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notesSlides/notesSlide2.xml" ContentType="application/vnd.openxmlformats-officedocument.presentationml.notesSlide+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6.xml" ContentType="application/vnd.openxmlformats-officedocument.presentationml.notesSlide+xml"/>
  <Override PartName="/ppt/tags/tag88.xml" ContentType="application/vnd.openxmlformats-officedocument.presentationml.tags+xml"/>
  <Override PartName="/ppt/notesSlides/notesSlide7.xml" ContentType="application/vnd.openxmlformats-officedocument.presentationml.notesSlide+xml"/>
  <Override PartName="/ppt/tags/tag89.xml" ContentType="application/vnd.openxmlformats-officedocument.presentationml.tags+xml"/>
  <Override PartName="/ppt/notesSlides/notesSlide8.xml" ContentType="application/vnd.openxmlformats-officedocument.presentationml.notesSlide+xml"/>
  <Override PartName="/ppt/tags/tag90.xml" ContentType="application/vnd.openxmlformats-officedocument.presentationml.tags+xml"/>
  <Override PartName="/ppt/notesSlides/notesSlide9.xml" ContentType="application/vnd.openxmlformats-officedocument.presentationml.notesSlide+xml"/>
  <Override PartName="/ppt/tags/tag91.xml" ContentType="application/vnd.openxmlformats-officedocument.presentationml.tags+xml"/>
  <Override PartName="/ppt/notesSlides/notesSlide1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50" r:id="rId2"/>
    <p:sldMasterId id="2147483652" r:id="rId3"/>
    <p:sldMasterId id="2147483940" r:id="rId4"/>
    <p:sldMasterId id="2147483992" r:id="rId5"/>
    <p:sldMasterId id="2147483995" r:id="rId6"/>
    <p:sldMasterId id="2147484009" r:id="rId7"/>
  </p:sldMasterIdLst>
  <p:notesMasterIdLst>
    <p:notesMasterId r:id="rId126"/>
  </p:notesMasterIdLst>
  <p:sldIdLst>
    <p:sldId id="256" r:id="rId8"/>
    <p:sldId id="298" r:id="rId9"/>
    <p:sldId id="2287" r:id="rId10"/>
    <p:sldId id="2288" r:id="rId11"/>
    <p:sldId id="2104" r:id="rId12"/>
    <p:sldId id="2105" r:id="rId13"/>
    <p:sldId id="2106" r:id="rId14"/>
    <p:sldId id="2107" r:id="rId15"/>
    <p:sldId id="2108" r:id="rId16"/>
    <p:sldId id="2109" r:id="rId17"/>
    <p:sldId id="2110" r:id="rId18"/>
    <p:sldId id="2111" r:id="rId19"/>
    <p:sldId id="2112" r:id="rId20"/>
    <p:sldId id="2113" r:id="rId21"/>
    <p:sldId id="2114" r:id="rId22"/>
    <p:sldId id="2115" r:id="rId23"/>
    <p:sldId id="2116" r:id="rId24"/>
    <p:sldId id="2117" r:id="rId25"/>
    <p:sldId id="2118" r:id="rId26"/>
    <p:sldId id="2119" r:id="rId27"/>
    <p:sldId id="2120" r:id="rId28"/>
    <p:sldId id="2121" r:id="rId29"/>
    <p:sldId id="2122" r:id="rId30"/>
    <p:sldId id="2123" r:id="rId31"/>
    <p:sldId id="2124" r:id="rId32"/>
    <p:sldId id="2125" r:id="rId33"/>
    <p:sldId id="2126" r:id="rId34"/>
    <p:sldId id="2127" r:id="rId35"/>
    <p:sldId id="2128" r:id="rId36"/>
    <p:sldId id="2129" r:id="rId37"/>
    <p:sldId id="2130" r:id="rId38"/>
    <p:sldId id="2217" r:id="rId39"/>
    <p:sldId id="2131" r:id="rId40"/>
    <p:sldId id="2218" r:id="rId41"/>
    <p:sldId id="2132" r:id="rId42"/>
    <p:sldId id="2219" r:id="rId43"/>
    <p:sldId id="2133" r:id="rId44"/>
    <p:sldId id="2220" r:id="rId45"/>
    <p:sldId id="2134" r:id="rId46"/>
    <p:sldId id="2221" r:id="rId47"/>
    <p:sldId id="2135" r:id="rId48"/>
    <p:sldId id="2222" r:id="rId49"/>
    <p:sldId id="2223" r:id="rId50"/>
    <p:sldId id="2224" r:id="rId51"/>
    <p:sldId id="2136" r:id="rId52"/>
    <p:sldId id="2137" r:id="rId53"/>
    <p:sldId id="2138" r:id="rId54"/>
    <p:sldId id="2139" r:id="rId55"/>
    <p:sldId id="2140" r:id="rId56"/>
    <p:sldId id="2141" r:id="rId57"/>
    <p:sldId id="2142" r:id="rId58"/>
    <p:sldId id="2143" r:id="rId59"/>
    <p:sldId id="2144" r:id="rId60"/>
    <p:sldId id="2145" r:id="rId61"/>
    <p:sldId id="2146" r:id="rId62"/>
    <p:sldId id="2147" r:id="rId63"/>
    <p:sldId id="2148" r:id="rId64"/>
    <p:sldId id="2149" r:id="rId65"/>
    <p:sldId id="2150" r:id="rId66"/>
    <p:sldId id="2151" r:id="rId67"/>
    <p:sldId id="2152" r:id="rId68"/>
    <p:sldId id="2153" r:id="rId69"/>
    <p:sldId id="2154" r:id="rId70"/>
    <p:sldId id="2155" r:id="rId71"/>
    <p:sldId id="2156" r:id="rId72"/>
    <p:sldId id="2157" r:id="rId73"/>
    <p:sldId id="2158" r:id="rId74"/>
    <p:sldId id="2159" r:id="rId75"/>
    <p:sldId id="2160" r:id="rId76"/>
    <p:sldId id="2161" r:id="rId77"/>
    <p:sldId id="2162" r:id="rId78"/>
    <p:sldId id="2163" r:id="rId79"/>
    <p:sldId id="2164" r:id="rId80"/>
    <p:sldId id="2165" r:id="rId81"/>
    <p:sldId id="2166" r:id="rId82"/>
    <p:sldId id="2167" r:id="rId83"/>
    <p:sldId id="2168" r:id="rId84"/>
    <p:sldId id="2169" r:id="rId85"/>
    <p:sldId id="2170" r:id="rId86"/>
    <p:sldId id="2225" r:id="rId87"/>
    <p:sldId id="2171" r:id="rId88"/>
    <p:sldId id="2229" r:id="rId89"/>
    <p:sldId id="2172" r:id="rId90"/>
    <p:sldId id="2230" r:id="rId91"/>
    <p:sldId id="2173" r:id="rId92"/>
    <p:sldId id="2231" r:id="rId93"/>
    <p:sldId id="2174" r:id="rId94"/>
    <p:sldId id="2232" r:id="rId95"/>
    <p:sldId id="2175" r:id="rId96"/>
    <p:sldId id="2226" r:id="rId97"/>
    <p:sldId id="2227" r:id="rId98"/>
    <p:sldId id="2228" r:id="rId99"/>
    <p:sldId id="2176" r:id="rId100"/>
    <p:sldId id="2177" r:id="rId101"/>
    <p:sldId id="2178" r:id="rId102"/>
    <p:sldId id="2179" r:id="rId103"/>
    <p:sldId id="2180" r:id="rId104"/>
    <p:sldId id="2181" r:id="rId105"/>
    <p:sldId id="2182" r:id="rId106"/>
    <p:sldId id="2183" r:id="rId107"/>
    <p:sldId id="1159" r:id="rId108"/>
    <p:sldId id="777" r:id="rId109"/>
    <p:sldId id="1207" r:id="rId110"/>
    <p:sldId id="1208" r:id="rId111"/>
    <p:sldId id="1209" r:id="rId112"/>
    <p:sldId id="2022" r:id="rId113"/>
    <p:sldId id="2023" r:id="rId114"/>
    <p:sldId id="1210" r:id="rId115"/>
    <p:sldId id="1211" r:id="rId116"/>
    <p:sldId id="1212" r:id="rId117"/>
    <p:sldId id="1216" r:id="rId118"/>
    <p:sldId id="1215" r:id="rId119"/>
    <p:sldId id="2191" r:id="rId120"/>
    <p:sldId id="2192" r:id="rId121"/>
    <p:sldId id="1747" r:id="rId122"/>
    <p:sldId id="1748" r:id="rId123"/>
    <p:sldId id="2289" r:id="rId124"/>
    <p:sldId id="295" r:id="rId125"/>
  </p:sldIdLst>
  <p:sldSz cx="9144000" cy="6858000" type="screen4x3"/>
  <p:notesSz cx="7077075" cy="9363075"/>
  <p:embeddedFontLst>
    <p:embeddedFont>
      <p:font typeface="Wingdings 3" panose="05040102010807070707" pitchFamily="18" charset="2"/>
      <p:regular r:id="rId127"/>
    </p:embeddedFont>
    <p:embeddedFont>
      <p:font typeface="Calibri Light" panose="020F0302020204030204" pitchFamily="34" charset="0"/>
      <p:regular r:id="rId128"/>
      <p:italic r:id="rId129"/>
    </p:embeddedFont>
    <p:embeddedFont>
      <p:font typeface="Calibri" panose="020F0502020204030204" pitchFamily="34" charset="0"/>
      <p:regular r:id="rId130"/>
      <p:bold r:id="rId131"/>
      <p:italic r:id="rId132"/>
      <p:boldItalic r:id="rId1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340"/>
    <a:srgbClr val="003A5D"/>
    <a:srgbClr val="B3D1C5"/>
    <a:srgbClr val="CAA977"/>
    <a:srgbClr val="4D6681"/>
    <a:srgbClr val="006647"/>
    <a:srgbClr val="8EB9A8"/>
    <a:srgbClr val="F4EEE4"/>
    <a:srgbClr val="B4CC47"/>
    <a:srgbClr val="FFC2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9027" autoAdjust="0"/>
  </p:normalViewPr>
  <p:slideViewPr>
    <p:cSldViewPr showGuides="1">
      <p:cViewPr varScale="1">
        <p:scale>
          <a:sx n="114" d="100"/>
          <a:sy n="114" d="100"/>
        </p:scale>
        <p:origin x="-1530" y="336"/>
      </p:cViewPr>
      <p:guideLst>
        <p:guide orient="horz"/>
        <p:guide pos="36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1890"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font" Target="fonts/font7.fntdata"/><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font" Target="fonts/font2.fntdata"/><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126" Type="http://schemas.openxmlformats.org/officeDocument/2006/relationships/notesMaster" Target="notesMasters/notesMaster1.xml"/><Relationship Id="rId13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font" Target="fonts/font3.fntdata"/><Relationship Id="rId13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font" Target="fonts/font1.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font" Target="fonts/font4.fntdata"/><Relationship Id="rId13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font" Target="fonts/font5.fntdata"/><Relationship Id="rId136"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42.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5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5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57.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63.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71.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7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75.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77.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7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7EEFDD3A-13DC-45C9-96CC-79292FCB717C}" type="datetimeFigureOut">
              <a:rPr lang="en-US" smtClean="0"/>
              <a:t>4/21/2017</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B2BC2F9-61AC-4432-8200-F674F53F3DCD}" type="slidenum">
              <a:rPr lang="en-US" smtClean="0"/>
              <a:t>‹#›</a:t>
            </a:fld>
            <a:endParaRPr lang="en-US" dirty="0"/>
          </a:p>
        </p:txBody>
      </p:sp>
    </p:spTree>
    <p:extLst>
      <p:ext uri="{BB962C8B-B14F-4D97-AF65-F5344CB8AC3E}">
        <p14:creationId xmlns:p14="http://schemas.microsoft.com/office/powerpoint/2010/main" val="98244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BC2F9-61AC-4432-8200-F674F53F3DCD}"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282290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BC2F9-61AC-4432-8200-F674F53F3DCD}" type="slidenum">
              <a:rPr lang="en-US" smtClean="0">
                <a:solidFill>
                  <a:prstClr val="black"/>
                </a:solidFill>
              </a:rPr>
              <a:pPr/>
              <a:t>93</a:t>
            </a:fld>
            <a:endParaRPr lang="en-US" dirty="0">
              <a:solidFill>
                <a:prstClr val="black"/>
              </a:solidFill>
            </a:endParaRPr>
          </a:p>
        </p:txBody>
      </p:sp>
    </p:spTree>
    <p:extLst>
      <p:ext uri="{BB962C8B-B14F-4D97-AF65-F5344CB8AC3E}">
        <p14:creationId xmlns:p14="http://schemas.microsoft.com/office/powerpoint/2010/main" val="428229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BC2F9-61AC-4432-8200-F674F53F3DCD}"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28229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BC2F9-61AC-4432-8200-F674F53F3DCD}"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28229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BC2F9-61AC-4432-8200-F674F53F3DCD}"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28229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BC2F9-61AC-4432-8200-F674F53F3DCD}"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282290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BC2F9-61AC-4432-8200-F674F53F3DCD}"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428229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BC2F9-61AC-4432-8200-F674F53F3DCD}"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428229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BC2F9-61AC-4432-8200-F674F53F3DCD}" type="slidenum">
              <a:rPr lang="en-US" smtClean="0">
                <a:solidFill>
                  <a:prstClr val="black"/>
                </a:solidFill>
              </a:rPr>
              <a:pPr/>
              <a:t>91</a:t>
            </a:fld>
            <a:endParaRPr lang="en-US" dirty="0">
              <a:solidFill>
                <a:prstClr val="black"/>
              </a:solidFill>
            </a:endParaRPr>
          </a:p>
        </p:txBody>
      </p:sp>
    </p:spTree>
    <p:extLst>
      <p:ext uri="{BB962C8B-B14F-4D97-AF65-F5344CB8AC3E}">
        <p14:creationId xmlns:p14="http://schemas.microsoft.com/office/powerpoint/2010/main" val="428229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BC2F9-61AC-4432-8200-F674F53F3DCD}" type="slidenum">
              <a:rPr lang="en-US" smtClean="0">
                <a:solidFill>
                  <a:prstClr val="black"/>
                </a:solidFill>
              </a:rPr>
              <a:pPr/>
              <a:t>92</a:t>
            </a:fld>
            <a:endParaRPr lang="en-US" dirty="0">
              <a:solidFill>
                <a:prstClr val="black"/>
              </a:solidFill>
            </a:endParaRPr>
          </a:p>
        </p:txBody>
      </p:sp>
    </p:spTree>
    <p:extLst>
      <p:ext uri="{BB962C8B-B14F-4D97-AF65-F5344CB8AC3E}">
        <p14:creationId xmlns:p14="http://schemas.microsoft.com/office/powerpoint/2010/main" val="4282290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73208" y="3271904"/>
            <a:ext cx="8229600" cy="743793"/>
          </a:xfrm>
          <a:prstGeom prst="rect">
            <a:avLst/>
          </a:prstGeom>
        </p:spPr>
        <p:txBody>
          <a:bodyPr vert="horz" lIns="0" tIns="182880" rIns="91440" bIns="45720" rtlCol="0" anchor="t" anchorCtr="0">
            <a:spAutoFit/>
          </a:bodyPr>
          <a:lstStyle/>
          <a:p>
            <a:r>
              <a:rPr lang="en-US" smtClean="0"/>
              <a:t>Click to edit Master title style</a:t>
            </a:r>
            <a:endParaRPr lang="en-US" dirty="0"/>
          </a:p>
        </p:txBody>
      </p:sp>
      <p:sp>
        <p:nvSpPr>
          <p:cNvPr id="10" name="Text Placeholder 2"/>
          <p:cNvSpPr>
            <a:spLocks noGrp="1"/>
          </p:cNvSpPr>
          <p:nvPr>
            <p:ph idx="1"/>
          </p:nvPr>
        </p:nvSpPr>
        <p:spPr>
          <a:xfrm>
            <a:off x="673208" y="3962400"/>
            <a:ext cx="8229600" cy="2326791"/>
          </a:xfrm>
          <a:prstGeom prst="rect">
            <a:avLst/>
          </a:prstGeom>
        </p:spPr>
        <p:txBody>
          <a:bodyPr vert="horz" lIns="0" tIns="45720" rIns="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30945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Green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45720" rIns="0" bIns="0" rtlCol="0" anchor="ctr">
            <a:noAutofit/>
          </a:bodyPr>
          <a:lstStyle>
            <a:lvl1pPr>
              <a:lnSpc>
                <a:spcPts val="1600"/>
              </a:lnSpc>
              <a:defRPr lang="en-US"/>
            </a:lvl1pPr>
          </a:lstStyle>
          <a:p>
            <a:pPr lvl="0">
              <a:lnSpc>
                <a:spcPts val="1800"/>
              </a:lnSpc>
            </a:pPr>
            <a:r>
              <a:rPr lang="en-US" dirty="0" smtClean="0"/>
              <a:t>Click to edit Master title style</a:t>
            </a:r>
            <a:endParaRPr lang="en-US" dirty="0"/>
          </a:p>
        </p:txBody>
      </p:sp>
      <p:sp>
        <p:nvSpPr>
          <p:cNvPr id="4" name="Picture Placeholder 3"/>
          <p:cNvSpPr>
            <a:spLocks noGrp="1"/>
          </p:cNvSpPr>
          <p:nvPr>
            <p:ph type="pic" sz="quarter" idx="10"/>
          </p:nvPr>
        </p:nvSpPr>
        <p:spPr>
          <a:xfrm>
            <a:off x="228598" y="640080"/>
            <a:ext cx="8869680" cy="5760720"/>
          </a:xfrm>
          <a:prstGeom prst="rect">
            <a:avLst/>
          </a:prstGeom>
        </p:spPr>
        <p:txBody>
          <a:bodyPr/>
          <a:lstStyle/>
          <a:p>
            <a:endParaRPr lang="en-US" dirty="0"/>
          </a:p>
        </p:txBody>
      </p:sp>
    </p:spTree>
    <p:extLst>
      <p:ext uri="{BB962C8B-B14F-4D97-AF65-F5344CB8AC3E}">
        <p14:creationId xmlns:p14="http://schemas.microsoft.com/office/powerpoint/2010/main" val="3267995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Green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45720" rIns="0" bIns="0" rtlCol="0" anchor="ctr">
            <a:noAutofit/>
          </a:bodyPr>
          <a:lstStyle>
            <a:lvl1pPr>
              <a:lnSpc>
                <a:spcPts val="1600"/>
              </a:lnSpc>
              <a:defRPr lang="en-US"/>
            </a:lvl1pPr>
          </a:lstStyle>
          <a:p>
            <a:pPr lvl="0">
              <a:lnSpc>
                <a:spcPts val="1800"/>
              </a:lnSpc>
            </a:pPr>
            <a:r>
              <a:rPr lang="en-US" dirty="0" smtClean="0"/>
              <a:t>Click to edit Master title style</a:t>
            </a:r>
            <a:endParaRPr lang="en-US" dirty="0"/>
          </a:p>
        </p:txBody>
      </p:sp>
      <p:sp>
        <p:nvSpPr>
          <p:cNvPr id="4" name="Picture Placeholder 3"/>
          <p:cNvSpPr>
            <a:spLocks noGrp="1"/>
          </p:cNvSpPr>
          <p:nvPr>
            <p:ph type="pic" sz="quarter" idx="10"/>
          </p:nvPr>
        </p:nvSpPr>
        <p:spPr>
          <a:xfrm>
            <a:off x="228598" y="640080"/>
            <a:ext cx="8869680" cy="5760720"/>
          </a:xfrm>
          <a:prstGeom prst="rect">
            <a:avLst/>
          </a:prstGeom>
        </p:spPr>
        <p:txBody>
          <a:bodyPr/>
          <a:lstStyle/>
          <a:p>
            <a:endParaRPr lang="en-US" dirty="0"/>
          </a:p>
        </p:txBody>
      </p:sp>
    </p:spTree>
    <p:extLst>
      <p:ext uri="{BB962C8B-B14F-4D97-AF65-F5344CB8AC3E}">
        <p14:creationId xmlns:p14="http://schemas.microsoft.com/office/powerpoint/2010/main" val="26563922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vigation &amp; Appendix">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45720" rIns="0" bIns="0" rtlCol="0" anchor="ctr">
            <a:noAutofit/>
          </a:bodyPr>
          <a:lstStyle>
            <a:lvl1pPr>
              <a:lnSpc>
                <a:spcPts val="1600"/>
              </a:lnSpc>
              <a:defRPr lang="en-US"/>
            </a:lvl1pPr>
          </a:lstStyle>
          <a:p>
            <a:pPr lvl="0">
              <a:lnSpc>
                <a:spcPts val="1800"/>
              </a:lnSpc>
            </a:pPr>
            <a:r>
              <a:rPr lang="en-US" dirty="0" smtClean="0"/>
              <a:t>Click to edit Master title style</a:t>
            </a:r>
            <a:endParaRPr lang="en-US" dirty="0"/>
          </a:p>
        </p:txBody>
      </p:sp>
    </p:spTree>
    <p:extLst>
      <p:ext uri="{BB962C8B-B14F-4D97-AF65-F5344CB8AC3E}">
        <p14:creationId xmlns:p14="http://schemas.microsoft.com/office/powerpoint/2010/main" val="16959616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Green Chapter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5400000" algn="ctr" rotWithShape="0">
                    <a:schemeClr val="tx1">
                      <a:alpha val="20000"/>
                    </a:schemeClr>
                  </a:outerShdw>
                </a:effectLst>
              </a:defRPr>
            </a:lvl1pPr>
          </a:lstStyle>
          <a:p>
            <a:r>
              <a:rPr lang="en-US" dirty="0" smtClean="0"/>
              <a:t>Click to edit Master title style</a:t>
            </a:r>
            <a:endParaRPr lang="en-US" dirty="0"/>
          </a:p>
        </p:txBody>
      </p:sp>
      <p:sp>
        <p:nvSpPr>
          <p:cNvPr id="3" name="Text Placeholder 2"/>
          <p:cNvSpPr>
            <a:spLocks noGrp="1"/>
          </p:cNvSpPr>
          <p:nvPr>
            <p:ph idx="1"/>
          </p:nvPr>
        </p:nvSpPr>
        <p:spPr>
          <a:xfrm>
            <a:off x="685800" y="1828800"/>
            <a:ext cx="57150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4134471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Green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45720" rIns="0" bIns="0" rtlCol="0" anchor="ctr">
            <a:noAutofit/>
          </a:bodyPr>
          <a:lstStyle>
            <a:lvl1pPr>
              <a:lnSpc>
                <a:spcPts val="1600"/>
              </a:lnSpc>
              <a:defRPr lang="en-US"/>
            </a:lvl1pPr>
          </a:lstStyle>
          <a:p>
            <a:pPr lvl="0">
              <a:lnSpc>
                <a:spcPts val="1800"/>
              </a:lnSpc>
            </a:pPr>
            <a:r>
              <a:rPr lang="en-US" dirty="0" smtClean="0"/>
              <a:t>Click to edit Master title style</a:t>
            </a:r>
            <a:endParaRPr lang="en-US" dirty="0"/>
          </a:p>
        </p:txBody>
      </p:sp>
      <p:sp>
        <p:nvSpPr>
          <p:cNvPr id="4" name="Picture Placeholder 3"/>
          <p:cNvSpPr>
            <a:spLocks noGrp="1"/>
          </p:cNvSpPr>
          <p:nvPr>
            <p:ph type="pic" sz="quarter" idx="10"/>
          </p:nvPr>
        </p:nvSpPr>
        <p:spPr>
          <a:xfrm>
            <a:off x="228598" y="640080"/>
            <a:ext cx="8869680" cy="5760720"/>
          </a:xfrm>
          <a:prstGeom prst="rect">
            <a:avLst/>
          </a:prstGeom>
        </p:spPr>
        <p:txBody>
          <a:bodyPr/>
          <a:lstStyle/>
          <a:p>
            <a:endParaRPr lang="en-US" dirty="0"/>
          </a:p>
        </p:txBody>
      </p:sp>
    </p:spTree>
    <p:extLst>
      <p:ext uri="{BB962C8B-B14F-4D97-AF65-F5344CB8AC3E}">
        <p14:creationId xmlns:p14="http://schemas.microsoft.com/office/powerpoint/2010/main" val="14668577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avigation &amp; Appendix">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45720" rIns="0" bIns="0" rtlCol="0" anchor="ctr">
            <a:noAutofit/>
          </a:bodyPr>
          <a:lstStyle>
            <a:lvl1pPr>
              <a:lnSpc>
                <a:spcPts val="1600"/>
              </a:lnSpc>
              <a:defRPr lang="en-US"/>
            </a:lvl1pPr>
          </a:lstStyle>
          <a:p>
            <a:pPr lvl="0">
              <a:lnSpc>
                <a:spcPts val="1800"/>
              </a:lnSpc>
            </a:pPr>
            <a:r>
              <a:rPr lang="en-US" dirty="0" smtClean="0"/>
              <a:t>Click to edit Master title style</a:t>
            </a:r>
            <a:endParaRPr lang="en-US" dirty="0"/>
          </a:p>
        </p:txBody>
      </p:sp>
    </p:spTree>
    <p:extLst>
      <p:ext uri="{BB962C8B-B14F-4D97-AF65-F5344CB8AC3E}">
        <p14:creationId xmlns:p14="http://schemas.microsoft.com/office/powerpoint/2010/main" val="4707911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Green Chapter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5400000" algn="ctr" rotWithShape="0">
                    <a:schemeClr val="tx1">
                      <a:alpha val="20000"/>
                    </a:schemeClr>
                  </a:outerShdw>
                </a:effectLst>
              </a:defRPr>
            </a:lvl1pPr>
          </a:lstStyle>
          <a:p>
            <a:r>
              <a:rPr lang="en-US" dirty="0" smtClean="0"/>
              <a:t>Click to edit Master title style</a:t>
            </a:r>
            <a:endParaRPr lang="en-US" dirty="0"/>
          </a:p>
        </p:txBody>
      </p:sp>
      <p:sp>
        <p:nvSpPr>
          <p:cNvPr id="3" name="Text Placeholder 2"/>
          <p:cNvSpPr>
            <a:spLocks noGrp="1"/>
          </p:cNvSpPr>
          <p:nvPr>
            <p:ph idx="1"/>
          </p:nvPr>
        </p:nvSpPr>
        <p:spPr>
          <a:xfrm>
            <a:off x="685800" y="1828800"/>
            <a:ext cx="57150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123803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Green Chapter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5400000" algn="ctr" rotWithShape="0">
                    <a:schemeClr val="tx1">
                      <a:alpha val="20000"/>
                    </a:schemeClr>
                  </a:outerShdw>
                </a:effectLst>
              </a:defRPr>
            </a:lvl1pPr>
          </a:lstStyle>
          <a:p>
            <a:r>
              <a:rPr lang="en-US" dirty="0" smtClean="0"/>
              <a:t>Click to edit Master title style</a:t>
            </a:r>
            <a:endParaRPr lang="en-US" dirty="0"/>
          </a:p>
        </p:txBody>
      </p:sp>
      <p:sp>
        <p:nvSpPr>
          <p:cNvPr id="3" name="Text Placeholder 2"/>
          <p:cNvSpPr>
            <a:spLocks noGrp="1"/>
          </p:cNvSpPr>
          <p:nvPr>
            <p:ph idx="1"/>
          </p:nvPr>
        </p:nvSpPr>
        <p:spPr>
          <a:xfrm>
            <a:off x="685800" y="1828800"/>
            <a:ext cx="57150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103260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Green Chapter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5400000" algn="ctr" rotWithShape="0">
                    <a:schemeClr val="tx1">
                      <a:alpha val="20000"/>
                    </a:schemeClr>
                  </a:outerShdw>
                </a:effectLst>
              </a:defRPr>
            </a:lvl1pPr>
          </a:lstStyle>
          <a:p>
            <a:r>
              <a:rPr lang="en-US" dirty="0" smtClean="0"/>
              <a:t>Click to edit Master title style</a:t>
            </a:r>
            <a:endParaRPr lang="en-US" dirty="0"/>
          </a:p>
        </p:txBody>
      </p:sp>
      <p:sp>
        <p:nvSpPr>
          <p:cNvPr id="3" name="Text Placeholder 2"/>
          <p:cNvSpPr>
            <a:spLocks noGrp="1"/>
          </p:cNvSpPr>
          <p:nvPr>
            <p:ph idx="1"/>
          </p:nvPr>
        </p:nvSpPr>
        <p:spPr>
          <a:xfrm>
            <a:off x="685800" y="1828800"/>
            <a:ext cx="57150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529090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Green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45720" rIns="0" bIns="0" rtlCol="0" anchor="ctr">
            <a:noAutofit/>
          </a:bodyPr>
          <a:lstStyle>
            <a:lvl1pPr>
              <a:lnSpc>
                <a:spcPts val="1600"/>
              </a:lnSpc>
              <a:defRPr lang="en-US"/>
            </a:lvl1pPr>
          </a:lstStyle>
          <a:p>
            <a:pPr lvl="0">
              <a:lnSpc>
                <a:spcPts val="1800"/>
              </a:lnSpc>
            </a:pPr>
            <a:r>
              <a:rPr lang="en-US" dirty="0" smtClean="0"/>
              <a:t>Click to edit Master title style</a:t>
            </a:r>
            <a:endParaRPr lang="en-US" dirty="0"/>
          </a:p>
        </p:txBody>
      </p:sp>
      <p:sp>
        <p:nvSpPr>
          <p:cNvPr id="4" name="Picture Placeholder 3"/>
          <p:cNvSpPr>
            <a:spLocks noGrp="1"/>
          </p:cNvSpPr>
          <p:nvPr>
            <p:ph type="pic" sz="quarter" idx="10"/>
          </p:nvPr>
        </p:nvSpPr>
        <p:spPr>
          <a:xfrm>
            <a:off x="228598" y="640080"/>
            <a:ext cx="8869680" cy="5760720"/>
          </a:xfrm>
          <a:prstGeom prst="rect">
            <a:avLst/>
          </a:prstGeom>
        </p:spPr>
        <p:txBody>
          <a:bodyPr/>
          <a:lstStyle/>
          <a:p>
            <a:endParaRPr lang="en-US" dirty="0"/>
          </a:p>
        </p:txBody>
      </p:sp>
    </p:spTree>
    <p:extLst>
      <p:ext uri="{BB962C8B-B14F-4D97-AF65-F5344CB8AC3E}">
        <p14:creationId xmlns:p14="http://schemas.microsoft.com/office/powerpoint/2010/main" val="11767592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Green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45720" rIns="0" bIns="0" rtlCol="0" anchor="ctr">
            <a:noAutofit/>
          </a:bodyPr>
          <a:lstStyle>
            <a:lvl1pPr>
              <a:lnSpc>
                <a:spcPts val="1600"/>
              </a:lnSpc>
              <a:defRPr lang="en-US"/>
            </a:lvl1pPr>
          </a:lstStyle>
          <a:p>
            <a:pPr lvl="0">
              <a:lnSpc>
                <a:spcPts val="1800"/>
              </a:lnSpc>
            </a:pPr>
            <a:r>
              <a:rPr lang="en-US" dirty="0" smtClean="0"/>
              <a:t>Click to edit Master title style</a:t>
            </a:r>
            <a:endParaRPr lang="en-US" dirty="0"/>
          </a:p>
        </p:txBody>
      </p:sp>
      <p:sp>
        <p:nvSpPr>
          <p:cNvPr id="4" name="Picture Placeholder 3"/>
          <p:cNvSpPr>
            <a:spLocks noGrp="1"/>
          </p:cNvSpPr>
          <p:nvPr>
            <p:ph type="pic" sz="quarter" idx="10"/>
          </p:nvPr>
        </p:nvSpPr>
        <p:spPr>
          <a:xfrm>
            <a:off x="228598" y="640080"/>
            <a:ext cx="8869680" cy="5760720"/>
          </a:xfrm>
          <a:prstGeom prst="rect">
            <a:avLst/>
          </a:prstGeom>
        </p:spPr>
        <p:txBody>
          <a:bodyPr/>
          <a:lstStyle/>
          <a:p>
            <a:endParaRPr lang="en-US" dirty="0"/>
          </a:p>
        </p:txBody>
      </p:sp>
    </p:spTree>
    <p:extLst>
      <p:ext uri="{BB962C8B-B14F-4D97-AF65-F5344CB8AC3E}">
        <p14:creationId xmlns:p14="http://schemas.microsoft.com/office/powerpoint/2010/main" val="2211584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avigation &amp; Appendix">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45720" rIns="0" bIns="0" rtlCol="0" anchor="ctr">
            <a:noAutofit/>
          </a:bodyPr>
          <a:lstStyle>
            <a:lvl1pPr>
              <a:lnSpc>
                <a:spcPts val="1600"/>
              </a:lnSpc>
              <a:defRPr lang="en-US"/>
            </a:lvl1pPr>
          </a:lstStyle>
          <a:p>
            <a:pPr lvl="0">
              <a:lnSpc>
                <a:spcPts val="1800"/>
              </a:lnSpc>
            </a:pPr>
            <a:r>
              <a:rPr lang="en-US" dirty="0" smtClean="0"/>
              <a:t>Click to edit Master title style</a:t>
            </a:r>
            <a:endParaRPr lang="en-US" dirty="0"/>
          </a:p>
        </p:txBody>
      </p:sp>
    </p:spTree>
    <p:extLst>
      <p:ext uri="{BB962C8B-B14F-4D97-AF65-F5344CB8AC3E}">
        <p14:creationId xmlns:p14="http://schemas.microsoft.com/office/powerpoint/2010/main" val="33649887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Green Chapter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5400000" algn="ctr" rotWithShape="0">
                    <a:schemeClr val="tx1">
                      <a:alpha val="20000"/>
                    </a:schemeClr>
                  </a:outerShdw>
                </a:effectLst>
              </a:defRPr>
            </a:lvl1pPr>
          </a:lstStyle>
          <a:p>
            <a:r>
              <a:rPr lang="en-US" dirty="0" smtClean="0"/>
              <a:t>Click to edit Master title style</a:t>
            </a:r>
            <a:endParaRPr lang="en-US" dirty="0"/>
          </a:p>
        </p:txBody>
      </p:sp>
      <p:sp>
        <p:nvSpPr>
          <p:cNvPr id="3" name="Text Placeholder 2"/>
          <p:cNvSpPr>
            <a:spLocks noGrp="1"/>
          </p:cNvSpPr>
          <p:nvPr>
            <p:ph idx="1"/>
          </p:nvPr>
        </p:nvSpPr>
        <p:spPr>
          <a:xfrm>
            <a:off x="685800" y="1828800"/>
            <a:ext cx="57150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103260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Green Chapter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5400000" algn="ctr" rotWithShape="0">
                    <a:schemeClr val="tx1">
                      <a:alpha val="20000"/>
                    </a:schemeClr>
                  </a:outerShdw>
                </a:effectLst>
              </a:defRPr>
            </a:lvl1pPr>
          </a:lstStyle>
          <a:p>
            <a:r>
              <a:rPr lang="en-US" dirty="0" smtClean="0"/>
              <a:t>Click to edit Master title style</a:t>
            </a:r>
            <a:endParaRPr lang="en-US" dirty="0"/>
          </a:p>
        </p:txBody>
      </p:sp>
      <p:sp>
        <p:nvSpPr>
          <p:cNvPr id="3" name="Text Placeholder 2"/>
          <p:cNvSpPr>
            <a:spLocks noGrp="1"/>
          </p:cNvSpPr>
          <p:nvPr>
            <p:ph idx="1"/>
          </p:nvPr>
        </p:nvSpPr>
        <p:spPr>
          <a:xfrm>
            <a:off x="685800" y="1828800"/>
            <a:ext cx="57150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96047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Green Chapter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5400000" algn="ctr" rotWithShape="0">
                    <a:schemeClr val="tx1">
                      <a:alpha val="20000"/>
                    </a:schemeClr>
                  </a:outerShdw>
                </a:effectLst>
              </a:defRPr>
            </a:lvl1pPr>
          </a:lstStyle>
          <a:p>
            <a:r>
              <a:rPr lang="en-US" dirty="0" smtClean="0"/>
              <a:t>Click to edit Master title style</a:t>
            </a:r>
            <a:endParaRPr lang="en-US" dirty="0"/>
          </a:p>
        </p:txBody>
      </p:sp>
      <p:sp>
        <p:nvSpPr>
          <p:cNvPr id="3" name="Text Placeholder 2"/>
          <p:cNvSpPr>
            <a:spLocks noGrp="1"/>
          </p:cNvSpPr>
          <p:nvPr>
            <p:ph idx="1"/>
          </p:nvPr>
        </p:nvSpPr>
        <p:spPr>
          <a:xfrm>
            <a:off x="685800" y="1828800"/>
            <a:ext cx="57150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858265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 Target="../slides/slide2.xml"/><Relationship Id="rId5" Type="http://schemas.openxmlformats.org/officeDocument/2006/relationships/image" Target="../media/image4.emf"/><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slide" Target="../slides/slid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emf"/><Relationship Id="rId5" Type="http://schemas.openxmlformats.org/officeDocument/2006/relationships/image" Target="../media/image6.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slide" Target="../slides/slide2.xml"/><Relationship Id="rId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 Target="../slides/slide2.xml"/><Relationship Id="rId5" Type="http://schemas.openxmlformats.org/officeDocument/2006/relationships/image" Target="../media/image4.emf"/><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slide" Target="../slides/slid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emf"/><Relationship Id="rId5" Type="http://schemas.openxmlformats.org/officeDocument/2006/relationships/image" Target="../media/image6.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 Target="../slides/slid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emf"/><Relationship Id="rId5" Type="http://schemas.openxmlformats.org/officeDocument/2006/relationships/image" Target="../media/image6.jpe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3208" y="3271904"/>
            <a:ext cx="8229600" cy="743793"/>
          </a:xfrm>
          <a:prstGeom prst="rect">
            <a:avLst/>
          </a:prstGeom>
        </p:spPr>
        <p:txBody>
          <a:bodyPr vert="horz" lIns="0" tIns="18288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673208" y="3962400"/>
            <a:ext cx="8229600" cy="2031325"/>
          </a:xfrm>
          <a:prstGeom prst="rect">
            <a:avLst/>
          </a:prstGeom>
        </p:spPr>
        <p:txBody>
          <a:bodyPr vert="horz" lIns="0" tIns="45720" rIns="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logo_withtaglin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00287"/>
            <a:ext cx="1973942" cy="9144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20" r="120"/>
          <a:stretch/>
        </p:blipFill>
        <p:spPr>
          <a:xfrm>
            <a:off x="1" y="1426025"/>
            <a:ext cx="9143999" cy="1645920"/>
          </a:xfrm>
          <a:prstGeom prst="rect">
            <a:avLst/>
          </a:prstGeom>
        </p:spPr>
      </p:pic>
    </p:spTree>
    <p:extLst>
      <p:ext uri="{BB962C8B-B14F-4D97-AF65-F5344CB8AC3E}">
        <p14:creationId xmlns:p14="http://schemas.microsoft.com/office/powerpoint/2010/main" val="2146238461"/>
      </p:ext>
    </p:extLst>
  </p:cSld>
  <p:clrMap bg1="lt1" tx1="dk1" bg2="lt2" tx2="dk2" accent1="accent1" accent2="accent2" accent3="accent3" accent4="accent4" accent5="accent5" accent6="accent6" hlink="hlink" folHlink="folHlink"/>
  <p:sldLayoutIdLst>
    <p:sldLayoutId id="2147483649" r:id="rId1"/>
    <p:sldLayoutId id="2147483704" r:id="rId2"/>
  </p:sldLayoutIdLst>
  <p:timing>
    <p:tnLst>
      <p:par>
        <p:cTn id="1" dur="indefinite" restart="never" nodeType="tmRoot"/>
      </p:par>
    </p:tnLst>
  </p:timing>
  <p:hf hdr="0" ftr="0" dt="0"/>
  <p:txStyles>
    <p:titleStyle>
      <a:lvl1pPr algn="l" defTabSz="914400" rtl="0" eaLnBrk="1" latinLnBrk="0" hangingPunct="1">
        <a:lnSpc>
          <a:spcPts val="4000"/>
        </a:lnSpc>
        <a:spcBef>
          <a:spcPct val="0"/>
        </a:spcBef>
        <a:buNone/>
        <a:defRPr sz="5000" kern="1200">
          <a:solidFill>
            <a:schemeClr val="accent5">
              <a:lumMod val="75000"/>
            </a:schemeClr>
          </a:solidFill>
          <a:latin typeface="+mj-lt"/>
          <a:ea typeface="+mj-ea"/>
          <a:cs typeface="+mj-cs"/>
        </a:defRPr>
      </a:lvl1pPr>
    </p:titleStyle>
    <p:bodyStyle>
      <a:lvl1pPr marL="0" indent="0" algn="l" defTabSz="914400" rtl="0" eaLnBrk="1" latinLnBrk="0" hangingPunct="1">
        <a:spcBef>
          <a:spcPts val="0"/>
        </a:spcBef>
        <a:buFont typeface="Arial" panose="020B0604020202020204" pitchFamily="34" charset="0"/>
        <a:buNone/>
        <a:defRPr sz="3000" kern="1200">
          <a:solidFill>
            <a:schemeClr val="accent2"/>
          </a:solidFill>
          <a:latin typeface="+mn-lt"/>
          <a:ea typeface="+mn-ea"/>
          <a:cs typeface="+mn-cs"/>
        </a:defRPr>
      </a:lvl1pPr>
      <a:lvl2pPr marL="742950" indent="-285750" algn="l" defTabSz="914400" rtl="0" eaLnBrk="1" latinLnBrk="0" hangingPunct="1">
        <a:spcBef>
          <a:spcPts val="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ts val="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ts val="0"/>
        </a:spcBef>
        <a:buFont typeface="Arial" panose="020B0604020202020204" pitchFamily="34" charset="0"/>
        <a:buChar char="–"/>
        <a:defRPr sz="2400" kern="1200">
          <a:solidFill>
            <a:schemeClr val="accent2"/>
          </a:solidFill>
          <a:latin typeface="+mn-lt"/>
          <a:ea typeface="+mn-ea"/>
          <a:cs typeface="+mn-cs"/>
        </a:defRPr>
      </a:lvl4pPr>
      <a:lvl5pPr marL="2057400" indent="-228600" algn="l" defTabSz="914400" rtl="0" eaLnBrk="1" latinLnBrk="0" hangingPunct="1">
        <a:spcBef>
          <a:spcPts val="0"/>
        </a:spcBef>
        <a:buFont typeface="Arial" panose="020B0604020202020204" pitchFamily="34" charset="0"/>
        <a:buChar char="»"/>
        <a:defRPr sz="24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farms_forcover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655064"/>
          </a:xfrm>
          <a:prstGeom prst="rect">
            <a:avLst/>
          </a:prstGeom>
        </p:spPr>
      </p:pic>
      <p:sp>
        <p:nvSpPr>
          <p:cNvPr id="2" name="Title Placeholder 1"/>
          <p:cNvSpPr>
            <a:spLocks noGrp="1"/>
          </p:cNvSpPr>
          <p:nvPr>
            <p:ph type="title"/>
          </p:nvPr>
        </p:nvSpPr>
        <p:spPr>
          <a:xfrm>
            <a:off x="685800" y="503480"/>
            <a:ext cx="8124906" cy="669414"/>
          </a:xfrm>
          <a:prstGeom prst="rect">
            <a:avLst/>
          </a:prstGeom>
        </p:spPr>
        <p:txBody>
          <a:bodyPr vert="horz" wrap="square" lIns="0" tIns="45720" rIns="0" bIns="45720" rtlCol="0" anchor="ctr">
            <a:spAutoFit/>
          </a:bodyPr>
          <a:lstStyle/>
          <a:p>
            <a:r>
              <a:rPr lang="en-US" smtClean="0"/>
              <a:t>Click to edit Master title style</a:t>
            </a:r>
            <a:endParaRPr lang="en-US"/>
          </a:p>
        </p:txBody>
      </p:sp>
      <p:sp>
        <p:nvSpPr>
          <p:cNvPr id="3" name="Text Placeholder 2"/>
          <p:cNvSpPr>
            <a:spLocks noGrp="1"/>
          </p:cNvSpPr>
          <p:nvPr>
            <p:ph type="body" idx="1"/>
          </p:nvPr>
        </p:nvSpPr>
        <p:spPr>
          <a:xfrm>
            <a:off x="685800" y="1828800"/>
            <a:ext cx="57150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8" name="Rectangle 27"/>
          <p:cNvSpPr/>
          <p:nvPr/>
        </p:nvSpPr>
        <p:spPr>
          <a:xfrm>
            <a:off x="0" y="6396045"/>
            <a:ext cx="9144000" cy="4616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6459167"/>
            <a:ext cx="990139" cy="365760"/>
          </a:xfrm>
          <a:prstGeom prst="rect">
            <a:avLst/>
          </a:prstGeom>
          <a:noFill/>
        </p:spPr>
      </p:pic>
      <p:pic>
        <p:nvPicPr>
          <p:cNvPr id="31" name="Picture 30" descr="navigate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9600" y="6482247"/>
            <a:ext cx="313458" cy="313458"/>
          </a:xfrm>
          <a:prstGeom prst="rect">
            <a:avLst/>
          </a:prstGeom>
          <a:noFill/>
        </p:spPr>
      </p:pic>
      <p:sp>
        <p:nvSpPr>
          <p:cNvPr id="32" name="Content Placeholder 2"/>
          <p:cNvSpPr txBox="1">
            <a:spLocks/>
          </p:cNvSpPr>
          <p:nvPr/>
        </p:nvSpPr>
        <p:spPr>
          <a:xfrm>
            <a:off x="6553200" y="6500870"/>
            <a:ext cx="2590800" cy="256480"/>
          </a:xfrm>
          <a:prstGeom prst="rect">
            <a:avLst/>
          </a:prstGeom>
        </p:spPr>
        <p:txBody>
          <a:bodyPr lIns="0" tIns="0" bIns="0" anchor="ctr" anchorCtr="0">
            <a:spAutoFit/>
          </a:bodyPr>
          <a:lstStyle>
            <a:lvl1pPr marL="0" indent="0" algn="r" defTabSz="914400" rtl="0" eaLnBrk="1" latinLnBrk="0" hangingPunct="1">
              <a:lnSpc>
                <a:spcPts val="1000"/>
              </a:lnSpc>
              <a:spcBef>
                <a:spcPts val="0"/>
              </a:spcBef>
              <a:buFont typeface="Arial" panose="020B0604020202020204" pitchFamily="34" charset="0"/>
              <a:buNone/>
              <a:defRPr sz="1000" b="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dirty="0" smtClean="0"/>
              <a:t>Fertilizer Use - Ontario</a:t>
            </a:r>
          </a:p>
          <a:p>
            <a:r>
              <a:rPr lang="en-US" sz="900" dirty="0" smtClean="0"/>
              <a:t>2016 Crop Year</a:t>
            </a:r>
            <a:endParaRPr lang="en-US" sz="900" dirty="0"/>
          </a:p>
        </p:txBody>
      </p:sp>
      <p:sp>
        <p:nvSpPr>
          <p:cNvPr id="33" name="Rectangle 5"/>
          <p:cNvSpPr>
            <a:spLocks noChangeArrowheads="1"/>
          </p:cNvSpPr>
          <p:nvPr/>
        </p:nvSpPr>
        <p:spPr bwMode="auto">
          <a:xfrm>
            <a:off x="71559" y="6532657"/>
            <a:ext cx="11060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p>
            <a:pPr eaLnBrk="1" hangingPunct="1">
              <a:lnSpc>
                <a:spcPct val="100000"/>
              </a:lnSpc>
              <a:spcBef>
                <a:spcPct val="50000"/>
              </a:spcBef>
            </a:pPr>
            <a:fld id="{87738691-A154-4377-BE3F-D2314FE08648}" type="slidenum">
              <a:rPr lang="en-US" sz="700" b="0">
                <a:solidFill>
                  <a:srgbClr val="B2CBB1"/>
                </a:solidFill>
                <a:latin typeface="Arial" pitchFamily="34" charset="0"/>
              </a:rPr>
              <a:pPr eaLnBrk="1" hangingPunct="1">
                <a:lnSpc>
                  <a:spcPct val="100000"/>
                </a:lnSpc>
                <a:spcBef>
                  <a:spcPct val="50000"/>
                </a:spcBef>
              </a:pPr>
              <a:t>‹#›</a:t>
            </a:fld>
            <a:endParaRPr lang="en-US" sz="700" b="0" dirty="0">
              <a:solidFill>
                <a:srgbClr val="B2CBB1"/>
              </a:solidFill>
              <a:latin typeface="Arial" pitchFamily="34" charset="0"/>
            </a:endParaRPr>
          </a:p>
        </p:txBody>
      </p:sp>
    </p:spTree>
    <p:extLst>
      <p:ext uri="{BB962C8B-B14F-4D97-AF65-F5344CB8AC3E}">
        <p14:creationId xmlns:p14="http://schemas.microsoft.com/office/powerpoint/2010/main" val="3895702837"/>
      </p:ext>
    </p:extLst>
  </p:cSld>
  <p:clrMap bg1="lt1" tx1="dk1" bg2="lt2" tx2="dk2" accent1="accent1" accent2="accent2" accent3="accent3" accent4="accent4" accent5="accent5" accent6="accent6" hlink="hlink" folHlink="folHlink"/>
  <p:sldLayoutIdLst>
    <p:sldLayoutId id="2147483651" r:id="rId1"/>
    <p:sldLayoutId id="2147483977" r:id="rId2"/>
  </p:sldLayoutIdLst>
  <p:timing>
    <p:tnLst>
      <p:par>
        <p:cTn id="1" dur="indefinite" restart="never" nodeType="tmRoot"/>
      </p:par>
    </p:tnLst>
  </p:timing>
  <p:hf hdr="0" ftr="0" dt="0"/>
  <p:txStyles>
    <p:titleStyle>
      <a:lvl1pPr algn="l" defTabSz="914400" rtl="0" eaLnBrk="1" latinLnBrk="0" hangingPunct="1">
        <a:lnSpc>
          <a:spcPts val="4500"/>
        </a:lnSpc>
        <a:spcBef>
          <a:spcPct val="0"/>
        </a:spcBef>
        <a:buNone/>
        <a:defRPr sz="45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6394449"/>
            <a:ext cx="9144000" cy="4616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5"/>
          <p:cNvSpPr>
            <a:spLocks noChangeArrowheads="1"/>
          </p:cNvSpPr>
          <p:nvPr/>
        </p:nvSpPr>
        <p:spPr bwMode="auto">
          <a:xfrm>
            <a:off x="71559" y="6532657"/>
            <a:ext cx="11060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p>
            <a:pPr eaLnBrk="1" hangingPunct="1">
              <a:lnSpc>
                <a:spcPct val="100000"/>
              </a:lnSpc>
              <a:spcBef>
                <a:spcPct val="50000"/>
              </a:spcBef>
            </a:pPr>
            <a:fld id="{87738691-A154-4377-BE3F-D2314FE08648}" type="slidenum">
              <a:rPr lang="en-US" sz="700" b="0">
                <a:solidFill>
                  <a:srgbClr val="B2CBB1"/>
                </a:solidFill>
                <a:latin typeface="Arial" pitchFamily="34" charset="0"/>
              </a:rPr>
              <a:pPr eaLnBrk="1" hangingPunct="1">
                <a:lnSpc>
                  <a:spcPct val="100000"/>
                </a:lnSpc>
                <a:spcBef>
                  <a:spcPct val="50000"/>
                </a:spcBef>
              </a:pPr>
              <a:t>‹#›</a:t>
            </a:fld>
            <a:endParaRPr lang="en-US" sz="700" b="0" dirty="0">
              <a:solidFill>
                <a:srgbClr val="B2CBB1"/>
              </a:solidFill>
              <a:latin typeface="Arial"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457907"/>
          </a:xfrm>
          <a:prstGeom prst="rect">
            <a:avLst/>
          </a:prstGeom>
        </p:spPr>
      </p:pic>
      <p:sp>
        <p:nvSpPr>
          <p:cNvPr id="2" name="Title Placeholder 1"/>
          <p:cNvSpPr>
            <a:spLocks noGrp="1"/>
          </p:cNvSpPr>
          <p:nvPr>
            <p:ph type="title"/>
          </p:nvPr>
        </p:nvSpPr>
        <p:spPr>
          <a:xfrm>
            <a:off x="609600" y="0"/>
            <a:ext cx="7924800" cy="457907"/>
          </a:xfrm>
          <a:prstGeom prst="rect">
            <a:avLst/>
          </a:prstGeom>
        </p:spPr>
        <p:txBody>
          <a:bodyPr vert="horz" wrap="square" lIns="0" tIns="45720" rIns="0" bIns="0" rtlCol="0" anchor="ctr">
            <a:noAutofit/>
          </a:bodyPr>
          <a:lstStyle/>
          <a:p>
            <a:pPr lvl="0">
              <a:lnSpc>
                <a:spcPts val="1800"/>
              </a:lnSpc>
            </a:pPr>
            <a:r>
              <a:rPr lang="en-US" dirty="0" smtClean="0"/>
              <a:t>Click to edit Master title style</a:t>
            </a:r>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6459167"/>
            <a:ext cx="990139" cy="365760"/>
          </a:xfrm>
          <a:prstGeom prst="rect">
            <a:avLst/>
          </a:prstGeom>
          <a:noFill/>
        </p:spPr>
      </p:pic>
      <p:pic>
        <p:nvPicPr>
          <p:cNvPr id="13" name="Picture 12" descr="navigate_white.png">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9600" y="6482247"/>
            <a:ext cx="313458" cy="313458"/>
          </a:xfrm>
          <a:prstGeom prst="rect">
            <a:avLst/>
          </a:prstGeom>
          <a:noFill/>
        </p:spPr>
      </p:pic>
      <p:sp>
        <p:nvSpPr>
          <p:cNvPr id="9" name="Content Placeholder 2"/>
          <p:cNvSpPr txBox="1">
            <a:spLocks/>
          </p:cNvSpPr>
          <p:nvPr/>
        </p:nvSpPr>
        <p:spPr>
          <a:xfrm>
            <a:off x="6553200" y="6500870"/>
            <a:ext cx="2590800" cy="256480"/>
          </a:xfrm>
          <a:prstGeom prst="rect">
            <a:avLst/>
          </a:prstGeom>
        </p:spPr>
        <p:txBody>
          <a:bodyPr lIns="0" tIns="0" bIns="0" anchor="ctr" anchorCtr="0">
            <a:spAutoFit/>
          </a:bodyPr>
          <a:lstStyle>
            <a:lvl1pPr marL="0" indent="0" algn="r" defTabSz="914400" rtl="0" eaLnBrk="1" latinLnBrk="0" hangingPunct="1">
              <a:lnSpc>
                <a:spcPts val="1000"/>
              </a:lnSpc>
              <a:spcBef>
                <a:spcPts val="0"/>
              </a:spcBef>
              <a:buFont typeface="Arial" panose="020B0604020202020204" pitchFamily="34" charset="0"/>
              <a:buNone/>
              <a:defRPr sz="1000" b="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dirty="0" smtClean="0"/>
              <a:t>Fertilizer Use - Ontario</a:t>
            </a:r>
          </a:p>
          <a:p>
            <a:r>
              <a:rPr lang="en-US" sz="900" dirty="0" smtClean="0"/>
              <a:t>2016 Crop Year</a:t>
            </a:r>
            <a:endParaRPr lang="en-US" sz="900" dirty="0"/>
          </a:p>
        </p:txBody>
      </p:sp>
    </p:spTree>
    <p:extLst>
      <p:ext uri="{BB962C8B-B14F-4D97-AF65-F5344CB8AC3E}">
        <p14:creationId xmlns:p14="http://schemas.microsoft.com/office/powerpoint/2010/main" val="3980318770"/>
      </p:ext>
    </p:extLst>
  </p:cSld>
  <p:clrMap bg1="lt1" tx1="dk1" bg2="lt2" tx2="dk2" accent1="accent1" accent2="accent2" accent3="accent3" accent4="accent4" accent5="accent5" accent6="accent6" hlink="hlink" folHlink="folHlink"/>
  <p:sldLayoutIdLst>
    <p:sldLayoutId id="2147483653" r:id="rId1"/>
    <p:sldLayoutId id="2147483700" r:id="rId2"/>
    <p:sldLayoutId id="2147483703" r:id="rId3"/>
  </p:sldLayoutIdLst>
  <p:timing>
    <p:tnLst>
      <p:par>
        <p:cTn id="1" dur="indefinite" restart="never" nodeType="tmRoot"/>
      </p:par>
    </p:tnLst>
  </p:timing>
  <p:hf hdr="0" ftr="0" dt="0"/>
  <p:txStyles>
    <p:titleStyle>
      <a:lvl1pPr algn="ctr" defTabSz="914400" rtl="0" eaLnBrk="1" latinLnBrk="0" hangingPunct="1">
        <a:lnSpc>
          <a:spcPct val="80000"/>
        </a:lnSpc>
        <a:spcBef>
          <a:spcPct val="0"/>
        </a:spcBef>
        <a:buNone/>
        <a:defRPr lang="en-US" sz="2200" kern="1200" dirty="0" smtClean="0">
          <a:solidFill>
            <a:schemeClr val="bg1"/>
          </a:solidFill>
          <a:effectLst>
            <a:outerShdw blurRad="50800" dist="38100" dir="5400000" algn="ctr" rotWithShape="0">
              <a:schemeClr val="tx1">
                <a:alpha val="20000"/>
              </a:schemeClr>
            </a:outerShdw>
          </a:effectLst>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farms_forcove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655064"/>
          </a:xfrm>
          <a:prstGeom prst="rect">
            <a:avLst/>
          </a:prstGeom>
        </p:spPr>
      </p:pic>
      <p:sp>
        <p:nvSpPr>
          <p:cNvPr id="2" name="Title Placeholder 1"/>
          <p:cNvSpPr>
            <a:spLocks noGrp="1"/>
          </p:cNvSpPr>
          <p:nvPr>
            <p:ph type="title"/>
          </p:nvPr>
        </p:nvSpPr>
        <p:spPr>
          <a:xfrm>
            <a:off x="685800" y="503480"/>
            <a:ext cx="8124906" cy="669414"/>
          </a:xfrm>
          <a:prstGeom prst="rect">
            <a:avLst/>
          </a:prstGeom>
        </p:spPr>
        <p:txBody>
          <a:bodyPr vert="horz" wrap="square" lIns="0" tIns="45720" rIns="0" bIns="45720" rtlCol="0" anchor="ctr">
            <a:spAutoFit/>
          </a:bodyPr>
          <a:lstStyle/>
          <a:p>
            <a:r>
              <a:rPr lang="en-US" smtClean="0"/>
              <a:t>Click to edit Master title style</a:t>
            </a:r>
            <a:endParaRPr lang="en-US"/>
          </a:p>
        </p:txBody>
      </p:sp>
      <p:sp>
        <p:nvSpPr>
          <p:cNvPr id="3" name="Text Placeholder 2"/>
          <p:cNvSpPr>
            <a:spLocks noGrp="1"/>
          </p:cNvSpPr>
          <p:nvPr>
            <p:ph type="body" idx="1"/>
          </p:nvPr>
        </p:nvSpPr>
        <p:spPr>
          <a:xfrm>
            <a:off x="685800" y="1828800"/>
            <a:ext cx="57150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8" name="Rectangle 27"/>
          <p:cNvSpPr/>
          <p:nvPr/>
        </p:nvSpPr>
        <p:spPr>
          <a:xfrm>
            <a:off x="0" y="6396045"/>
            <a:ext cx="9144000" cy="4616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6459167"/>
            <a:ext cx="990139" cy="365760"/>
          </a:xfrm>
          <a:prstGeom prst="rect">
            <a:avLst/>
          </a:prstGeom>
          <a:noFill/>
        </p:spPr>
      </p:pic>
      <p:pic>
        <p:nvPicPr>
          <p:cNvPr id="31" name="Picture 30" descr="navigate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600" y="6482247"/>
            <a:ext cx="313458" cy="313458"/>
          </a:xfrm>
          <a:prstGeom prst="rect">
            <a:avLst/>
          </a:prstGeom>
          <a:noFill/>
        </p:spPr>
      </p:pic>
      <p:sp>
        <p:nvSpPr>
          <p:cNvPr id="33" name="Rectangle 5"/>
          <p:cNvSpPr>
            <a:spLocks noChangeArrowheads="1"/>
          </p:cNvSpPr>
          <p:nvPr/>
        </p:nvSpPr>
        <p:spPr bwMode="auto">
          <a:xfrm>
            <a:off x="71559" y="6532657"/>
            <a:ext cx="11060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p>
            <a:pPr>
              <a:spcBef>
                <a:spcPct val="50000"/>
              </a:spcBef>
            </a:pPr>
            <a:fld id="{87738691-A154-4377-BE3F-D2314FE08648}" type="slidenum">
              <a:rPr lang="en-US" sz="700">
                <a:solidFill>
                  <a:srgbClr val="B2CBB1"/>
                </a:solidFill>
                <a:latin typeface="Arial" pitchFamily="34" charset="0"/>
              </a:rPr>
              <a:pPr>
                <a:spcBef>
                  <a:spcPct val="50000"/>
                </a:spcBef>
              </a:pPr>
              <a:t>‹#›</a:t>
            </a:fld>
            <a:endParaRPr lang="en-US" sz="700" dirty="0">
              <a:solidFill>
                <a:srgbClr val="B2CBB1"/>
              </a:solidFill>
              <a:latin typeface="Arial" pitchFamily="34" charset="0"/>
            </a:endParaRPr>
          </a:p>
        </p:txBody>
      </p:sp>
      <p:sp>
        <p:nvSpPr>
          <p:cNvPr id="10" name="Content Placeholder 2"/>
          <p:cNvSpPr txBox="1">
            <a:spLocks/>
          </p:cNvSpPr>
          <p:nvPr/>
        </p:nvSpPr>
        <p:spPr>
          <a:xfrm>
            <a:off x="6553200" y="6500870"/>
            <a:ext cx="2590800" cy="256480"/>
          </a:xfrm>
          <a:prstGeom prst="rect">
            <a:avLst/>
          </a:prstGeom>
        </p:spPr>
        <p:txBody>
          <a:bodyPr lIns="0" tIns="0" bIns="0" anchor="ctr" anchorCtr="0">
            <a:spAutoFit/>
          </a:bodyPr>
          <a:lstStyle>
            <a:lvl1pPr marL="0" indent="0" algn="r" defTabSz="914400" rtl="0" eaLnBrk="1" latinLnBrk="0" hangingPunct="1">
              <a:lnSpc>
                <a:spcPts val="1000"/>
              </a:lnSpc>
              <a:spcBef>
                <a:spcPts val="0"/>
              </a:spcBef>
              <a:buFont typeface="Arial" panose="020B0604020202020204" pitchFamily="34" charset="0"/>
              <a:buNone/>
              <a:defRPr sz="1000" b="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dirty="0" smtClean="0"/>
              <a:t>Fertilizer Use - Ontario</a:t>
            </a:r>
          </a:p>
          <a:p>
            <a:r>
              <a:rPr lang="en-US" sz="900" dirty="0" smtClean="0"/>
              <a:t>2016 Crop Year</a:t>
            </a:r>
            <a:endParaRPr lang="en-US" sz="900" dirty="0"/>
          </a:p>
        </p:txBody>
      </p:sp>
    </p:spTree>
    <p:extLst>
      <p:ext uri="{BB962C8B-B14F-4D97-AF65-F5344CB8AC3E}">
        <p14:creationId xmlns:p14="http://schemas.microsoft.com/office/powerpoint/2010/main" val="2330173372"/>
      </p:ext>
    </p:extLst>
  </p:cSld>
  <p:clrMap bg1="lt1" tx1="dk1" bg2="lt2" tx2="dk2" accent1="accent1" accent2="accent2" accent3="accent3" accent4="accent4" accent5="accent5" accent6="accent6" hlink="hlink" folHlink="folHlink"/>
  <p:sldLayoutIdLst>
    <p:sldLayoutId id="2147483941" r:id="rId1"/>
  </p:sldLayoutIdLst>
  <p:timing>
    <p:tnLst>
      <p:par>
        <p:cTn id="1" dur="indefinite" restart="never" nodeType="tmRoot"/>
      </p:par>
    </p:tnLst>
  </p:timing>
  <p:hf hdr="0" ftr="0" dt="0"/>
  <p:txStyles>
    <p:titleStyle>
      <a:lvl1pPr algn="l" defTabSz="914400" rtl="0" eaLnBrk="1" latinLnBrk="0" hangingPunct="1">
        <a:lnSpc>
          <a:spcPts val="4500"/>
        </a:lnSpc>
        <a:spcBef>
          <a:spcPct val="0"/>
        </a:spcBef>
        <a:buNone/>
        <a:defRPr sz="45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farms_forcover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655064"/>
          </a:xfrm>
          <a:prstGeom prst="rect">
            <a:avLst/>
          </a:prstGeom>
        </p:spPr>
      </p:pic>
      <p:sp>
        <p:nvSpPr>
          <p:cNvPr id="2" name="Title Placeholder 1"/>
          <p:cNvSpPr>
            <a:spLocks noGrp="1"/>
          </p:cNvSpPr>
          <p:nvPr>
            <p:ph type="title"/>
          </p:nvPr>
        </p:nvSpPr>
        <p:spPr>
          <a:xfrm>
            <a:off x="685800" y="503480"/>
            <a:ext cx="8124906" cy="669414"/>
          </a:xfrm>
          <a:prstGeom prst="rect">
            <a:avLst/>
          </a:prstGeom>
        </p:spPr>
        <p:txBody>
          <a:bodyPr vert="horz" wrap="square" lIns="0" tIns="45720" rIns="0" bIns="45720" rtlCol="0" anchor="ctr">
            <a:spAutoFit/>
          </a:bodyPr>
          <a:lstStyle/>
          <a:p>
            <a:r>
              <a:rPr lang="en-US" smtClean="0"/>
              <a:t>Click to edit Master title style</a:t>
            </a:r>
            <a:endParaRPr lang="en-US"/>
          </a:p>
        </p:txBody>
      </p:sp>
      <p:sp>
        <p:nvSpPr>
          <p:cNvPr id="3" name="Text Placeholder 2"/>
          <p:cNvSpPr>
            <a:spLocks noGrp="1"/>
          </p:cNvSpPr>
          <p:nvPr>
            <p:ph type="body" idx="1"/>
          </p:nvPr>
        </p:nvSpPr>
        <p:spPr>
          <a:xfrm>
            <a:off x="685800" y="1828800"/>
            <a:ext cx="57150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8" name="Rectangle 27"/>
          <p:cNvSpPr/>
          <p:nvPr/>
        </p:nvSpPr>
        <p:spPr>
          <a:xfrm>
            <a:off x="0" y="6396045"/>
            <a:ext cx="9144000" cy="4616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6459167"/>
            <a:ext cx="990139" cy="365760"/>
          </a:xfrm>
          <a:prstGeom prst="rect">
            <a:avLst/>
          </a:prstGeom>
          <a:noFill/>
        </p:spPr>
      </p:pic>
      <p:pic>
        <p:nvPicPr>
          <p:cNvPr id="31" name="Picture 30" descr="navigate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9600" y="6482247"/>
            <a:ext cx="313458" cy="313458"/>
          </a:xfrm>
          <a:prstGeom prst="rect">
            <a:avLst/>
          </a:prstGeom>
          <a:noFill/>
        </p:spPr>
      </p:pic>
      <p:sp>
        <p:nvSpPr>
          <p:cNvPr id="32" name="Content Placeholder 2"/>
          <p:cNvSpPr txBox="1">
            <a:spLocks/>
          </p:cNvSpPr>
          <p:nvPr/>
        </p:nvSpPr>
        <p:spPr>
          <a:xfrm>
            <a:off x="6553200" y="6500870"/>
            <a:ext cx="2590800" cy="256480"/>
          </a:xfrm>
          <a:prstGeom prst="rect">
            <a:avLst/>
          </a:prstGeom>
        </p:spPr>
        <p:txBody>
          <a:bodyPr lIns="0" tIns="0" bIns="0" anchor="ctr" anchorCtr="0">
            <a:spAutoFit/>
          </a:bodyPr>
          <a:lstStyle>
            <a:lvl1pPr marL="0" indent="0" algn="r" defTabSz="914400" rtl="0" eaLnBrk="1" latinLnBrk="0" hangingPunct="1">
              <a:lnSpc>
                <a:spcPts val="1000"/>
              </a:lnSpc>
              <a:spcBef>
                <a:spcPts val="0"/>
              </a:spcBef>
              <a:buFont typeface="Arial" panose="020B0604020202020204" pitchFamily="34" charset="0"/>
              <a:buNone/>
              <a:defRPr sz="1000" b="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dirty="0" smtClean="0">
                <a:solidFill>
                  <a:prstClr val="white"/>
                </a:solidFill>
              </a:rPr>
              <a:t>Fertilizer Use - Ontario</a:t>
            </a:r>
          </a:p>
          <a:p>
            <a:r>
              <a:rPr lang="en-US" sz="900" dirty="0" smtClean="0">
                <a:solidFill>
                  <a:prstClr val="white"/>
                </a:solidFill>
              </a:rPr>
              <a:t>2016 Crop Year</a:t>
            </a:r>
            <a:endParaRPr lang="en-US" sz="900" dirty="0">
              <a:solidFill>
                <a:prstClr val="white"/>
              </a:solidFill>
            </a:endParaRPr>
          </a:p>
        </p:txBody>
      </p:sp>
      <p:sp>
        <p:nvSpPr>
          <p:cNvPr id="33" name="Rectangle 5"/>
          <p:cNvSpPr>
            <a:spLocks noChangeArrowheads="1"/>
          </p:cNvSpPr>
          <p:nvPr/>
        </p:nvSpPr>
        <p:spPr bwMode="auto">
          <a:xfrm>
            <a:off x="71559" y="6532657"/>
            <a:ext cx="11060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p>
            <a:pPr>
              <a:spcBef>
                <a:spcPct val="50000"/>
              </a:spcBef>
            </a:pPr>
            <a:fld id="{87738691-A154-4377-BE3F-D2314FE08648}" type="slidenum">
              <a:rPr lang="en-US" sz="700">
                <a:solidFill>
                  <a:srgbClr val="B2CBB1"/>
                </a:solidFill>
                <a:latin typeface="Arial" pitchFamily="34" charset="0"/>
              </a:rPr>
              <a:pPr>
                <a:spcBef>
                  <a:spcPct val="50000"/>
                </a:spcBef>
              </a:pPr>
              <a:t>‹#›</a:t>
            </a:fld>
            <a:endParaRPr lang="en-US" sz="700" dirty="0">
              <a:solidFill>
                <a:srgbClr val="B2CBB1"/>
              </a:solidFill>
              <a:latin typeface="Arial" pitchFamily="34" charset="0"/>
            </a:endParaRPr>
          </a:p>
        </p:txBody>
      </p:sp>
    </p:spTree>
    <p:extLst>
      <p:ext uri="{BB962C8B-B14F-4D97-AF65-F5344CB8AC3E}">
        <p14:creationId xmlns:p14="http://schemas.microsoft.com/office/powerpoint/2010/main" val="598760961"/>
      </p:ext>
    </p:extLst>
  </p:cSld>
  <p:clrMap bg1="lt1" tx1="dk1" bg2="lt2" tx2="dk2" accent1="accent1" accent2="accent2" accent3="accent3" accent4="accent4" accent5="accent5" accent6="accent6" hlink="hlink" folHlink="folHlink"/>
  <p:sldLayoutIdLst>
    <p:sldLayoutId id="2147483993" r:id="rId1"/>
    <p:sldLayoutId id="2147483994" r:id="rId2"/>
  </p:sldLayoutIdLst>
  <p:timing>
    <p:tnLst>
      <p:par>
        <p:cTn id="1" dur="indefinite" restart="never" nodeType="tmRoot"/>
      </p:par>
    </p:tnLst>
  </p:timing>
  <p:hf hdr="0" ftr="0" dt="0"/>
  <p:txStyles>
    <p:titleStyle>
      <a:lvl1pPr algn="l" defTabSz="914400" rtl="0" eaLnBrk="1" latinLnBrk="0" hangingPunct="1">
        <a:lnSpc>
          <a:spcPts val="4500"/>
        </a:lnSpc>
        <a:spcBef>
          <a:spcPct val="0"/>
        </a:spcBef>
        <a:buNone/>
        <a:defRPr sz="45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6394449"/>
            <a:ext cx="9144000" cy="4616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5"/>
          <p:cNvSpPr>
            <a:spLocks noChangeArrowheads="1"/>
          </p:cNvSpPr>
          <p:nvPr/>
        </p:nvSpPr>
        <p:spPr bwMode="auto">
          <a:xfrm>
            <a:off x="71559" y="6532657"/>
            <a:ext cx="11060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p>
            <a:pPr>
              <a:spcBef>
                <a:spcPct val="50000"/>
              </a:spcBef>
            </a:pPr>
            <a:fld id="{87738691-A154-4377-BE3F-D2314FE08648}" type="slidenum">
              <a:rPr lang="en-US" sz="700">
                <a:solidFill>
                  <a:srgbClr val="B2CBB1"/>
                </a:solidFill>
                <a:latin typeface="Arial" pitchFamily="34" charset="0"/>
              </a:rPr>
              <a:pPr>
                <a:spcBef>
                  <a:spcPct val="50000"/>
                </a:spcBef>
              </a:pPr>
              <a:t>‹#›</a:t>
            </a:fld>
            <a:endParaRPr lang="en-US" sz="700" dirty="0">
              <a:solidFill>
                <a:srgbClr val="B2CBB1"/>
              </a:solidFill>
              <a:latin typeface="Arial"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457907"/>
          </a:xfrm>
          <a:prstGeom prst="rect">
            <a:avLst/>
          </a:prstGeom>
        </p:spPr>
      </p:pic>
      <p:sp>
        <p:nvSpPr>
          <p:cNvPr id="2" name="Title Placeholder 1"/>
          <p:cNvSpPr>
            <a:spLocks noGrp="1"/>
          </p:cNvSpPr>
          <p:nvPr>
            <p:ph type="title"/>
          </p:nvPr>
        </p:nvSpPr>
        <p:spPr>
          <a:xfrm>
            <a:off x="609600" y="0"/>
            <a:ext cx="7924800" cy="457907"/>
          </a:xfrm>
          <a:prstGeom prst="rect">
            <a:avLst/>
          </a:prstGeom>
        </p:spPr>
        <p:txBody>
          <a:bodyPr vert="horz" wrap="square" lIns="0" tIns="45720" rIns="0" bIns="0" rtlCol="0" anchor="ctr">
            <a:noAutofit/>
          </a:bodyPr>
          <a:lstStyle/>
          <a:p>
            <a:pPr lvl="0">
              <a:lnSpc>
                <a:spcPts val="1800"/>
              </a:lnSpc>
            </a:pPr>
            <a:r>
              <a:rPr lang="en-US" dirty="0" smtClean="0"/>
              <a:t>Click to edit Master title style</a:t>
            </a:r>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6459167"/>
            <a:ext cx="990139" cy="365760"/>
          </a:xfrm>
          <a:prstGeom prst="rect">
            <a:avLst/>
          </a:prstGeom>
          <a:noFill/>
        </p:spPr>
      </p:pic>
      <p:pic>
        <p:nvPicPr>
          <p:cNvPr id="13" name="Picture 12" descr="navigate_white.png">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9600" y="6482247"/>
            <a:ext cx="313458" cy="313458"/>
          </a:xfrm>
          <a:prstGeom prst="rect">
            <a:avLst/>
          </a:prstGeom>
          <a:noFill/>
        </p:spPr>
      </p:pic>
      <p:sp>
        <p:nvSpPr>
          <p:cNvPr id="9" name="Content Placeholder 2"/>
          <p:cNvSpPr txBox="1">
            <a:spLocks/>
          </p:cNvSpPr>
          <p:nvPr/>
        </p:nvSpPr>
        <p:spPr>
          <a:xfrm>
            <a:off x="6553200" y="6500870"/>
            <a:ext cx="2590800" cy="256480"/>
          </a:xfrm>
          <a:prstGeom prst="rect">
            <a:avLst/>
          </a:prstGeom>
        </p:spPr>
        <p:txBody>
          <a:bodyPr lIns="0" tIns="0" bIns="0" anchor="ctr" anchorCtr="0">
            <a:spAutoFit/>
          </a:bodyPr>
          <a:lstStyle>
            <a:lvl1pPr marL="0" indent="0" algn="r" defTabSz="914400" rtl="0" eaLnBrk="1" latinLnBrk="0" hangingPunct="1">
              <a:lnSpc>
                <a:spcPts val="1000"/>
              </a:lnSpc>
              <a:spcBef>
                <a:spcPts val="0"/>
              </a:spcBef>
              <a:buFont typeface="Arial" panose="020B0604020202020204" pitchFamily="34" charset="0"/>
              <a:buNone/>
              <a:defRPr sz="1000" b="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dirty="0" smtClean="0">
                <a:solidFill>
                  <a:prstClr val="white"/>
                </a:solidFill>
              </a:rPr>
              <a:t>Fertilizer Use - Ontario</a:t>
            </a:r>
          </a:p>
          <a:p>
            <a:r>
              <a:rPr lang="en-US" sz="900" dirty="0" smtClean="0">
                <a:solidFill>
                  <a:prstClr val="white"/>
                </a:solidFill>
              </a:rPr>
              <a:t>2016 Crop Year</a:t>
            </a:r>
            <a:endParaRPr lang="en-US" sz="900" dirty="0">
              <a:solidFill>
                <a:prstClr val="white"/>
              </a:solidFill>
            </a:endParaRPr>
          </a:p>
        </p:txBody>
      </p:sp>
    </p:spTree>
    <p:extLst>
      <p:ext uri="{BB962C8B-B14F-4D97-AF65-F5344CB8AC3E}">
        <p14:creationId xmlns:p14="http://schemas.microsoft.com/office/powerpoint/2010/main" val="1520058594"/>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Lst>
  <p:timing>
    <p:tnLst>
      <p:par>
        <p:cTn id="1" dur="indefinite" restart="never" nodeType="tmRoot"/>
      </p:par>
    </p:tnLst>
  </p:timing>
  <p:hf hdr="0" ftr="0" dt="0"/>
  <p:txStyles>
    <p:titleStyle>
      <a:lvl1pPr algn="ctr" defTabSz="914400" rtl="0" eaLnBrk="1" latinLnBrk="0" hangingPunct="1">
        <a:lnSpc>
          <a:spcPct val="80000"/>
        </a:lnSpc>
        <a:spcBef>
          <a:spcPct val="0"/>
        </a:spcBef>
        <a:buNone/>
        <a:defRPr lang="en-US" sz="2200" kern="1200" dirty="0" smtClean="0">
          <a:solidFill>
            <a:schemeClr val="bg1"/>
          </a:solidFill>
          <a:effectLst>
            <a:outerShdw blurRad="50800" dist="38100" dir="5400000" algn="ctr" rotWithShape="0">
              <a:schemeClr val="tx1">
                <a:alpha val="20000"/>
              </a:schemeClr>
            </a:outerShdw>
          </a:effectLst>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6394449"/>
            <a:ext cx="9144000" cy="4616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5"/>
          <p:cNvSpPr>
            <a:spLocks noChangeArrowheads="1"/>
          </p:cNvSpPr>
          <p:nvPr/>
        </p:nvSpPr>
        <p:spPr bwMode="auto">
          <a:xfrm>
            <a:off x="71559" y="6532657"/>
            <a:ext cx="11060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p>
            <a:pPr>
              <a:spcBef>
                <a:spcPct val="50000"/>
              </a:spcBef>
            </a:pPr>
            <a:fld id="{87738691-A154-4377-BE3F-D2314FE08648}" type="slidenum">
              <a:rPr lang="en-US" sz="700">
                <a:solidFill>
                  <a:srgbClr val="B2CBB1"/>
                </a:solidFill>
                <a:latin typeface="Arial" pitchFamily="34" charset="0"/>
              </a:rPr>
              <a:pPr>
                <a:spcBef>
                  <a:spcPct val="50000"/>
                </a:spcBef>
              </a:pPr>
              <a:t>‹#›</a:t>
            </a:fld>
            <a:endParaRPr lang="en-US" sz="700" dirty="0">
              <a:solidFill>
                <a:srgbClr val="B2CBB1"/>
              </a:solidFill>
              <a:latin typeface="Arial"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457907"/>
          </a:xfrm>
          <a:prstGeom prst="rect">
            <a:avLst/>
          </a:prstGeom>
        </p:spPr>
      </p:pic>
      <p:sp>
        <p:nvSpPr>
          <p:cNvPr id="2" name="Title Placeholder 1"/>
          <p:cNvSpPr>
            <a:spLocks noGrp="1"/>
          </p:cNvSpPr>
          <p:nvPr>
            <p:ph type="title"/>
          </p:nvPr>
        </p:nvSpPr>
        <p:spPr>
          <a:xfrm>
            <a:off x="609600" y="0"/>
            <a:ext cx="7924800" cy="457907"/>
          </a:xfrm>
          <a:prstGeom prst="rect">
            <a:avLst/>
          </a:prstGeom>
        </p:spPr>
        <p:txBody>
          <a:bodyPr vert="horz" wrap="square" lIns="0" tIns="45720" rIns="0" bIns="0" rtlCol="0" anchor="ctr">
            <a:noAutofit/>
          </a:bodyPr>
          <a:lstStyle/>
          <a:p>
            <a:pPr lvl="0">
              <a:lnSpc>
                <a:spcPts val="1800"/>
              </a:lnSpc>
            </a:pPr>
            <a:r>
              <a:rPr lang="en-US" dirty="0" smtClean="0"/>
              <a:t>Click to edit Master title style</a:t>
            </a:r>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6459167"/>
            <a:ext cx="990139" cy="365760"/>
          </a:xfrm>
          <a:prstGeom prst="rect">
            <a:avLst/>
          </a:prstGeom>
          <a:noFill/>
        </p:spPr>
      </p:pic>
      <p:pic>
        <p:nvPicPr>
          <p:cNvPr id="13" name="Picture 12" descr="navigate_white.png">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9600" y="6482247"/>
            <a:ext cx="313458" cy="313458"/>
          </a:xfrm>
          <a:prstGeom prst="rect">
            <a:avLst/>
          </a:prstGeom>
          <a:noFill/>
        </p:spPr>
      </p:pic>
      <p:sp>
        <p:nvSpPr>
          <p:cNvPr id="9" name="Content Placeholder 2"/>
          <p:cNvSpPr txBox="1">
            <a:spLocks/>
          </p:cNvSpPr>
          <p:nvPr/>
        </p:nvSpPr>
        <p:spPr>
          <a:xfrm>
            <a:off x="6553200" y="6500870"/>
            <a:ext cx="2590800" cy="256480"/>
          </a:xfrm>
          <a:prstGeom prst="rect">
            <a:avLst/>
          </a:prstGeom>
        </p:spPr>
        <p:txBody>
          <a:bodyPr lIns="0" tIns="0" bIns="0" anchor="ctr" anchorCtr="0">
            <a:spAutoFit/>
          </a:bodyPr>
          <a:lstStyle>
            <a:lvl1pPr marL="0" indent="0" algn="r" defTabSz="914400" rtl="0" eaLnBrk="1" latinLnBrk="0" hangingPunct="1">
              <a:lnSpc>
                <a:spcPts val="1000"/>
              </a:lnSpc>
              <a:spcBef>
                <a:spcPts val="0"/>
              </a:spcBef>
              <a:buFont typeface="Arial" panose="020B0604020202020204" pitchFamily="34" charset="0"/>
              <a:buNone/>
              <a:defRPr sz="1000" b="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dirty="0" smtClean="0">
                <a:solidFill>
                  <a:prstClr val="white"/>
                </a:solidFill>
              </a:rPr>
              <a:t>Fertilizer Use - Ontario</a:t>
            </a:r>
          </a:p>
          <a:p>
            <a:r>
              <a:rPr lang="en-US" sz="900" dirty="0" smtClean="0">
                <a:solidFill>
                  <a:prstClr val="white"/>
                </a:solidFill>
              </a:rPr>
              <a:t>2016 Crop Year</a:t>
            </a:r>
            <a:endParaRPr lang="en-US" sz="900" dirty="0">
              <a:solidFill>
                <a:prstClr val="white"/>
              </a:solidFill>
            </a:endParaRPr>
          </a:p>
        </p:txBody>
      </p:sp>
    </p:spTree>
    <p:extLst>
      <p:ext uri="{BB962C8B-B14F-4D97-AF65-F5344CB8AC3E}">
        <p14:creationId xmlns:p14="http://schemas.microsoft.com/office/powerpoint/2010/main" val="1713561864"/>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Lst>
  <p:timing>
    <p:tnLst>
      <p:par>
        <p:cTn id="1" dur="indefinite" restart="never" nodeType="tmRoot"/>
      </p:par>
    </p:tnLst>
  </p:timing>
  <p:hf hdr="0" ftr="0" dt="0"/>
  <p:txStyles>
    <p:titleStyle>
      <a:lvl1pPr algn="ctr" defTabSz="914400" rtl="0" eaLnBrk="1" latinLnBrk="0" hangingPunct="1">
        <a:lnSpc>
          <a:spcPct val="80000"/>
        </a:lnSpc>
        <a:spcBef>
          <a:spcPct val="0"/>
        </a:spcBef>
        <a:buNone/>
        <a:defRPr lang="en-US" sz="2200" kern="1200" dirty="0" smtClean="0">
          <a:solidFill>
            <a:schemeClr val="bg1"/>
          </a:solidFill>
          <a:effectLst>
            <a:outerShdw blurRad="50800" dist="38100" dir="5400000" algn="ctr" rotWithShape="0">
              <a:schemeClr val="tx1">
                <a:alpha val="20000"/>
              </a:schemeClr>
            </a:outerShdw>
          </a:effectLst>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0.png"/><Relationship Id="rId7" Type="http://schemas.openxmlformats.org/officeDocument/2006/relationships/image" Target="../media/image9.emf"/><Relationship Id="rId2" Type="http://schemas.openxmlformats.org/officeDocument/2006/relationships/slideLayout" Target="../slideLayouts/slideLayout11.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 Id="rId9" Type="http://schemas.openxmlformats.org/officeDocument/2006/relationships/image" Target="../media/image15.png"/></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98.xml"/><Relationship Id="rId1" Type="http://schemas.openxmlformats.org/officeDocument/2006/relationships/vmlDrawing" Target="../drawings/vmlDrawing50.vml"/><Relationship Id="rId6" Type="http://schemas.openxmlformats.org/officeDocument/2006/relationships/slide" Target="slide53.xml"/><Relationship Id="rId5" Type="http://schemas.openxmlformats.org/officeDocument/2006/relationships/image" Target="../media/image8.png"/><Relationship Id="rId10" Type="http://schemas.openxmlformats.org/officeDocument/2006/relationships/image" Target="../media/image155.wmf"/><Relationship Id="rId4" Type="http://schemas.openxmlformats.org/officeDocument/2006/relationships/image" Target="../media/image156.png"/><Relationship Id="rId9" Type="http://schemas.openxmlformats.org/officeDocument/2006/relationships/package" Target="../embeddings/Microsoft_Excel_Worksheet50.xlsx"/></Relationships>
</file>

<file path=ppt/slides/_rels/slide101.xml.rels><?xml version="1.0" encoding="UTF-8" standalone="yes"?>
<Relationships xmlns="http://schemas.openxmlformats.org/package/2006/relationships"><Relationship Id="rId8" Type="http://schemas.openxmlformats.org/officeDocument/2006/relationships/slide" Target="slide108.xml"/><Relationship Id="rId3" Type="http://schemas.openxmlformats.org/officeDocument/2006/relationships/image" Target="../media/image8.png"/><Relationship Id="rId7" Type="http://schemas.openxmlformats.org/officeDocument/2006/relationships/slide" Target="slide105.xml"/><Relationship Id="rId2" Type="http://schemas.openxmlformats.org/officeDocument/2006/relationships/slideLayout" Target="../slideLayouts/slideLayout8.xml"/><Relationship Id="rId1" Type="http://schemas.openxmlformats.org/officeDocument/2006/relationships/tags" Target="../tags/tag99.xml"/><Relationship Id="rId6" Type="http://schemas.openxmlformats.org/officeDocument/2006/relationships/slide" Target="slide104.xml"/><Relationship Id="rId5" Type="http://schemas.openxmlformats.org/officeDocument/2006/relationships/slide" Target="slide103.xml"/><Relationship Id="rId10" Type="http://schemas.openxmlformats.org/officeDocument/2006/relationships/slide" Target="slide110.xml"/><Relationship Id="rId4" Type="http://schemas.openxmlformats.org/officeDocument/2006/relationships/slide" Target="slide102.xml"/><Relationship Id="rId9" Type="http://schemas.openxmlformats.org/officeDocument/2006/relationships/slide" Target="slide109.xml"/></Relationships>
</file>

<file path=ppt/slides/_rels/slide102.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100.xml"/><Relationship Id="rId1" Type="http://schemas.openxmlformats.org/officeDocument/2006/relationships/vmlDrawing" Target="../drawings/vmlDrawing51.vml"/><Relationship Id="rId6" Type="http://schemas.openxmlformats.org/officeDocument/2006/relationships/slide" Target="slide101.xml"/><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57.wmf"/><Relationship Id="rId4" Type="http://schemas.openxmlformats.org/officeDocument/2006/relationships/image" Target="../media/image158.png"/><Relationship Id="rId9" Type="http://schemas.openxmlformats.org/officeDocument/2006/relationships/package" Target="../embeddings/Microsoft_Excel_Worksheet51.xlsx"/></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101.xml"/><Relationship Id="rId1" Type="http://schemas.openxmlformats.org/officeDocument/2006/relationships/vmlDrawing" Target="../drawings/vmlDrawing52.vml"/><Relationship Id="rId6" Type="http://schemas.openxmlformats.org/officeDocument/2006/relationships/slide" Target="slide101.xml"/><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59.wmf"/><Relationship Id="rId4" Type="http://schemas.openxmlformats.org/officeDocument/2006/relationships/image" Target="../media/image160.png"/><Relationship Id="rId9" Type="http://schemas.openxmlformats.org/officeDocument/2006/relationships/package" Target="../embeddings/Microsoft_Excel_Worksheet52.xlsx"/></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102.xml"/><Relationship Id="rId1" Type="http://schemas.openxmlformats.org/officeDocument/2006/relationships/vmlDrawing" Target="../drawings/vmlDrawing53.vml"/><Relationship Id="rId6" Type="http://schemas.openxmlformats.org/officeDocument/2006/relationships/slide" Target="slide101.xml"/><Relationship Id="rId5" Type="http://schemas.openxmlformats.org/officeDocument/2006/relationships/image" Target="../media/image8.png"/><Relationship Id="rId10" Type="http://schemas.openxmlformats.org/officeDocument/2006/relationships/image" Target="../media/image161.wmf"/><Relationship Id="rId4" Type="http://schemas.openxmlformats.org/officeDocument/2006/relationships/image" Target="../media/image162.png"/><Relationship Id="rId9" Type="http://schemas.openxmlformats.org/officeDocument/2006/relationships/package" Target="../embeddings/Microsoft_Excel_Worksheet53.xlsx"/></Relationships>
</file>

<file path=ppt/slides/_rels/slide105.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103.xml"/><Relationship Id="rId1" Type="http://schemas.openxmlformats.org/officeDocument/2006/relationships/vmlDrawing" Target="../drawings/vmlDrawing54.vml"/><Relationship Id="rId6" Type="http://schemas.openxmlformats.org/officeDocument/2006/relationships/slide" Target="slide101.xml"/><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63.wmf"/><Relationship Id="rId4" Type="http://schemas.openxmlformats.org/officeDocument/2006/relationships/image" Target="../media/image164.png"/><Relationship Id="rId9" Type="http://schemas.openxmlformats.org/officeDocument/2006/relationships/package" Target="../embeddings/Microsoft_Excel_Worksheet54.xlsx"/></Relationships>
</file>

<file path=ppt/slides/_rels/slide106.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104.xml"/><Relationship Id="rId1" Type="http://schemas.openxmlformats.org/officeDocument/2006/relationships/vmlDrawing" Target="../drawings/vmlDrawing55.vml"/><Relationship Id="rId6" Type="http://schemas.openxmlformats.org/officeDocument/2006/relationships/slide" Target="slide101.xml"/><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65.wmf"/><Relationship Id="rId4" Type="http://schemas.openxmlformats.org/officeDocument/2006/relationships/image" Target="../media/image166.png"/><Relationship Id="rId9" Type="http://schemas.openxmlformats.org/officeDocument/2006/relationships/package" Target="../embeddings/Microsoft_Excel_Worksheet55.xlsx"/></Relationships>
</file>

<file path=ppt/slides/_rels/slide107.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105.xml"/><Relationship Id="rId1" Type="http://schemas.openxmlformats.org/officeDocument/2006/relationships/vmlDrawing" Target="../drawings/vmlDrawing56.vml"/><Relationship Id="rId6" Type="http://schemas.openxmlformats.org/officeDocument/2006/relationships/slide" Target="slide101.xml"/><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67.wmf"/><Relationship Id="rId4" Type="http://schemas.openxmlformats.org/officeDocument/2006/relationships/image" Target="../media/image168.png"/><Relationship Id="rId9" Type="http://schemas.openxmlformats.org/officeDocument/2006/relationships/package" Target="../embeddings/Microsoft_Excel_Worksheet56.xlsx"/></Relationships>
</file>

<file path=ppt/slides/_rels/slide108.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106.xml"/><Relationship Id="rId1" Type="http://schemas.openxmlformats.org/officeDocument/2006/relationships/vmlDrawing" Target="../drawings/vmlDrawing57.vml"/><Relationship Id="rId6" Type="http://schemas.openxmlformats.org/officeDocument/2006/relationships/slide" Target="slide101.xml"/><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69.wmf"/><Relationship Id="rId4" Type="http://schemas.openxmlformats.org/officeDocument/2006/relationships/image" Target="../media/image170.png"/><Relationship Id="rId9" Type="http://schemas.openxmlformats.org/officeDocument/2006/relationships/package" Target="../embeddings/Microsoft_Excel_Worksheet57.xlsx"/></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slideLayout" Target="../slideLayouts/slideLayout5.xml"/><Relationship Id="rId7" Type="http://schemas.openxmlformats.org/officeDocument/2006/relationships/image" Target="../media/image172.png"/><Relationship Id="rId2" Type="http://schemas.openxmlformats.org/officeDocument/2006/relationships/tags" Target="../tags/tag107.xml"/><Relationship Id="rId1" Type="http://schemas.openxmlformats.org/officeDocument/2006/relationships/vmlDrawing" Target="../drawings/vmlDrawing58.vml"/><Relationship Id="rId6" Type="http://schemas.openxmlformats.org/officeDocument/2006/relationships/image" Target="../media/image10.png"/><Relationship Id="rId5" Type="http://schemas.openxmlformats.org/officeDocument/2006/relationships/slide" Target="slide101.xml"/><Relationship Id="rId10" Type="http://schemas.openxmlformats.org/officeDocument/2006/relationships/image" Target="../media/image171.wmf"/><Relationship Id="rId4" Type="http://schemas.openxmlformats.org/officeDocument/2006/relationships/image" Target="../media/image8.png"/><Relationship Id="rId9" Type="http://schemas.openxmlformats.org/officeDocument/2006/relationships/package" Target="../embeddings/Microsoft_Excel_Worksheet58.xlsx"/></Relationships>
</file>

<file path=ppt/slides/_rels/slide1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1.png"/><Relationship Id="rId7" Type="http://schemas.openxmlformats.org/officeDocument/2006/relationships/image" Target="../media/image9.emf"/><Relationship Id="rId2" Type="http://schemas.openxmlformats.org/officeDocument/2006/relationships/slideLayout" Target="../slideLayouts/slideLayout11.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 Id="rId9" Type="http://schemas.openxmlformats.org/officeDocument/2006/relationships/image" Target="../media/image15.png"/></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108.xml"/><Relationship Id="rId1" Type="http://schemas.openxmlformats.org/officeDocument/2006/relationships/vmlDrawing" Target="../drawings/vmlDrawing59.vml"/><Relationship Id="rId6" Type="http://schemas.openxmlformats.org/officeDocument/2006/relationships/slide" Target="slide101.xml"/><Relationship Id="rId5" Type="http://schemas.openxmlformats.org/officeDocument/2006/relationships/image" Target="../media/image8.png"/><Relationship Id="rId10" Type="http://schemas.openxmlformats.org/officeDocument/2006/relationships/image" Target="../media/image173.wmf"/><Relationship Id="rId4" Type="http://schemas.openxmlformats.org/officeDocument/2006/relationships/image" Target="../media/image174.png"/><Relationship Id="rId9" Type="http://schemas.openxmlformats.org/officeDocument/2006/relationships/package" Target="../embeddings/Microsoft_Excel_Worksheet59.xlsx"/></Relationships>
</file>

<file path=ppt/slides/_rels/slide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09.xml"/><Relationship Id="rId6" Type="http://schemas.openxmlformats.org/officeDocument/2006/relationships/slide" Target="slide114.xml"/><Relationship Id="rId5" Type="http://schemas.openxmlformats.org/officeDocument/2006/relationships/slide" Target="slide113.xml"/><Relationship Id="rId4" Type="http://schemas.openxmlformats.org/officeDocument/2006/relationships/slide" Target="slide112.xml"/></Relationships>
</file>

<file path=ppt/slides/_rels/slide112.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110.xml"/><Relationship Id="rId1" Type="http://schemas.openxmlformats.org/officeDocument/2006/relationships/vmlDrawing" Target="../drawings/vmlDrawing60.vml"/><Relationship Id="rId6" Type="http://schemas.openxmlformats.org/officeDocument/2006/relationships/slide" Target="slide111.xml"/><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75.wmf"/><Relationship Id="rId4" Type="http://schemas.openxmlformats.org/officeDocument/2006/relationships/image" Target="../media/image176.png"/><Relationship Id="rId9" Type="http://schemas.openxmlformats.org/officeDocument/2006/relationships/package" Target="../embeddings/Microsoft_Excel_Worksheet60.xlsx"/></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slideLayout" Target="../slideLayouts/slideLayout14.xml"/><Relationship Id="rId7" Type="http://schemas.openxmlformats.org/officeDocument/2006/relationships/image" Target="../media/image10.png"/><Relationship Id="rId2" Type="http://schemas.openxmlformats.org/officeDocument/2006/relationships/tags" Target="../tags/tag111.xml"/><Relationship Id="rId1" Type="http://schemas.openxmlformats.org/officeDocument/2006/relationships/vmlDrawing" Target="../drawings/vmlDrawing61.vml"/><Relationship Id="rId6" Type="http://schemas.openxmlformats.org/officeDocument/2006/relationships/slide" Target="slide111.xml"/><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77.wmf"/><Relationship Id="rId4" Type="http://schemas.openxmlformats.org/officeDocument/2006/relationships/image" Target="../media/image178.png"/><Relationship Id="rId9" Type="http://schemas.openxmlformats.org/officeDocument/2006/relationships/package" Target="../embeddings/Microsoft_Excel_Worksheet61.xlsx"/></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slideLayout" Target="../slideLayouts/slideLayout14.xml"/><Relationship Id="rId7" Type="http://schemas.openxmlformats.org/officeDocument/2006/relationships/image" Target="../media/image10.png"/><Relationship Id="rId2" Type="http://schemas.openxmlformats.org/officeDocument/2006/relationships/tags" Target="../tags/tag112.xml"/><Relationship Id="rId1" Type="http://schemas.openxmlformats.org/officeDocument/2006/relationships/vmlDrawing" Target="../drawings/vmlDrawing62.vml"/><Relationship Id="rId6" Type="http://schemas.openxmlformats.org/officeDocument/2006/relationships/slide" Target="slide111.xml"/><Relationship Id="rId5" Type="http://schemas.openxmlformats.org/officeDocument/2006/relationships/image" Target="../media/image8.png"/><Relationship Id="rId10" Type="http://schemas.openxmlformats.org/officeDocument/2006/relationships/image" Target="../media/image179.wmf"/><Relationship Id="rId4" Type="http://schemas.openxmlformats.org/officeDocument/2006/relationships/image" Target="../media/image180.png"/><Relationship Id="rId9" Type="http://schemas.openxmlformats.org/officeDocument/2006/relationships/package" Target="../embeddings/Microsoft_Excel_Worksheet62.xlsx"/></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image" Target="../media/image181.emf"/><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2.png"/><Relationship Id="rId7" Type="http://schemas.openxmlformats.org/officeDocument/2006/relationships/image" Target="../media/image9.emf"/><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3.png"/><Relationship Id="rId7" Type="http://schemas.openxmlformats.org/officeDocument/2006/relationships/image" Target="../media/image9.emf"/><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wmf"/><Relationship Id="rId3" Type="http://schemas.openxmlformats.org/officeDocument/2006/relationships/slideLayout" Target="../slideLayouts/slideLayout11.xml"/><Relationship Id="rId7" Type="http://schemas.openxmlformats.org/officeDocument/2006/relationships/slide" Target="slide5.xml"/><Relationship Id="rId12" Type="http://schemas.openxmlformats.org/officeDocument/2006/relationships/package" Target="../embeddings/Microsoft_Excel_Worksheet4.xlsx"/><Relationship Id="rId2" Type="http://schemas.openxmlformats.org/officeDocument/2006/relationships/tags" Target="../tags/tag12.xml"/><Relationship Id="rId1" Type="http://schemas.openxmlformats.org/officeDocument/2006/relationships/vmlDrawing" Target="../drawings/vmlDrawing4.vml"/><Relationship Id="rId6" Type="http://schemas.openxmlformats.org/officeDocument/2006/relationships/image" Target="../media/image9.emf"/><Relationship Id="rId11" Type="http://schemas.openxmlformats.org/officeDocument/2006/relationships/oleObject" Target="../embeddings/oleObject4.bin"/><Relationship Id="rId5" Type="http://schemas.openxmlformats.org/officeDocument/2006/relationships/image" Target="../media/image8.png"/><Relationship Id="rId10" Type="http://schemas.openxmlformats.org/officeDocument/2006/relationships/image" Target="../media/image19.emf"/><Relationship Id="rId4" Type="http://schemas.openxmlformats.org/officeDocument/2006/relationships/image" Target="../media/image25.png"/><Relationship Id="rId9" Type="http://schemas.openxmlformats.org/officeDocument/2006/relationships/slide" Target="slide3.xml"/></Relationships>
</file>

<file path=ppt/slides/_rels/slide1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6.png"/><Relationship Id="rId7" Type="http://schemas.openxmlformats.org/officeDocument/2006/relationships/image" Target="../media/image9.emf"/><Relationship Id="rId2" Type="http://schemas.openxmlformats.org/officeDocument/2006/relationships/slideLayout" Target="../slideLayouts/slideLayout11.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7.png"/><Relationship Id="rId7" Type="http://schemas.openxmlformats.org/officeDocument/2006/relationships/image" Target="../media/image9.emf"/><Relationship Id="rId2" Type="http://schemas.openxmlformats.org/officeDocument/2006/relationships/slideLayout" Target="../slideLayouts/slideLayout11.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8.png"/><Relationship Id="rId7" Type="http://schemas.openxmlformats.org/officeDocument/2006/relationships/image" Target="../media/image9.emf"/><Relationship Id="rId2" Type="http://schemas.openxmlformats.org/officeDocument/2006/relationships/slideLayout" Target="../slideLayouts/slideLayout11.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9.png"/><Relationship Id="rId7" Type="http://schemas.openxmlformats.org/officeDocument/2006/relationships/image" Target="../media/image9.emf"/><Relationship Id="rId2" Type="http://schemas.openxmlformats.org/officeDocument/2006/relationships/slideLayout" Target="../slideLayouts/slideLayout11.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1.xml"/><Relationship Id="rId7" Type="http://schemas.openxmlformats.org/officeDocument/2006/relationships/image" Target="../media/image10.png"/><Relationship Id="rId12" Type="http://schemas.openxmlformats.org/officeDocument/2006/relationships/image" Target="../media/image30.wmf"/><Relationship Id="rId2" Type="http://schemas.openxmlformats.org/officeDocument/2006/relationships/tags" Target="../tags/tag17.xml"/><Relationship Id="rId1" Type="http://schemas.openxmlformats.org/officeDocument/2006/relationships/vmlDrawing" Target="../drawings/vmlDrawing5.vml"/><Relationship Id="rId6" Type="http://schemas.openxmlformats.org/officeDocument/2006/relationships/slide" Target="slide5.xml"/><Relationship Id="rId11" Type="http://schemas.openxmlformats.org/officeDocument/2006/relationships/package" Target="../embeddings/Microsoft_Excel_Worksheet5.xlsx"/><Relationship Id="rId5" Type="http://schemas.openxmlformats.org/officeDocument/2006/relationships/image" Target="../media/image8.png"/><Relationship Id="rId10" Type="http://schemas.openxmlformats.org/officeDocument/2006/relationships/oleObject" Target="../embeddings/oleObject5.bin"/><Relationship Id="rId4" Type="http://schemas.openxmlformats.org/officeDocument/2006/relationships/image" Target="../media/image31.png"/><Relationship Id="rId9" Type="http://schemas.openxmlformats.org/officeDocument/2006/relationships/image" Target="../media/image19.emf"/></Relationships>
</file>

<file path=ppt/slides/_rels/slide2.xml.rels><?xml version="1.0" encoding="UTF-8" standalone="yes"?>
<Relationships xmlns="http://schemas.openxmlformats.org/package/2006/relationships"><Relationship Id="rId13" Type="http://schemas.openxmlformats.org/officeDocument/2006/relationships/slide" Target="slide110.xml"/><Relationship Id="rId18" Type="http://schemas.openxmlformats.org/officeDocument/2006/relationships/slide" Target="slide6.xml"/><Relationship Id="rId26" Type="http://schemas.openxmlformats.org/officeDocument/2006/relationships/slide" Target="slide52.xml"/><Relationship Id="rId39" Type="http://schemas.openxmlformats.org/officeDocument/2006/relationships/slide" Target="slide4.xml"/><Relationship Id="rId3" Type="http://schemas.openxmlformats.org/officeDocument/2006/relationships/tags" Target="../tags/tag2.xml"/><Relationship Id="rId21" Type="http://schemas.openxmlformats.org/officeDocument/2006/relationships/slide" Target="slide46.xml"/><Relationship Id="rId34" Type="http://schemas.openxmlformats.org/officeDocument/2006/relationships/slide" Target="slide81.xml"/><Relationship Id="rId42" Type="http://schemas.openxmlformats.org/officeDocument/2006/relationships/slide" Target="slide114.xml"/><Relationship Id="rId47" Type="http://schemas.openxmlformats.org/officeDocument/2006/relationships/image" Target="../media/image5.png"/><Relationship Id="rId7" Type="http://schemas.openxmlformats.org/officeDocument/2006/relationships/slide" Target="slide104.xml"/><Relationship Id="rId12" Type="http://schemas.openxmlformats.org/officeDocument/2006/relationships/slide" Target="slide109.xml"/><Relationship Id="rId17" Type="http://schemas.openxmlformats.org/officeDocument/2006/relationships/image" Target="../media/image8.png"/><Relationship Id="rId25" Type="http://schemas.openxmlformats.org/officeDocument/2006/relationships/slide" Target="slide50.xml"/><Relationship Id="rId33" Type="http://schemas.openxmlformats.org/officeDocument/2006/relationships/slide" Target="slide97.xml"/><Relationship Id="rId38" Type="http://schemas.openxmlformats.org/officeDocument/2006/relationships/slide" Target="slide3.xml"/><Relationship Id="rId46" Type="http://schemas.openxmlformats.org/officeDocument/2006/relationships/image" Target="../media/image9.emf"/><Relationship Id="rId2" Type="http://schemas.openxmlformats.org/officeDocument/2006/relationships/tags" Target="../tags/tag1.xml"/><Relationship Id="rId16" Type="http://schemas.openxmlformats.org/officeDocument/2006/relationships/slide" Target="slide115.xml"/><Relationship Id="rId20" Type="http://schemas.openxmlformats.org/officeDocument/2006/relationships/slide" Target="slide30.xml"/><Relationship Id="rId29" Type="http://schemas.openxmlformats.org/officeDocument/2006/relationships/slide" Target="slide67.xml"/><Relationship Id="rId41" Type="http://schemas.openxmlformats.org/officeDocument/2006/relationships/slide" Target="slide113.xml"/><Relationship Id="rId1" Type="http://schemas.openxmlformats.org/officeDocument/2006/relationships/vmlDrawing" Target="../drawings/vmlDrawing1.vml"/><Relationship Id="rId6" Type="http://schemas.openxmlformats.org/officeDocument/2006/relationships/slide" Target="slide103.xml"/><Relationship Id="rId11" Type="http://schemas.openxmlformats.org/officeDocument/2006/relationships/slide" Target="slide101.xml"/><Relationship Id="rId24" Type="http://schemas.openxmlformats.org/officeDocument/2006/relationships/slide" Target="slide33.xml"/><Relationship Id="rId32" Type="http://schemas.openxmlformats.org/officeDocument/2006/relationships/slide" Target="slide96.xml"/><Relationship Id="rId37" Type="http://schemas.openxmlformats.org/officeDocument/2006/relationships/slide" Target="slide99.xml"/><Relationship Id="rId40" Type="http://schemas.openxmlformats.org/officeDocument/2006/relationships/slide" Target="slide112.xml"/><Relationship Id="rId45" Type="http://schemas.openxmlformats.org/officeDocument/2006/relationships/image" Target="../media/image7.wmf"/><Relationship Id="rId5" Type="http://schemas.openxmlformats.org/officeDocument/2006/relationships/slide" Target="slide102.xml"/><Relationship Id="rId15" Type="http://schemas.openxmlformats.org/officeDocument/2006/relationships/slide" Target="slide5.xml"/><Relationship Id="rId23" Type="http://schemas.openxmlformats.org/officeDocument/2006/relationships/slide" Target="slide49.xml"/><Relationship Id="rId28" Type="http://schemas.openxmlformats.org/officeDocument/2006/relationships/slide" Target="slide54.xml"/><Relationship Id="rId36" Type="http://schemas.openxmlformats.org/officeDocument/2006/relationships/slide" Target="slide100.xml"/><Relationship Id="rId49" Type="http://schemas.openxmlformats.org/officeDocument/2006/relationships/image" Target="../media/image11.png"/><Relationship Id="rId10" Type="http://schemas.openxmlformats.org/officeDocument/2006/relationships/slide" Target="slide111.xml"/><Relationship Id="rId19" Type="http://schemas.openxmlformats.org/officeDocument/2006/relationships/slide" Target="slide19.xml"/><Relationship Id="rId31" Type="http://schemas.openxmlformats.org/officeDocument/2006/relationships/slide" Target="slide94.xml"/><Relationship Id="rId44" Type="http://schemas.openxmlformats.org/officeDocument/2006/relationships/package" Target="../embeddings/Microsoft_Excel_Worksheet1.xlsx"/><Relationship Id="rId4" Type="http://schemas.openxmlformats.org/officeDocument/2006/relationships/slideLayout" Target="../slideLayouts/slideLayout6.xml"/><Relationship Id="rId9" Type="http://schemas.openxmlformats.org/officeDocument/2006/relationships/slide" Target="slide108.xml"/><Relationship Id="rId14" Type="http://schemas.openxmlformats.org/officeDocument/2006/relationships/slide" Target="slide53.xml"/><Relationship Id="rId22" Type="http://schemas.openxmlformats.org/officeDocument/2006/relationships/slide" Target="slide48.xml"/><Relationship Id="rId27" Type="http://schemas.openxmlformats.org/officeDocument/2006/relationships/slide" Target="slide51.xml"/><Relationship Id="rId30" Type="http://schemas.openxmlformats.org/officeDocument/2006/relationships/slide" Target="slide78.xml"/><Relationship Id="rId35" Type="http://schemas.openxmlformats.org/officeDocument/2006/relationships/slide" Target="slide98.xml"/><Relationship Id="rId43" Type="http://schemas.openxmlformats.org/officeDocument/2006/relationships/oleObject" Target="../embeddings/oleObject1.bin"/><Relationship Id="rId48" Type="http://schemas.openxmlformats.org/officeDocument/2006/relationships/image" Target="../media/image10.png"/><Relationship Id="rId8" Type="http://schemas.openxmlformats.org/officeDocument/2006/relationships/slide" Target="slide10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5.png"/><Relationship Id="rId2" Type="http://schemas.openxmlformats.org/officeDocument/2006/relationships/slideLayout" Target="../slideLayouts/slideLayout11.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33.wmf"/><Relationship Id="rId3" Type="http://schemas.openxmlformats.org/officeDocument/2006/relationships/slideLayout" Target="../slideLayouts/slideLayout11.xml"/><Relationship Id="rId7" Type="http://schemas.openxmlformats.org/officeDocument/2006/relationships/image" Target="../media/image10.png"/><Relationship Id="rId12" Type="http://schemas.openxmlformats.org/officeDocument/2006/relationships/package" Target="../embeddings/Microsoft_Excel_Worksheet6.xlsx"/><Relationship Id="rId2" Type="http://schemas.openxmlformats.org/officeDocument/2006/relationships/tags" Target="../tags/tag19.xml"/><Relationship Id="rId1" Type="http://schemas.openxmlformats.org/officeDocument/2006/relationships/vmlDrawing" Target="../drawings/vmlDrawing6.vml"/><Relationship Id="rId6" Type="http://schemas.openxmlformats.org/officeDocument/2006/relationships/slide" Target="slide5.xml"/><Relationship Id="rId11" Type="http://schemas.openxmlformats.org/officeDocument/2006/relationships/oleObject" Target="../embeddings/oleObject6.bin"/><Relationship Id="rId5" Type="http://schemas.openxmlformats.org/officeDocument/2006/relationships/image" Target="../media/image8.png"/><Relationship Id="rId10" Type="http://schemas.openxmlformats.org/officeDocument/2006/relationships/image" Target="../media/image19.emf"/><Relationship Id="rId4" Type="http://schemas.openxmlformats.org/officeDocument/2006/relationships/image" Target="../media/image34.png"/><Relationship Id="rId9" Type="http://schemas.openxmlformats.org/officeDocument/2006/relationships/image" Target="../media/image9.emf"/></Relationships>
</file>

<file path=ppt/slides/_rels/slide2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35.wmf"/><Relationship Id="rId3" Type="http://schemas.openxmlformats.org/officeDocument/2006/relationships/slideLayout" Target="../slideLayouts/slideLayout11.xml"/><Relationship Id="rId7" Type="http://schemas.openxmlformats.org/officeDocument/2006/relationships/image" Target="../media/image10.png"/><Relationship Id="rId12" Type="http://schemas.openxmlformats.org/officeDocument/2006/relationships/package" Target="../embeddings/Microsoft_Excel_Worksheet7.xlsx"/><Relationship Id="rId2" Type="http://schemas.openxmlformats.org/officeDocument/2006/relationships/tags" Target="../tags/tag20.xml"/><Relationship Id="rId1" Type="http://schemas.openxmlformats.org/officeDocument/2006/relationships/vmlDrawing" Target="../drawings/vmlDrawing7.vml"/><Relationship Id="rId6" Type="http://schemas.openxmlformats.org/officeDocument/2006/relationships/slide" Target="slide5.xml"/><Relationship Id="rId11" Type="http://schemas.openxmlformats.org/officeDocument/2006/relationships/oleObject" Target="../embeddings/oleObject7.bin"/><Relationship Id="rId5" Type="http://schemas.openxmlformats.org/officeDocument/2006/relationships/image" Target="../media/image8.png"/><Relationship Id="rId10" Type="http://schemas.openxmlformats.org/officeDocument/2006/relationships/image" Target="../media/image19.emf"/><Relationship Id="rId4" Type="http://schemas.openxmlformats.org/officeDocument/2006/relationships/image" Target="../media/image36.png"/><Relationship Id="rId9" Type="http://schemas.openxmlformats.org/officeDocument/2006/relationships/image" Target="../media/image9.emf"/></Relationships>
</file>

<file path=ppt/slides/_rels/slide2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1.xml"/><Relationship Id="rId7" Type="http://schemas.openxmlformats.org/officeDocument/2006/relationships/image" Target="../media/image10.png"/><Relationship Id="rId12" Type="http://schemas.openxmlformats.org/officeDocument/2006/relationships/image" Target="../media/image37.wmf"/><Relationship Id="rId2" Type="http://schemas.openxmlformats.org/officeDocument/2006/relationships/tags" Target="../tags/tag21.xml"/><Relationship Id="rId1" Type="http://schemas.openxmlformats.org/officeDocument/2006/relationships/vmlDrawing" Target="../drawings/vmlDrawing8.vml"/><Relationship Id="rId6" Type="http://schemas.openxmlformats.org/officeDocument/2006/relationships/slide" Target="slide5.xml"/><Relationship Id="rId11" Type="http://schemas.openxmlformats.org/officeDocument/2006/relationships/package" Target="../embeddings/Microsoft_Excel_Worksheet8.xlsx"/><Relationship Id="rId5" Type="http://schemas.openxmlformats.org/officeDocument/2006/relationships/image" Target="../media/image8.png"/><Relationship Id="rId10" Type="http://schemas.openxmlformats.org/officeDocument/2006/relationships/oleObject" Target="../embeddings/oleObject8.bin"/><Relationship Id="rId4" Type="http://schemas.openxmlformats.org/officeDocument/2006/relationships/image" Target="../media/image38.png"/><Relationship Id="rId9" Type="http://schemas.openxmlformats.org/officeDocument/2006/relationships/image" Target="../media/image19.emf"/></Relationships>
</file>

<file path=ppt/slides/_rels/slide2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39.wmf"/><Relationship Id="rId3" Type="http://schemas.openxmlformats.org/officeDocument/2006/relationships/slideLayout" Target="../slideLayouts/slideLayout11.xml"/><Relationship Id="rId7" Type="http://schemas.openxmlformats.org/officeDocument/2006/relationships/image" Target="../media/image10.png"/><Relationship Id="rId12" Type="http://schemas.openxmlformats.org/officeDocument/2006/relationships/package" Target="../embeddings/Microsoft_Excel_Worksheet9.xlsx"/><Relationship Id="rId2" Type="http://schemas.openxmlformats.org/officeDocument/2006/relationships/tags" Target="../tags/tag22.xml"/><Relationship Id="rId1" Type="http://schemas.openxmlformats.org/officeDocument/2006/relationships/vmlDrawing" Target="../drawings/vmlDrawing9.vml"/><Relationship Id="rId6" Type="http://schemas.openxmlformats.org/officeDocument/2006/relationships/slide" Target="slide5.xml"/><Relationship Id="rId11" Type="http://schemas.openxmlformats.org/officeDocument/2006/relationships/oleObject" Target="../embeddings/oleObject9.bin"/><Relationship Id="rId5" Type="http://schemas.openxmlformats.org/officeDocument/2006/relationships/image" Target="../media/image8.png"/><Relationship Id="rId10" Type="http://schemas.openxmlformats.org/officeDocument/2006/relationships/image" Target="../media/image19.emf"/><Relationship Id="rId4" Type="http://schemas.openxmlformats.org/officeDocument/2006/relationships/image" Target="../media/image40.png"/><Relationship Id="rId9" Type="http://schemas.openxmlformats.org/officeDocument/2006/relationships/image" Target="../media/image9.emf"/></Relationships>
</file>

<file path=ppt/slides/_rels/slide2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1.xml"/><Relationship Id="rId7" Type="http://schemas.openxmlformats.org/officeDocument/2006/relationships/image" Target="../media/image10.png"/><Relationship Id="rId12" Type="http://schemas.openxmlformats.org/officeDocument/2006/relationships/image" Target="../media/image41.wmf"/><Relationship Id="rId2" Type="http://schemas.openxmlformats.org/officeDocument/2006/relationships/tags" Target="../tags/tag23.xml"/><Relationship Id="rId1" Type="http://schemas.openxmlformats.org/officeDocument/2006/relationships/vmlDrawing" Target="../drawings/vmlDrawing10.vml"/><Relationship Id="rId6" Type="http://schemas.openxmlformats.org/officeDocument/2006/relationships/slide" Target="slide5.xml"/><Relationship Id="rId11" Type="http://schemas.openxmlformats.org/officeDocument/2006/relationships/package" Target="../embeddings/Microsoft_Excel_Worksheet10.xlsx"/><Relationship Id="rId5" Type="http://schemas.openxmlformats.org/officeDocument/2006/relationships/image" Target="../media/image8.png"/><Relationship Id="rId10" Type="http://schemas.openxmlformats.org/officeDocument/2006/relationships/oleObject" Target="../embeddings/oleObject10.bin"/><Relationship Id="rId4" Type="http://schemas.openxmlformats.org/officeDocument/2006/relationships/image" Target="../media/image42.png"/><Relationship Id="rId9" Type="http://schemas.openxmlformats.org/officeDocument/2006/relationships/image" Target="../media/image19.emf"/></Relationships>
</file>

<file path=ppt/slides/_rels/slide2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43.wmf"/><Relationship Id="rId3" Type="http://schemas.openxmlformats.org/officeDocument/2006/relationships/slideLayout" Target="../slideLayouts/slideLayout11.xml"/><Relationship Id="rId7" Type="http://schemas.openxmlformats.org/officeDocument/2006/relationships/image" Target="../media/image10.png"/><Relationship Id="rId12" Type="http://schemas.openxmlformats.org/officeDocument/2006/relationships/package" Target="../embeddings/Microsoft_Excel_Worksheet11.xlsx"/><Relationship Id="rId2" Type="http://schemas.openxmlformats.org/officeDocument/2006/relationships/tags" Target="../tags/tag24.xml"/><Relationship Id="rId1" Type="http://schemas.openxmlformats.org/officeDocument/2006/relationships/vmlDrawing" Target="../drawings/vmlDrawing11.vml"/><Relationship Id="rId6" Type="http://schemas.openxmlformats.org/officeDocument/2006/relationships/slide" Target="slide5.xml"/><Relationship Id="rId11" Type="http://schemas.openxmlformats.org/officeDocument/2006/relationships/oleObject" Target="../embeddings/oleObject11.bin"/><Relationship Id="rId5" Type="http://schemas.openxmlformats.org/officeDocument/2006/relationships/image" Target="../media/image8.png"/><Relationship Id="rId10" Type="http://schemas.openxmlformats.org/officeDocument/2006/relationships/image" Target="../media/image19.emf"/><Relationship Id="rId4" Type="http://schemas.openxmlformats.org/officeDocument/2006/relationships/image" Target="../media/image44.png"/><Relationship Id="rId9" Type="http://schemas.openxmlformats.org/officeDocument/2006/relationships/image" Target="../media/image9.emf"/></Relationships>
</file>

<file path=ppt/slides/_rels/slide2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1.xml"/><Relationship Id="rId7" Type="http://schemas.openxmlformats.org/officeDocument/2006/relationships/image" Target="../media/image10.png"/><Relationship Id="rId12" Type="http://schemas.openxmlformats.org/officeDocument/2006/relationships/image" Target="../media/image45.wmf"/><Relationship Id="rId2" Type="http://schemas.openxmlformats.org/officeDocument/2006/relationships/tags" Target="../tags/tag25.xml"/><Relationship Id="rId1" Type="http://schemas.openxmlformats.org/officeDocument/2006/relationships/vmlDrawing" Target="../drawings/vmlDrawing12.vml"/><Relationship Id="rId6" Type="http://schemas.openxmlformats.org/officeDocument/2006/relationships/slide" Target="slide5.xml"/><Relationship Id="rId11" Type="http://schemas.openxmlformats.org/officeDocument/2006/relationships/package" Target="../embeddings/Microsoft_Excel_Worksheet12.xlsx"/><Relationship Id="rId5" Type="http://schemas.openxmlformats.org/officeDocument/2006/relationships/image" Target="../media/image8.png"/><Relationship Id="rId10" Type="http://schemas.openxmlformats.org/officeDocument/2006/relationships/oleObject" Target="../embeddings/oleObject12.bin"/><Relationship Id="rId4" Type="http://schemas.openxmlformats.org/officeDocument/2006/relationships/image" Target="../media/image46.png"/><Relationship Id="rId9" Type="http://schemas.openxmlformats.org/officeDocument/2006/relationships/image" Target="../media/image19.emf"/></Relationships>
</file>

<file path=ppt/slides/_rels/slide28.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47.wmf"/><Relationship Id="rId3" Type="http://schemas.openxmlformats.org/officeDocument/2006/relationships/slideLayout" Target="../slideLayouts/slideLayout11.xml"/><Relationship Id="rId7" Type="http://schemas.openxmlformats.org/officeDocument/2006/relationships/image" Target="../media/image10.png"/><Relationship Id="rId12" Type="http://schemas.openxmlformats.org/officeDocument/2006/relationships/package" Target="../embeddings/Microsoft_Excel_Worksheet13.xlsx"/><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slide" Target="slide5.xml"/><Relationship Id="rId11" Type="http://schemas.openxmlformats.org/officeDocument/2006/relationships/oleObject" Target="../embeddings/oleObject13.bin"/><Relationship Id="rId5" Type="http://schemas.openxmlformats.org/officeDocument/2006/relationships/image" Target="../media/image8.png"/><Relationship Id="rId10" Type="http://schemas.openxmlformats.org/officeDocument/2006/relationships/image" Target="../media/image19.emf"/><Relationship Id="rId4" Type="http://schemas.openxmlformats.org/officeDocument/2006/relationships/image" Target="../media/image48.png"/><Relationship Id="rId9" Type="http://schemas.openxmlformats.org/officeDocument/2006/relationships/image" Target="../media/image9.emf"/></Relationships>
</file>

<file path=ppt/slides/_rels/slide2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1.xml"/><Relationship Id="rId7" Type="http://schemas.openxmlformats.org/officeDocument/2006/relationships/image" Target="../media/image10.png"/><Relationship Id="rId12" Type="http://schemas.openxmlformats.org/officeDocument/2006/relationships/image" Target="../media/image49.w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slide" Target="slide5.xml"/><Relationship Id="rId11" Type="http://schemas.openxmlformats.org/officeDocument/2006/relationships/package" Target="../embeddings/Microsoft_Excel_Worksheet14.xlsx"/><Relationship Id="rId5" Type="http://schemas.openxmlformats.org/officeDocument/2006/relationships/image" Target="../media/image8.png"/><Relationship Id="rId10" Type="http://schemas.openxmlformats.org/officeDocument/2006/relationships/oleObject" Target="../embeddings/oleObject14.bin"/><Relationship Id="rId4" Type="http://schemas.openxmlformats.org/officeDocument/2006/relationships/image" Target="../media/image50.png"/><Relationship Id="rId9" Type="http://schemas.openxmlformats.org/officeDocument/2006/relationships/image" Target="../media/image19.emf"/></Relationships>
</file>

<file path=ppt/slides/_rels/slide3.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28.xml"/><Relationship Id="rId3" Type="http://schemas.openxmlformats.org/officeDocument/2006/relationships/slide" Target="slide21.xml"/><Relationship Id="rId7" Type="http://schemas.openxmlformats.org/officeDocument/2006/relationships/slide" Target="slide34.xml"/><Relationship Id="rId12" Type="http://schemas.openxmlformats.org/officeDocument/2006/relationships/slide" Target="slide38.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31.xml"/><Relationship Id="rId11" Type="http://schemas.openxmlformats.org/officeDocument/2006/relationships/slide" Target="slide26.xml"/><Relationship Id="rId5" Type="http://schemas.openxmlformats.org/officeDocument/2006/relationships/slide" Target="slide14.xml"/><Relationship Id="rId10" Type="http://schemas.openxmlformats.org/officeDocument/2006/relationships/slide" Target="slide36.xml"/><Relationship Id="rId4" Type="http://schemas.openxmlformats.org/officeDocument/2006/relationships/slide" Target="slide22.xml"/><Relationship Id="rId9" Type="http://schemas.openxmlformats.org/officeDocument/2006/relationships/slide" Target="slide24.xml"/><Relationship Id="rId14" Type="http://schemas.openxmlformats.org/officeDocument/2006/relationships/slide" Target="slide40.xml"/></Relationships>
</file>

<file path=ppt/slides/_rels/slide3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1.xml"/><Relationship Id="rId7" Type="http://schemas.openxmlformats.org/officeDocument/2006/relationships/image" Target="../media/image10.png"/><Relationship Id="rId12" Type="http://schemas.openxmlformats.org/officeDocument/2006/relationships/image" Target="../media/image51.wmf"/><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slide" Target="slide5.xml"/><Relationship Id="rId11" Type="http://schemas.openxmlformats.org/officeDocument/2006/relationships/package" Target="../embeddings/Microsoft_Excel_Worksheet15.xlsx"/><Relationship Id="rId5" Type="http://schemas.openxmlformats.org/officeDocument/2006/relationships/image" Target="../media/image8.png"/><Relationship Id="rId10" Type="http://schemas.openxmlformats.org/officeDocument/2006/relationships/oleObject" Target="../embeddings/oleObject15.bin"/><Relationship Id="rId4" Type="http://schemas.openxmlformats.org/officeDocument/2006/relationships/image" Target="../media/image52.png"/><Relationship Id="rId9" Type="http://schemas.openxmlformats.org/officeDocument/2006/relationships/image" Target="../media/image19.emf"/></Relationships>
</file>

<file path=ppt/slides/_rels/slide3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53.png"/><Relationship Id="rId7" Type="http://schemas.openxmlformats.org/officeDocument/2006/relationships/slide" Target="slide3.xml"/><Relationship Id="rId2" Type="http://schemas.openxmlformats.org/officeDocument/2006/relationships/slideLayout" Target="../slideLayouts/slideLayout11.xml"/><Relationship Id="rId1" Type="http://schemas.openxmlformats.org/officeDocument/2006/relationships/tags" Target="../tags/tag29.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 Id="rId9" Type="http://schemas.openxmlformats.org/officeDocument/2006/relationships/image" Target="../media/image19.emf"/></Relationships>
</file>

<file path=ppt/slides/_rels/slide3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1.xml"/><Relationship Id="rId7" Type="http://schemas.openxmlformats.org/officeDocument/2006/relationships/image" Target="../media/image10.png"/><Relationship Id="rId12" Type="http://schemas.openxmlformats.org/officeDocument/2006/relationships/image" Target="../media/image54.wmf"/><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slide" Target="slide5.xml"/><Relationship Id="rId11" Type="http://schemas.openxmlformats.org/officeDocument/2006/relationships/package" Target="../embeddings/Microsoft_Excel_Worksheet16.xlsx"/><Relationship Id="rId5" Type="http://schemas.openxmlformats.org/officeDocument/2006/relationships/image" Target="../media/image8.png"/><Relationship Id="rId10" Type="http://schemas.openxmlformats.org/officeDocument/2006/relationships/oleObject" Target="../embeddings/oleObject16.bin"/><Relationship Id="rId4" Type="http://schemas.openxmlformats.org/officeDocument/2006/relationships/image" Target="../media/image55.png"/><Relationship Id="rId9" Type="http://schemas.openxmlformats.org/officeDocument/2006/relationships/image" Target="../media/image19.emf"/></Relationships>
</file>

<file path=ppt/slides/_rels/slide3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1.xml"/><Relationship Id="rId7" Type="http://schemas.openxmlformats.org/officeDocument/2006/relationships/image" Target="../media/image10.png"/><Relationship Id="rId12" Type="http://schemas.openxmlformats.org/officeDocument/2006/relationships/image" Target="../media/image56.wmf"/><Relationship Id="rId2" Type="http://schemas.openxmlformats.org/officeDocument/2006/relationships/tags" Target="../tags/tag31.xml"/><Relationship Id="rId1" Type="http://schemas.openxmlformats.org/officeDocument/2006/relationships/vmlDrawing" Target="../drawings/vmlDrawing17.vml"/><Relationship Id="rId6" Type="http://schemas.openxmlformats.org/officeDocument/2006/relationships/slide" Target="slide5.xml"/><Relationship Id="rId11" Type="http://schemas.openxmlformats.org/officeDocument/2006/relationships/package" Target="../embeddings/Microsoft_Excel_Worksheet17.xlsx"/><Relationship Id="rId5" Type="http://schemas.openxmlformats.org/officeDocument/2006/relationships/image" Target="../media/image8.png"/><Relationship Id="rId10" Type="http://schemas.openxmlformats.org/officeDocument/2006/relationships/oleObject" Target="../embeddings/oleObject17.bin"/><Relationship Id="rId4" Type="http://schemas.openxmlformats.org/officeDocument/2006/relationships/image" Target="../media/image57.png"/><Relationship Id="rId9" Type="http://schemas.openxmlformats.org/officeDocument/2006/relationships/image" Target="../media/image19.emf"/></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8.png"/><Relationship Id="rId7" Type="http://schemas.openxmlformats.org/officeDocument/2006/relationships/slide" Target="slide3.xml"/><Relationship Id="rId2" Type="http://schemas.openxmlformats.org/officeDocument/2006/relationships/slideLayout" Target="../slideLayouts/slideLayout11.xml"/><Relationship Id="rId1" Type="http://schemas.openxmlformats.org/officeDocument/2006/relationships/tags" Target="../tags/tag32.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59.png"/><Relationship Id="rId7" Type="http://schemas.openxmlformats.org/officeDocument/2006/relationships/image" Target="../media/image9.emf"/><Relationship Id="rId2" Type="http://schemas.openxmlformats.org/officeDocument/2006/relationships/slideLayout" Target="../slideLayouts/slideLayout11.xml"/><Relationship Id="rId1"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0.png"/><Relationship Id="rId7" Type="http://schemas.openxmlformats.org/officeDocument/2006/relationships/slide" Target="slide3.xml"/><Relationship Id="rId2" Type="http://schemas.openxmlformats.org/officeDocument/2006/relationships/slideLayout" Target="../slideLayouts/slideLayout11.xml"/><Relationship Id="rId1" Type="http://schemas.openxmlformats.org/officeDocument/2006/relationships/tags" Target="../tags/tag34.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61.png"/><Relationship Id="rId7" Type="http://schemas.openxmlformats.org/officeDocument/2006/relationships/image" Target="../media/image9.emf"/><Relationship Id="rId2" Type="http://schemas.openxmlformats.org/officeDocument/2006/relationships/slideLayout" Target="../slideLayouts/slideLayout11.xml"/><Relationship Id="rId1" Type="http://schemas.openxmlformats.org/officeDocument/2006/relationships/tags" Target="../tags/tag35.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2.png"/><Relationship Id="rId7" Type="http://schemas.openxmlformats.org/officeDocument/2006/relationships/slide" Target="slide3.xml"/><Relationship Id="rId2" Type="http://schemas.openxmlformats.org/officeDocument/2006/relationships/slideLayout" Target="../slideLayouts/slideLayout11.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63.png"/><Relationship Id="rId7" Type="http://schemas.openxmlformats.org/officeDocument/2006/relationships/image" Target="../media/image9.emf"/><Relationship Id="rId2" Type="http://schemas.openxmlformats.org/officeDocument/2006/relationships/slideLayout" Target="../slideLayouts/slideLayout11.xml"/><Relationship Id="rId1" Type="http://schemas.openxmlformats.org/officeDocument/2006/relationships/tags" Target="../tags/tag37.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slide" Target="slide93.xml"/><Relationship Id="rId13" Type="http://schemas.openxmlformats.org/officeDocument/2006/relationships/slide" Target="slide76.xml"/><Relationship Id="rId3" Type="http://schemas.openxmlformats.org/officeDocument/2006/relationships/slide" Target="slide69.xml"/><Relationship Id="rId7" Type="http://schemas.openxmlformats.org/officeDocument/2006/relationships/slide" Target="slide82.xml"/><Relationship Id="rId12" Type="http://schemas.openxmlformats.org/officeDocument/2006/relationships/slide" Target="slide86.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79.xml"/><Relationship Id="rId11" Type="http://schemas.openxmlformats.org/officeDocument/2006/relationships/slide" Target="slide74.xml"/><Relationship Id="rId5" Type="http://schemas.openxmlformats.org/officeDocument/2006/relationships/slide" Target="slide62.xml"/><Relationship Id="rId10" Type="http://schemas.openxmlformats.org/officeDocument/2006/relationships/slide" Target="slide84.xml"/><Relationship Id="rId4" Type="http://schemas.openxmlformats.org/officeDocument/2006/relationships/slide" Target="slide70.xml"/><Relationship Id="rId9" Type="http://schemas.openxmlformats.org/officeDocument/2006/relationships/slide" Target="slide72.xml"/><Relationship Id="rId14" Type="http://schemas.openxmlformats.org/officeDocument/2006/relationships/slide" Target="slide88.xml"/></Relationships>
</file>

<file path=ppt/slides/_rels/slide4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4.png"/><Relationship Id="rId7" Type="http://schemas.openxmlformats.org/officeDocument/2006/relationships/slide" Target="slide3.xml"/><Relationship Id="rId2" Type="http://schemas.openxmlformats.org/officeDocument/2006/relationships/slideLayout" Target="../slideLayouts/slideLayout11.xml"/><Relationship Id="rId1" Type="http://schemas.openxmlformats.org/officeDocument/2006/relationships/tags" Target="../tags/tag38.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5.wmf"/><Relationship Id="rId3" Type="http://schemas.openxmlformats.org/officeDocument/2006/relationships/slideLayout" Target="../slideLayouts/slideLayout11.xml"/><Relationship Id="rId7" Type="http://schemas.openxmlformats.org/officeDocument/2006/relationships/slide" Target="slide5.xml"/><Relationship Id="rId12" Type="http://schemas.openxmlformats.org/officeDocument/2006/relationships/package" Target="../embeddings/Microsoft_Excel_Worksheet18.xlsx"/><Relationship Id="rId2" Type="http://schemas.openxmlformats.org/officeDocument/2006/relationships/tags" Target="../tags/tag39.xml"/><Relationship Id="rId1" Type="http://schemas.openxmlformats.org/officeDocument/2006/relationships/vmlDrawing" Target="../drawings/vmlDrawing18.vml"/><Relationship Id="rId6" Type="http://schemas.openxmlformats.org/officeDocument/2006/relationships/image" Target="../media/image8.png"/><Relationship Id="rId11" Type="http://schemas.openxmlformats.org/officeDocument/2006/relationships/oleObject" Target="../embeddings/oleObject18.bin"/><Relationship Id="rId5" Type="http://schemas.openxmlformats.org/officeDocument/2006/relationships/image" Target="../media/image66.png"/><Relationship Id="rId10" Type="http://schemas.openxmlformats.org/officeDocument/2006/relationships/image" Target="../media/image19.emf"/><Relationship Id="rId4" Type="http://schemas.openxmlformats.org/officeDocument/2006/relationships/notesSlide" Target="../notesSlides/notesSlide1.xml"/><Relationship Id="rId9" Type="http://schemas.openxmlformats.org/officeDocument/2006/relationships/image" Target="../media/image9.emf"/></Relationships>
</file>

<file path=ppt/slides/_rels/slide4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11.xml"/><Relationship Id="rId1" Type="http://schemas.openxmlformats.org/officeDocument/2006/relationships/tags" Target="../tags/tag40.xml"/><Relationship Id="rId6" Type="http://schemas.openxmlformats.org/officeDocument/2006/relationships/slide" Target="slide5.xml"/><Relationship Id="rId5" Type="http://schemas.openxmlformats.org/officeDocument/2006/relationships/image" Target="../media/image8.png"/><Relationship Id="rId4" Type="http://schemas.openxmlformats.org/officeDocument/2006/relationships/image" Target="../media/image67.png"/><Relationship Id="rId9" Type="http://schemas.openxmlformats.org/officeDocument/2006/relationships/image" Target="../media/image19.emf"/></Relationships>
</file>

<file path=ppt/slides/_rels/slide4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11.xml"/><Relationship Id="rId1" Type="http://schemas.openxmlformats.org/officeDocument/2006/relationships/tags" Target="../tags/tag41.xml"/><Relationship Id="rId6" Type="http://schemas.openxmlformats.org/officeDocument/2006/relationships/slide" Target="slide5.xml"/><Relationship Id="rId5" Type="http://schemas.openxmlformats.org/officeDocument/2006/relationships/image" Target="../media/image8.png"/><Relationship Id="rId4" Type="http://schemas.openxmlformats.org/officeDocument/2006/relationships/image" Target="../media/image68.png"/><Relationship Id="rId9" Type="http://schemas.openxmlformats.org/officeDocument/2006/relationships/image" Target="../media/image19.emf"/></Relationships>
</file>

<file path=ppt/slides/_rels/slide4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11.xml"/><Relationship Id="rId1" Type="http://schemas.openxmlformats.org/officeDocument/2006/relationships/tags" Target="../tags/tag42.xml"/><Relationship Id="rId6" Type="http://schemas.openxmlformats.org/officeDocument/2006/relationships/slide" Target="slide5.xml"/><Relationship Id="rId5" Type="http://schemas.openxmlformats.org/officeDocument/2006/relationships/image" Target="../media/image8.png"/><Relationship Id="rId4" Type="http://schemas.openxmlformats.org/officeDocument/2006/relationships/image" Target="../media/image69.png"/><Relationship Id="rId9" Type="http://schemas.openxmlformats.org/officeDocument/2006/relationships/image" Target="../media/image19.emf"/></Relationships>
</file>

<file path=ppt/slides/_rels/slide4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Layout" Target="../slideLayouts/slideLayout11.xml"/><Relationship Id="rId7" Type="http://schemas.openxmlformats.org/officeDocument/2006/relationships/slide" Target="slide3.xml"/><Relationship Id="rId12" Type="http://schemas.openxmlformats.org/officeDocument/2006/relationships/image" Target="../media/image70.wmf"/><Relationship Id="rId2" Type="http://schemas.openxmlformats.org/officeDocument/2006/relationships/tags" Target="../tags/tag43.xml"/><Relationship Id="rId1" Type="http://schemas.openxmlformats.org/officeDocument/2006/relationships/vmlDrawing" Target="../drawings/vmlDrawing19.vml"/><Relationship Id="rId6" Type="http://schemas.openxmlformats.org/officeDocument/2006/relationships/image" Target="../media/image8.png"/><Relationship Id="rId11" Type="http://schemas.openxmlformats.org/officeDocument/2006/relationships/package" Target="../embeddings/Microsoft_Excel_Worksheet19.xlsx"/><Relationship Id="rId5" Type="http://schemas.openxmlformats.org/officeDocument/2006/relationships/image" Target="../media/image71.png"/><Relationship Id="rId10" Type="http://schemas.openxmlformats.org/officeDocument/2006/relationships/oleObject" Target="../embeddings/oleObject19.bin"/><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slideLayout" Target="../slideLayouts/slideLayout11.xml"/><Relationship Id="rId7" Type="http://schemas.openxmlformats.org/officeDocument/2006/relationships/image" Target="../media/image10.png"/><Relationship Id="rId2" Type="http://schemas.openxmlformats.org/officeDocument/2006/relationships/tags" Target="../tags/tag44.xml"/><Relationship Id="rId1" Type="http://schemas.openxmlformats.org/officeDocument/2006/relationships/vmlDrawing" Target="../drawings/vmlDrawing20.vml"/><Relationship Id="rId6" Type="http://schemas.openxmlformats.org/officeDocument/2006/relationships/slide" Target="slide5.xml"/><Relationship Id="rId5" Type="http://schemas.openxmlformats.org/officeDocument/2006/relationships/image" Target="../media/image8.png"/><Relationship Id="rId10" Type="http://schemas.openxmlformats.org/officeDocument/2006/relationships/image" Target="../media/image72.wmf"/><Relationship Id="rId4" Type="http://schemas.openxmlformats.org/officeDocument/2006/relationships/image" Target="../media/image73.png"/><Relationship Id="rId9" Type="http://schemas.openxmlformats.org/officeDocument/2006/relationships/package" Target="../embeddings/Microsoft_Excel_Worksheet20.xlsx"/></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15.png"/><Relationship Id="rId2" Type="http://schemas.openxmlformats.org/officeDocument/2006/relationships/slideLayout" Target="../slideLayouts/slideLayout11.xml"/><Relationship Id="rId1" Type="http://schemas.openxmlformats.org/officeDocument/2006/relationships/tags" Target="../tags/tag45.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slideLayout" Target="../slideLayouts/slideLayout11.xml"/><Relationship Id="rId7" Type="http://schemas.openxmlformats.org/officeDocument/2006/relationships/image" Target="../media/image10.png"/><Relationship Id="rId2" Type="http://schemas.openxmlformats.org/officeDocument/2006/relationships/tags" Target="../tags/tag46.xml"/><Relationship Id="rId1" Type="http://schemas.openxmlformats.org/officeDocument/2006/relationships/vmlDrawing" Target="../drawings/vmlDrawing21.vml"/><Relationship Id="rId6" Type="http://schemas.openxmlformats.org/officeDocument/2006/relationships/slide" Target="slide5.xml"/><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75.wmf"/><Relationship Id="rId4" Type="http://schemas.openxmlformats.org/officeDocument/2006/relationships/image" Target="../media/image76.png"/><Relationship Id="rId9" Type="http://schemas.openxmlformats.org/officeDocument/2006/relationships/package" Target="../embeddings/Microsoft_Excel_Worksheet21.xlsx"/></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slideLayout" Target="../slideLayouts/slideLayout11.xml"/><Relationship Id="rId7" Type="http://schemas.openxmlformats.org/officeDocument/2006/relationships/image" Target="../media/image10.png"/><Relationship Id="rId2" Type="http://schemas.openxmlformats.org/officeDocument/2006/relationships/tags" Target="../tags/tag47.xml"/><Relationship Id="rId1" Type="http://schemas.openxmlformats.org/officeDocument/2006/relationships/vmlDrawing" Target="../drawings/vmlDrawing22.vml"/><Relationship Id="rId6" Type="http://schemas.openxmlformats.org/officeDocument/2006/relationships/slide" Target="slide5.xml"/><Relationship Id="rId5" Type="http://schemas.openxmlformats.org/officeDocument/2006/relationships/image" Target="../media/image8.png"/><Relationship Id="rId10" Type="http://schemas.openxmlformats.org/officeDocument/2006/relationships/image" Target="../media/image77.wmf"/><Relationship Id="rId4" Type="http://schemas.openxmlformats.org/officeDocument/2006/relationships/image" Target="../media/image78.png"/><Relationship Id="rId9" Type="http://schemas.openxmlformats.org/officeDocument/2006/relationships/package" Target="../embeddings/Microsoft_Excel_Worksheet22.xlsx"/></Relationships>
</file>

<file path=ppt/slides/_rels/slide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1.xml"/><Relationship Id="rId3" Type="http://schemas.openxmlformats.org/officeDocument/2006/relationships/image" Target="../media/image8.png"/><Relationship Id="rId7" Type="http://schemas.openxmlformats.org/officeDocument/2006/relationships/slide" Target="slide46.xml"/><Relationship Id="rId12" Type="http://schemas.openxmlformats.org/officeDocument/2006/relationships/slide" Target="slide52.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slide" Target="slide30.xml"/><Relationship Id="rId11" Type="http://schemas.openxmlformats.org/officeDocument/2006/relationships/slide" Target="slide50.xml"/><Relationship Id="rId5" Type="http://schemas.openxmlformats.org/officeDocument/2006/relationships/slide" Target="slide19.xml"/><Relationship Id="rId10" Type="http://schemas.openxmlformats.org/officeDocument/2006/relationships/slide" Target="slide33.xml"/><Relationship Id="rId4" Type="http://schemas.openxmlformats.org/officeDocument/2006/relationships/slide" Target="slide6.xml"/><Relationship Id="rId9" Type="http://schemas.openxmlformats.org/officeDocument/2006/relationships/slide" Target="slide49.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slideLayout" Target="../slideLayouts/slideLayout11.xml"/><Relationship Id="rId7" Type="http://schemas.openxmlformats.org/officeDocument/2006/relationships/image" Target="../media/image10.png"/><Relationship Id="rId2" Type="http://schemas.openxmlformats.org/officeDocument/2006/relationships/tags" Target="../tags/tag48.xml"/><Relationship Id="rId1" Type="http://schemas.openxmlformats.org/officeDocument/2006/relationships/vmlDrawing" Target="../drawings/vmlDrawing23.vml"/><Relationship Id="rId6" Type="http://schemas.openxmlformats.org/officeDocument/2006/relationships/slide" Target="slide5.xml"/><Relationship Id="rId5" Type="http://schemas.openxmlformats.org/officeDocument/2006/relationships/image" Target="../media/image8.png"/><Relationship Id="rId10" Type="http://schemas.openxmlformats.org/officeDocument/2006/relationships/image" Target="../media/image79.wmf"/><Relationship Id="rId4" Type="http://schemas.openxmlformats.org/officeDocument/2006/relationships/image" Target="../media/image80.png"/><Relationship Id="rId9" Type="http://schemas.openxmlformats.org/officeDocument/2006/relationships/package" Target="../embeddings/Microsoft_Excel_Worksheet23.xlsx"/></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slideLayout" Target="../slideLayouts/slideLayout11.xml"/><Relationship Id="rId7" Type="http://schemas.openxmlformats.org/officeDocument/2006/relationships/image" Target="../media/image10.png"/><Relationship Id="rId2" Type="http://schemas.openxmlformats.org/officeDocument/2006/relationships/tags" Target="../tags/tag49.xml"/><Relationship Id="rId1" Type="http://schemas.openxmlformats.org/officeDocument/2006/relationships/vmlDrawing" Target="../drawings/vmlDrawing24.vml"/><Relationship Id="rId6" Type="http://schemas.openxmlformats.org/officeDocument/2006/relationships/slide" Target="slide5.xml"/><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81.wmf"/><Relationship Id="rId4" Type="http://schemas.openxmlformats.org/officeDocument/2006/relationships/image" Target="../media/image82.png"/><Relationship Id="rId9" Type="http://schemas.openxmlformats.org/officeDocument/2006/relationships/package" Target="../embeddings/Microsoft_Excel_Worksheet24.xlsx"/></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slideLayout" Target="../slideLayouts/slideLayout11.xml"/><Relationship Id="rId7" Type="http://schemas.openxmlformats.org/officeDocument/2006/relationships/image" Target="../media/image10.png"/><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slide" Target="slide5.xml"/><Relationship Id="rId5" Type="http://schemas.openxmlformats.org/officeDocument/2006/relationships/image" Target="../media/image8.png"/><Relationship Id="rId10" Type="http://schemas.openxmlformats.org/officeDocument/2006/relationships/image" Target="../media/image83.wmf"/><Relationship Id="rId4" Type="http://schemas.openxmlformats.org/officeDocument/2006/relationships/image" Target="../media/image84.png"/><Relationship Id="rId9" Type="http://schemas.openxmlformats.org/officeDocument/2006/relationships/package" Target="../embeddings/Microsoft_Excel_Worksheet25.xlsx"/></Relationships>
</file>

<file path=ppt/slides/_rels/slide53.xml.rels><?xml version="1.0" encoding="UTF-8" standalone="yes"?>
<Relationships xmlns="http://schemas.openxmlformats.org/package/2006/relationships"><Relationship Id="rId8" Type="http://schemas.openxmlformats.org/officeDocument/2006/relationships/slide" Target="slide96.xml"/><Relationship Id="rId13" Type="http://schemas.openxmlformats.org/officeDocument/2006/relationships/slide" Target="slide99.xml"/><Relationship Id="rId3" Type="http://schemas.openxmlformats.org/officeDocument/2006/relationships/image" Target="../media/image8.png"/><Relationship Id="rId7" Type="http://schemas.openxmlformats.org/officeDocument/2006/relationships/slide" Target="slide94.xml"/><Relationship Id="rId12" Type="http://schemas.openxmlformats.org/officeDocument/2006/relationships/slide" Target="slide100.xml"/><Relationship Id="rId2" Type="http://schemas.openxmlformats.org/officeDocument/2006/relationships/slideLayout" Target="../slideLayouts/slideLayout3.xml"/><Relationship Id="rId1" Type="http://schemas.openxmlformats.org/officeDocument/2006/relationships/tags" Target="../tags/tag51.xml"/><Relationship Id="rId6" Type="http://schemas.openxmlformats.org/officeDocument/2006/relationships/slide" Target="slide78.xml"/><Relationship Id="rId11" Type="http://schemas.openxmlformats.org/officeDocument/2006/relationships/slide" Target="slide98.xml"/><Relationship Id="rId5" Type="http://schemas.openxmlformats.org/officeDocument/2006/relationships/slide" Target="slide67.xml"/><Relationship Id="rId10" Type="http://schemas.openxmlformats.org/officeDocument/2006/relationships/slide" Target="slide81.xml"/><Relationship Id="rId4" Type="http://schemas.openxmlformats.org/officeDocument/2006/relationships/slide" Target="slide54.xml"/><Relationship Id="rId9" Type="http://schemas.openxmlformats.org/officeDocument/2006/relationships/slide" Target="slide97.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slide" Target="slide53.xml"/><Relationship Id="rId5" Type="http://schemas.openxmlformats.org/officeDocument/2006/relationships/image" Target="../media/image8.png"/><Relationship Id="rId10" Type="http://schemas.openxmlformats.org/officeDocument/2006/relationships/image" Target="../media/image85.wmf"/><Relationship Id="rId4" Type="http://schemas.openxmlformats.org/officeDocument/2006/relationships/image" Target="../media/image86.png"/><Relationship Id="rId9" Type="http://schemas.openxmlformats.org/officeDocument/2006/relationships/package" Target="../embeddings/Microsoft_Excel_Worksheet26.xlsx"/></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53.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54.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image" Target="../media/image89.wmf"/><Relationship Id="rId2" Type="http://schemas.openxmlformats.org/officeDocument/2006/relationships/tags" Target="../tags/tag55.xml"/><Relationship Id="rId1" Type="http://schemas.openxmlformats.org/officeDocument/2006/relationships/vmlDrawing" Target="../drawings/vmlDrawing27.vml"/><Relationship Id="rId6" Type="http://schemas.openxmlformats.org/officeDocument/2006/relationships/slide" Target="slide53.xml"/><Relationship Id="rId11" Type="http://schemas.openxmlformats.org/officeDocument/2006/relationships/package" Target="../embeddings/Microsoft_Excel_Worksheet27.xlsx"/><Relationship Id="rId5" Type="http://schemas.openxmlformats.org/officeDocument/2006/relationships/image" Target="../media/image8.png"/><Relationship Id="rId10" Type="http://schemas.openxmlformats.org/officeDocument/2006/relationships/oleObject" Target="../embeddings/oleObject27.bin"/><Relationship Id="rId4" Type="http://schemas.openxmlformats.org/officeDocument/2006/relationships/image" Target="../media/image90.png"/><Relationship Id="rId9" Type="http://schemas.openxmlformats.org/officeDocument/2006/relationships/image" Target="../media/image19.emf"/></Relationships>
</file>

<file path=ppt/slides/_rels/slide5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91.png"/><Relationship Id="rId7" Type="http://schemas.openxmlformats.org/officeDocument/2006/relationships/image" Target="../media/image9.emf"/><Relationship Id="rId2" Type="http://schemas.openxmlformats.org/officeDocument/2006/relationships/slideLayout" Target="../slideLayouts/slideLayout5.xml"/><Relationship Id="rId1" Type="http://schemas.openxmlformats.org/officeDocument/2006/relationships/tags" Target="../tags/tag56.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 Id="rId9" Type="http://schemas.openxmlformats.org/officeDocument/2006/relationships/image" Target="../media/image15.png"/></Relationships>
</file>

<file path=ppt/slides/_rels/slide5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92.png"/><Relationship Id="rId7" Type="http://schemas.openxmlformats.org/officeDocument/2006/relationships/image" Target="../media/image9.emf"/><Relationship Id="rId2" Type="http://schemas.openxmlformats.org/officeDocument/2006/relationships/slideLayout" Target="../slideLayouts/slideLayout5.xml"/><Relationship Id="rId1" Type="http://schemas.openxmlformats.org/officeDocument/2006/relationships/tags" Target="../tags/tag57.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1.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slide" Target="slide5.xml"/><Relationship Id="rId5" Type="http://schemas.openxmlformats.org/officeDocument/2006/relationships/image" Target="../media/image8.png"/><Relationship Id="rId10" Type="http://schemas.openxmlformats.org/officeDocument/2006/relationships/image" Target="../media/image12.wmf"/><Relationship Id="rId4" Type="http://schemas.openxmlformats.org/officeDocument/2006/relationships/image" Target="../media/image13.png"/><Relationship Id="rId9" Type="http://schemas.openxmlformats.org/officeDocument/2006/relationships/package" Target="../embeddings/Microsoft_Excel_Worksheet2.xlsx"/></Relationships>
</file>

<file path=ppt/slides/_rels/slide6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93.png"/><Relationship Id="rId7" Type="http://schemas.openxmlformats.org/officeDocument/2006/relationships/image" Target="../media/image9.emf"/><Relationship Id="rId2" Type="http://schemas.openxmlformats.org/officeDocument/2006/relationships/slideLayout" Target="../slideLayouts/slideLayout5.xml"/><Relationship Id="rId1" Type="http://schemas.openxmlformats.org/officeDocument/2006/relationships/tags" Target="../tags/tag58.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 Id="rId9" Type="http://schemas.openxmlformats.org/officeDocument/2006/relationships/image" Target="../media/image15.png"/></Relationships>
</file>

<file path=ppt/slides/_rels/slide6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94.png"/><Relationship Id="rId7" Type="http://schemas.openxmlformats.org/officeDocument/2006/relationships/image" Target="../media/image9.emf"/><Relationship Id="rId2" Type="http://schemas.openxmlformats.org/officeDocument/2006/relationships/slideLayout" Target="../slideLayouts/slideLayout5.xml"/><Relationship Id="rId1" Type="http://schemas.openxmlformats.org/officeDocument/2006/relationships/tags" Target="../tags/tag59.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 Id="rId9" Type="http://schemas.openxmlformats.org/officeDocument/2006/relationships/image" Target="../media/image15.png"/></Relationships>
</file>

<file path=ppt/slides/_rels/slide6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95.w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package" Target="../embeddings/Microsoft_Excel_Worksheet28.xlsx"/><Relationship Id="rId2" Type="http://schemas.openxmlformats.org/officeDocument/2006/relationships/tags" Target="../tags/tag60.xml"/><Relationship Id="rId1" Type="http://schemas.openxmlformats.org/officeDocument/2006/relationships/vmlDrawing" Target="../drawings/vmlDrawing28.vml"/><Relationship Id="rId6" Type="http://schemas.openxmlformats.org/officeDocument/2006/relationships/slide" Target="slide53.xml"/><Relationship Id="rId11" Type="http://schemas.openxmlformats.org/officeDocument/2006/relationships/oleObject" Target="../embeddings/oleObject28.bin"/><Relationship Id="rId5" Type="http://schemas.openxmlformats.org/officeDocument/2006/relationships/image" Target="../media/image8.png"/><Relationship Id="rId10" Type="http://schemas.openxmlformats.org/officeDocument/2006/relationships/image" Target="../media/image19.emf"/><Relationship Id="rId4" Type="http://schemas.openxmlformats.org/officeDocument/2006/relationships/image" Target="../media/image96.png"/><Relationship Id="rId9" Type="http://schemas.openxmlformats.org/officeDocument/2006/relationships/image" Target="../media/image9.emf"/></Relationships>
</file>

<file path=ppt/slides/_rels/slide6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97.png"/><Relationship Id="rId7" Type="http://schemas.openxmlformats.org/officeDocument/2006/relationships/image" Target="../media/image9.emf"/><Relationship Id="rId2" Type="http://schemas.openxmlformats.org/officeDocument/2006/relationships/slideLayout" Target="../slideLayouts/slideLayout5.xml"/><Relationship Id="rId1" Type="http://schemas.openxmlformats.org/officeDocument/2006/relationships/tags" Target="../tags/tag61.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 Id="rId9" Type="http://schemas.openxmlformats.org/officeDocument/2006/relationships/image" Target="../media/image15.png"/></Relationships>
</file>

<file path=ppt/slides/_rels/slide6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98.png"/><Relationship Id="rId7" Type="http://schemas.openxmlformats.org/officeDocument/2006/relationships/image" Target="../media/image9.emf"/><Relationship Id="rId2" Type="http://schemas.openxmlformats.org/officeDocument/2006/relationships/slideLayout" Target="../slideLayouts/slideLayout5.xml"/><Relationship Id="rId1" Type="http://schemas.openxmlformats.org/officeDocument/2006/relationships/tags" Target="../tags/tag62.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 Id="rId9" Type="http://schemas.openxmlformats.org/officeDocument/2006/relationships/image" Target="../media/image15.png"/></Relationships>
</file>

<file path=ppt/slides/_rels/slide6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99.png"/><Relationship Id="rId7" Type="http://schemas.openxmlformats.org/officeDocument/2006/relationships/image" Target="../media/image9.emf"/><Relationship Id="rId2" Type="http://schemas.openxmlformats.org/officeDocument/2006/relationships/slideLayout" Target="../slideLayouts/slideLayout5.xml"/><Relationship Id="rId1" Type="http://schemas.openxmlformats.org/officeDocument/2006/relationships/tags" Target="../tags/tag63.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 Id="rId9" Type="http://schemas.openxmlformats.org/officeDocument/2006/relationships/image" Target="../media/image15.png"/></Relationships>
</file>

<file path=ppt/slides/_rels/slide6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00.png"/><Relationship Id="rId7" Type="http://schemas.openxmlformats.org/officeDocument/2006/relationships/image" Target="../media/image9.emf"/><Relationship Id="rId2" Type="http://schemas.openxmlformats.org/officeDocument/2006/relationships/slideLayout" Target="../slideLayouts/slideLayout5.xml"/><Relationship Id="rId1" Type="http://schemas.openxmlformats.org/officeDocument/2006/relationships/tags" Target="../tags/tag64.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 Id="rId9" Type="http://schemas.openxmlformats.org/officeDocument/2006/relationships/image" Target="../media/image15.png"/></Relationships>
</file>

<file path=ppt/slides/_rels/slide6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image" Target="../media/image101.wmf"/><Relationship Id="rId2" Type="http://schemas.openxmlformats.org/officeDocument/2006/relationships/tags" Target="../tags/tag65.xml"/><Relationship Id="rId1" Type="http://schemas.openxmlformats.org/officeDocument/2006/relationships/vmlDrawing" Target="../drawings/vmlDrawing29.vml"/><Relationship Id="rId6" Type="http://schemas.openxmlformats.org/officeDocument/2006/relationships/slide" Target="slide53.xml"/><Relationship Id="rId11" Type="http://schemas.openxmlformats.org/officeDocument/2006/relationships/package" Target="../embeddings/Microsoft_Excel_Worksheet29.xlsx"/><Relationship Id="rId5" Type="http://schemas.openxmlformats.org/officeDocument/2006/relationships/image" Target="../media/image8.png"/><Relationship Id="rId10" Type="http://schemas.openxmlformats.org/officeDocument/2006/relationships/oleObject" Target="../embeddings/oleObject29.bin"/><Relationship Id="rId4" Type="http://schemas.openxmlformats.org/officeDocument/2006/relationships/image" Target="../media/image102.png"/><Relationship Id="rId9" Type="http://schemas.openxmlformats.org/officeDocument/2006/relationships/image" Target="../media/image19.emf"/></Relationships>
</file>

<file path=ppt/slides/_rels/slide6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03.png"/><Relationship Id="rId7" Type="http://schemas.openxmlformats.org/officeDocument/2006/relationships/image" Target="../media/image9.emf"/><Relationship Id="rId2" Type="http://schemas.openxmlformats.org/officeDocument/2006/relationships/slideLayout" Target="../slideLayouts/slideLayout5.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 Id="rId9" Type="http://schemas.openxmlformats.org/officeDocument/2006/relationships/image" Target="../media/image15.png"/></Relationships>
</file>

<file path=ppt/slides/_rels/slide6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4.w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package" Target="../embeddings/Microsoft_Excel_Worksheet30.xlsx"/><Relationship Id="rId2" Type="http://schemas.openxmlformats.org/officeDocument/2006/relationships/tags" Target="../tags/tag67.xml"/><Relationship Id="rId1" Type="http://schemas.openxmlformats.org/officeDocument/2006/relationships/vmlDrawing" Target="../drawings/vmlDrawing30.vml"/><Relationship Id="rId6" Type="http://schemas.openxmlformats.org/officeDocument/2006/relationships/slide" Target="slide53.xml"/><Relationship Id="rId11" Type="http://schemas.openxmlformats.org/officeDocument/2006/relationships/oleObject" Target="../embeddings/oleObject30.bin"/><Relationship Id="rId5" Type="http://schemas.openxmlformats.org/officeDocument/2006/relationships/image" Target="../media/image8.png"/><Relationship Id="rId10" Type="http://schemas.openxmlformats.org/officeDocument/2006/relationships/image" Target="../media/image19.emf"/><Relationship Id="rId4" Type="http://schemas.openxmlformats.org/officeDocument/2006/relationships/image" Target="../media/image105.png"/><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6.w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package" Target="../embeddings/Microsoft_Excel_Worksheet31.xlsx"/><Relationship Id="rId2" Type="http://schemas.openxmlformats.org/officeDocument/2006/relationships/tags" Target="../tags/tag68.xml"/><Relationship Id="rId1" Type="http://schemas.openxmlformats.org/officeDocument/2006/relationships/vmlDrawing" Target="../drawings/vmlDrawing31.vml"/><Relationship Id="rId6" Type="http://schemas.openxmlformats.org/officeDocument/2006/relationships/slide" Target="slide53.xml"/><Relationship Id="rId11" Type="http://schemas.openxmlformats.org/officeDocument/2006/relationships/oleObject" Target="../embeddings/oleObject31.bin"/><Relationship Id="rId5" Type="http://schemas.openxmlformats.org/officeDocument/2006/relationships/image" Target="../media/image8.png"/><Relationship Id="rId10" Type="http://schemas.openxmlformats.org/officeDocument/2006/relationships/image" Target="../media/image19.emf"/><Relationship Id="rId4" Type="http://schemas.openxmlformats.org/officeDocument/2006/relationships/image" Target="../media/image107.png"/><Relationship Id="rId9" Type="http://schemas.openxmlformats.org/officeDocument/2006/relationships/image" Target="../media/image9.emf"/></Relationships>
</file>

<file path=ppt/slides/_rels/slide7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image" Target="../media/image108.wmf"/><Relationship Id="rId2" Type="http://schemas.openxmlformats.org/officeDocument/2006/relationships/tags" Target="../tags/tag69.xml"/><Relationship Id="rId1" Type="http://schemas.openxmlformats.org/officeDocument/2006/relationships/vmlDrawing" Target="../drawings/vmlDrawing32.vml"/><Relationship Id="rId6" Type="http://schemas.openxmlformats.org/officeDocument/2006/relationships/slide" Target="slide53.xml"/><Relationship Id="rId11" Type="http://schemas.openxmlformats.org/officeDocument/2006/relationships/package" Target="../embeddings/Microsoft_Excel_Worksheet32.xlsx"/><Relationship Id="rId5" Type="http://schemas.openxmlformats.org/officeDocument/2006/relationships/image" Target="../media/image8.png"/><Relationship Id="rId10" Type="http://schemas.openxmlformats.org/officeDocument/2006/relationships/oleObject" Target="../embeddings/oleObject32.bin"/><Relationship Id="rId4" Type="http://schemas.openxmlformats.org/officeDocument/2006/relationships/image" Target="../media/image109.png"/><Relationship Id="rId9" Type="http://schemas.openxmlformats.org/officeDocument/2006/relationships/image" Target="../media/image19.emf"/></Relationships>
</file>

<file path=ppt/slides/_rels/slide7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10.w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package" Target="../embeddings/Microsoft_Excel_Worksheet33.xlsx"/><Relationship Id="rId2" Type="http://schemas.openxmlformats.org/officeDocument/2006/relationships/tags" Target="../tags/tag70.xml"/><Relationship Id="rId1" Type="http://schemas.openxmlformats.org/officeDocument/2006/relationships/vmlDrawing" Target="../drawings/vmlDrawing33.vml"/><Relationship Id="rId6" Type="http://schemas.openxmlformats.org/officeDocument/2006/relationships/slide" Target="slide53.xml"/><Relationship Id="rId11" Type="http://schemas.openxmlformats.org/officeDocument/2006/relationships/oleObject" Target="../embeddings/oleObject33.bin"/><Relationship Id="rId5" Type="http://schemas.openxmlformats.org/officeDocument/2006/relationships/image" Target="../media/image8.png"/><Relationship Id="rId10" Type="http://schemas.openxmlformats.org/officeDocument/2006/relationships/image" Target="../media/image19.emf"/><Relationship Id="rId4" Type="http://schemas.openxmlformats.org/officeDocument/2006/relationships/image" Target="../media/image111.png"/><Relationship Id="rId9" Type="http://schemas.openxmlformats.org/officeDocument/2006/relationships/image" Target="../media/image9.emf"/></Relationships>
</file>

<file path=ppt/slides/_rels/slide7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image" Target="../media/image112.wmf"/><Relationship Id="rId2" Type="http://schemas.openxmlformats.org/officeDocument/2006/relationships/tags" Target="../tags/tag71.xml"/><Relationship Id="rId1" Type="http://schemas.openxmlformats.org/officeDocument/2006/relationships/vmlDrawing" Target="../drawings/vmlDrawing34.vml"/><Relationship Id="rId6" Type="http://schemas.openxmlformats.org/officeDocument/2006/relationships/slide" Target="slide53.xml"/><Relationship Id="rId11" Type="http://schemas.openxmlformats.org/officeDocument/2006/relationships/package" Target="../embeddings/Microsoft_Excel_Worksheet34.xlsx"/><Relationship Id="rId5" Type="http://schemas.openxmlformats.org/officeDocument/2006/relationships/image" Target="../media/image8.png"/><Relationship Id="rId10" Type="http://schemas.openxmlformats.org/officeDocument/2006/relationships/oleObject" Target="../embeddings/oleObject34.bin"/><Relationship Id="rId4" Type="http://schemas.openxmlformats.org/officeDocument/2006/relationships/image" Target="../media/image113.png"/><Relationship Id="rId9" Type="http://schemas.openxmlformats.org/officeDocument/2006/relationships/image" Target="../media/image19.emf"/></Relationships>
</file>

<file path=ppt/slides/_rels/slide7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14.w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package" Target="../embeddings/Microsoft_Excel_Worksheet35.xlsx"/><Relationship Id="rId2" Type="http://schemas.openxmlformats.org/officeDocument/2006/relationships/tags" Target="../tags/tag72.xml"/><Relationship Id="rId1" Type="http://schemas.openxmlformats.org/officeDocument/2006/relationships/vmlDrawing" Target="../drawings/vmlDrawing35.vml"/><Relationship Id="rId6" Type="http://schemas.openxmlformats.org/officeDocument/2006/relationships/slide" Target="slide53.xml"/><Relationship Id="rId11" Type="http://schemas.openxmlformats.org/officeDocument/2006/relationships/oleObject" Target="../embeddings/oleObject35.bin"/><Relationship Id="rId5" Type="http://schemas.openxmlformats.org/officeDocument/2006/relationships/image" Target="../media/image8.png"/><Relationship Id="rId10" Type="http://schemas.openxmlformats.org/officeDocument/2006/relationships/image" Target="../media/image19.emf"/><Relationship Id="rId4" Type="http://schemas.openxmlformats.org/officeDocument/2006/relationships/image" Target="../media/image115.png"/><Relationship Id="rId9" Type="http://schemas.openxmlformats.org/officeDocument/2006/relationships/image" Target="../media/image9.emf"/></Relationships>
</file>

<file path=ppt/slides/_rels/slide7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image" Target="../media/image116.wmf"/><Relationship Id="rId2" Type="http://schemas.openxmlformats.org/officeDocument/2006/relationships/tags" Target="../tags/tag73.xml"/><Relationship Id="rId1" Type="http://schemas.openxmlformats.org/officeDocument/2006/relationships/vmlDrawing" Target="../drawings/vmlDrawing36.vml"/><Relationship Id="rId6" Type="http://schemas.openxmlformats.org/officeDocument/2006/relationships/slide" Target="slide53.xml"/><Relationship Id="rId11" Type="http://schemas.openxmlformats.org/officeDocument/2006/relationships/package" Target="../embeddings/Microsoft_Excel_Worksheet36.xlsx"/><Relationship Id="rId5" Type="http://schemas.openxmlformats.org/officeDocument/2006/relationships/image" Target="../media/image8.png"/><Relationship Id="rId10" Type="http://schemas.openxmlformats.org/officeDocument/2006/relationships/oleObject" Target="../embeddings/oleObject36.bin"/><Relationship Id="rId4" Type="http://schemas.openxmlformats.org/officeDocument/2006/relationships/image" Target="../media/image117.png"/><Relationship Id="rId9" Type="http://schemas.openxmlformats.org/officeDocument/2006/relationships/image" Target="../media/image19.emf"/></Relationships>
</file>

<file path=ppt/slides/_rels/slide7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18.w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package" Target="../embeddings/Microsoft_Excel_Worksheet37.xlsx"/><Relationship Id="rId2" Type="http://schemas.openxmlformats.org/officeDocument/2006/relationships/tags" Target="../tags/tag74.xml"/><Relationship Id="rId1" Type="http://schemas.openxmlformats.org/officeDocument/2006/relationships/vmlDrawing" Target="../drawings/vmlDrawing37.vml"/><Relationship Id="rId6" Type="http://schemas.openxmlformats.org/officeDocument/2006/relationships/slide" Target="slide53.xml"/><Relationship Id="rId11" Type="http://schemas.openxmlformats.org/officeDocument/2006/relationships/oleObject" Target="../embeddings/oleObject37.bin"/><Relationship Id="rId5" Type="http://schemas.openxmlformats.org/officeDocument/2006/relationships/image" Target="../media/image8.png"/><Relationship Id="rId10" Type="http://schemas.openxmlformats.org/officeDocument/2006/relationships/image" Target="../media/image19.emf"/><Relationship Id="rId4" Type="http://schemas.openxmlformats.org/officeDocument/2006/relationships/image" Target="../media/image119.png"/><Relationship Id="rId9" Type="http://schemas.openxmlformats.org/officeDocument/2006/relationships/image" Target="../media/image9.emf"/></Relationships>
</file>

<file path=ppt/slides/_rels/slide7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image" Target="../media/image120.wmf"/><Relationship Id="rId2" Type="http://schemas.openxmlformats.org/officeDocument/2006/relationships/tags" Target="../tags/tag75.xml"/><Relationship Id="rId1" Type="http://schemas.openxmlformats.org/officeDocument/2006/relationships/vmlDrawing" Target="../drawings/vmlDrawing38.vml"/><Relationship Id="rId6" Type="http://schemas.openxmlformats.org/officeDocument/2006/relationships/slide" Target="slide53.xml"/><Relationship Id="rId11" Type="http://schemas.openxmlformats.org/officeDocument/2006/relationships/package" Target="../embeddings/Microsoft_Excel_Worksheet38.xlsx"/><Relationship Id="rId5" Type="http://schemas.openxmlformats.org/officeDocument/2006/relationships/image" Target="../media/image8.png"/><Relationship Id="rId10" Type="http://schemas.openxmlformats.org/officeDocument/2006/relationships/oleObject" Target="../embeddings/oleObject38.bin"/><Relationship Id="rId4" Type="http://schemas.openxmlformats.org/officeDocument/2006/relationships/image" Target="../media/image121.png"/><Relationship Id="rId9" Type="http://schemas.openxmlformats.org/officeDocument/2006/relationships/image" Target="../media/image19.emf"/></Relationships>
</file>

<file path=ppt/slides/_rels/slide7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image" Target="../media/image122.wmf"/><Relationship Id="rId2" Type="http://schemas.openxmlformats.org/officeDocument/2006/relationships/tags" Target="../tags/tag76.xml"/><Relationship Id="rId1" Type="http://schemas.openxmlformats.org/officeDocument/2006/relationships/vmlDrawing" Target="../drawings/vmlDrawing39.vml"/><Relationship Id="rId6" Type="http://schemas.openxmlformats.org/officeDocument/2006/relationships/slide" Target="slide53.xml"/><Relationship Id="rId11" Type="http://schemas.openxmlformats.org/officeDocument/2006/relationships/package" Target="../embeddings/Microsoft_Excel_Worksheet39.xlsx"/><Relationship Id="rId5" Type="http://schemas.openxmlformats.org/officeDocument/2006/relationships/image" Target="../media/image8.png"/><Relationship Id="rId10" Type="http://schemas.openxmlformats.org/officeDocument/2006/relationships/oleObject" Target="../embeddings/oleObject39.bin"/><Relationship Id="rId4" Type="http://schemas.openxmlformats.org/officeDocument/2006/relationships/image" Target="../media/image123.png"/><Relationship Id="rId9" Type="http://schemas.openxmlformats.org/officeDocument/2006/relationships/image" Target="../media/image19.emf"/></Relationships>
</file>

<file path=ppt/slides/_rels/slide7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24.w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package" Target="../embeddings/Microsoft_Excel_Worksheet40.xlsx"/><Relationship Id="rId2" Type="http://schemas.openxmlformats.org/officeDocument/2006/relationships/tags" Target="../tags/tag77.xml"/><Relationship Id="rId1" Type="http://schemas.openxmlformats.org/officeDocument/2006/relationships/vmlDrawing" Target="../drawings/vmlDrawing40.vml"/><Relationship Id="rId6" Type="http://schemas.openxmlformats.org/officeDocument/2006/relationships/slide" Target="slide53.xml"/><Relationship Id="rId11" Type="http://schemas.openxmlformats.org/officeDocument/2006/relationships/oleObject" Target="../embeddings/oleObject40.bin"/><Relationship Id="rId5" Type="http://schemas.openxmlformats.org/officeDocument/2006/relationships/image" Target="../media/image8.png"/><Relationship Id="rId10" Type="http://schemas.openxmlformats.org/officeDocument/2006/relationships/image" Target="../media/image19.emf"/><Relationship Id="rId4" Type="http://schemas.openxmlformats.org/officeDocument/2006/relationships/image" Target="../media/image125.png"/><Relationship Id="rId9"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image" Target="../media/image126.wmf"/><Relationship Id="rId2" Type="http://schemas.openxmlformats.org/officeDocument/2006/relationships/tags" Target="../tags/tag78.xml"/><Relationship Id="rId1" Type="http://schemas.openxmlformats.org/officeDocument/2006/relationships/vmlDrawing" Target="../drawings/vmlDrawing41.vml"/><Relationship Id="rId6" Type="http://schemas.openxmlformats.org/officeDocument/2006/relationships/slide" Target="slide53.xml"/><Relationship Id="rId11" Type="http://schemas.openxmlformats.org/officeDocument/2006/relationships/package" Target="../embeddings/Microsoft_Excel_Worksheet41.xlsx"/><Relationship Id="rId5" Type="http://schemas.openxmlformats.org/officeDocument/2006/relationships/image" Target="../media/image8.png"/><Relationship Id="rId10" Type="http://schemas.openxmlformats.org/officeDocument/2006/relationships/oleObject" Target="../embeddings/oleObject41.bin"/><Relationship Id="rId4" Type="http://schemas.openxmlformats.org/officeDocument/2006/relationships/image" Target="../media/image127.png"/><Relationship Id="rId9" Type="http://schemas.openxmlformats.org/officeDocument/2006/relationships/image" Target="../media/image19.emf"/></Relationships>
</file>

<file path=ppt/slides/_rels/slide8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image" Target="../media/image128.wmf"/><Relationship Id="rId2" Type="http://schemas.openxmlformats.org/officeDocument/2006/relationships/tags" Target="../tags/tag79.xml"/><Relationship Id="rId1" Type="http://schemas.openxmlformats.org/officeDocument/2006/relationships/vmlDrawing" Target="../drawings/vmlDrawing42.vml"/><Relationship Id="rId6" Type="http://schemas.openxmlformats.org/officeDocument/2006/relationships/slide" Target="slide53.xml"/><Relationship Id="rId11" Type="http://schemas.openxmlformats.org/officeDocument/2006/relationships/package" Target="../embeddings/Microsoft_Excel_Worksheet42.xlsx"/><Relationship Id="rId5" Type="http://schemas.openxmlformats.org/officeDocument/2006/relationships/image" Target="../media/image8.png"/><Relationship Id="rId10" Type="http://schemas.openxmlformats.org/officeDocument/2006/relationships/oleObject" Target="../embeddings/oleObject42.bin"/><Relationship Id="rId4" Type="http://schemas.openxmlformats.org/officeDocument/2006/relationships/image" Target="../media/image129.png"/><Relationship Id="rId9" Type="http://schemas.openxmlformats.org/officeDocument/2006/relationships/image" Target="../media/image19.emf"/></Relationships>
</file>

<file path=ppt/slides/_rels/slide8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0.png"/><Relationship Id="rId7" Type="http://schemas.openxmlformats.org/officeDocument/2006/relationships/slide" Target="slide4.xml"/><Relationship Id="rId2" Type="http://schemas.openxmlformats.org/officeDocument/2006/relationships/slideLayout" Target="../slideLayouts/slideLayout5.xml"/><Relationship Id="rId1" Type="http://schemas.openxmlformats.org/officeDocument/2006/relationships/tags" Target="../tags/tag80.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s>
</file>

<file path=ppt/slides/_rels/slide8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31.png"/><Relationship Id="rId7" Type="http://schemas.openxmlformats.org/officeDocument/2006/relationships/image" Target="../media/image9.emf"/><Relationship Id="rId2" Type="http://schemas.openxmlformats.org/officeDocument/2006/relationships/slideLayout" Target="../slideLayouts/slideLayout5.xml"/><Relationship Id="rId1" Type="http://schemas.openxmlformats.org/officeDocument/2006/relationships/tags" Target="../tags/tag81.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s>
</file>

<file path=ppt/slides/_rels/slide8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2.png"/><Relationship Id="rId7" Type="http://schemas.openxmlformats.org/officeDocument/2006/relationships/slide" Target="slide4.xml"/><Relationship Id="rId2" Type="http://schemas.openxmlformats.org/officeDocument/2006/relationships/slideLayout" Target="../slideLayouts/slideLayout5.xml"/><Relationship Id="rId1" Type="http://schemas.openxmlformats.org/officeDocument/2006/relationships/tags" Target="../tags/tag82.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s>
</file>

<file path=ppt/slides/_rels/slide8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33.png"/><Relationship Id="rId7" Type="http://schemas.openxmlformats.org/officeDocument/2006/relationships/image" Target="../media/image9.emf"/><Relationship Id="rId2" Type="http://schemas.openxmlformats.org/officeDocument/2006/relationships/slideLayout" Target="../slideLayouts/slideLayout5.xml"/><Relationship Id="rId1" Type="http://schemas.openxmlformats.org/officeDocument/2006/relationships/tags" Target="../tags/tag83.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s>
</file>

<file path=ppt/slides/_rels/slide8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4.png"/><Relationship Id="rId7" Type="http://schemas.openxmlformats.org/officeDocument/2006/relationships/slide" Target="slide4.xml"/><Relationship Id="rId2" Type="http://schemas.openxmlformats.org/officeDocument/2006/relationships/slideLayout" Target="../slideLayouts/slideLayout5.xml"/><Relationship Id="rId1" Type="http://schemas.openxmlformats.org/officeDocument/2006/relationships/tags" Target="../tags/tag84.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s>
</file>

<file path=ppt/slides/_rels/slide8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35.png"/><Relationship Id="rId7" Type="http://schemas.openxmlformats.org/officeDocument/2006/relationships/image" Target="../media/image9.emf"/><Relationship Id="rId2" Type="http://schemas.openxmlformats.org/officeDocument/2006/relationships/slideLayout" Target="../slideLayouts/slideLayout5.xml"/><Relationship Id="rId1" Type="http://schemas.openxmlformats.org/officeDocument/2006/relationships/tags" Target="../tags/tag85.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s>
</file>

<file path=ppt/slides/_rels/slide8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6.png"/><Relationship Id="rId7" Type="http://schemas.openxmlformats.org/officeDocument/2006/relationships/slide" Target="slide4.xml"/><Relationship Id="rId2" Type="http://schemas.openxmlformats.org/officeDocument/2006/relationships/slideLayout" Target="../slideLayouts/slideLayout5.xml"/><Relationship Id="rId1" Type="http://schemas.openxmlformats.org/officeDocument/2006/relationships/tags" Target="../tags/tag86.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s>
</file>

<file path=ppt/slides/_rels/slide8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7.wmf"/><Relationship Id="rId3" Type="http://schemas.openxmlformats.org/officeDocument/2006/relationships/slideLayout" Target="../slideLayouts/slideLayout5.xml"/><Relationship Id="rId7" Type="http://schemas.openxmlformats.org/officeDocument/2006/relationships/slide" Target="slide53.xml"/><Relationship Id="rId12" Type="http://schemas.openxmlformats.org/officeDocument/2006/relationships/package" Target="../embeddings/Microsoft_Excel_Worksheet43.xlsx"/><Relationship Id="rId2" Type="http://schemas.openxmlformats.org/officeDocument/2006/relationships/tags" Target="../tags/tag87.xml"/><Relationship Id="rId1" Type="http://schemas.openxmlformats.org/officeDocument/2006/relationships/vmlDrawing" Target="../drawings/vmlDrawing43.vml"/><Relationship Id="rId6" Type="http://schemas.openxmlformats.org/officeDocument/2006/relationships/image" Target="../media/image8.png"/><Relationship Id="rId11" Type="http://schemas.openxmlformats.org/officeDocument/2006/relationships/oleObject" Target="../embeddings/oleObject43.bin"/><Relationship Id="rId5" Type="http://schemas.openxmlformats.org/officeDocument/2006/relationships/image" Target="../media/image138.png"/><Relationship Id="rId10" Type="http://schemas.openxmlformats.org/officeDocument/2006/relationships/image" Target="../media/image19.emf"/><Relationship Id="rId4" Type="http://schemas.openxmlformats.org/officeDocument/2006/relationships/notesSlide" Target="../notesSlides/notesSlide6.xml"/><Relationship Id="rId9" Type="http://schemas.openxmlformats.org/officeDocument/2006/relationships/image" Target="../media/image9.emf"/></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1.xml"/><Relationship Id="rId7" Type="http://schemas.openxmlformats.org/officeDocument/2006/relationships/image" Target="../media/image10.png"/><Relationship Id="rId12" Type="http://schemas.openxmlformats.org/officeDocument/2006/relationships/image" Target="../media/image17.w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slide" Target="slide5.xml"/><Relationship Id="rId11" Type="http://schemas.openxmlformats.org/officeDocument/2006/relationships/package" Target="../embeddings/Microsoft_Excel_Worksheet3.xlsx"/><Relationship Id="rId5" Type="http://schemas.openxmlformats.org/officeDocument/2006/relationships/image" Target="../media/image8.png"/><Relationship Id="rId10" Type="http://schemas.openxmlformats.org/officeDocument/2006/relationships/oleObject" Target="../embeddings/oleObject3.bin"/><Relationship Id="rId4" Type="http://schemas.openxmlformats.org/officeDocument/2006/relationships/image" Target="../media/image18.png"/><Relationship Id="rId9" Type="http://schemas.openxmlformats.org/officeDocument/2006/relationships/image" Target="../media/image19.emf"/></Relationships>
</file>

<file path=ppt/slides/_rels/slide9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88.xml"/><Relationship Id="rId6" Type="http://schemas.openxmlformats.org/officeDocument/2006/relationships/slide" Target="slide53.xml"/><Relationship Id="rId5" Type="http://schemas.openxmlformats.org/officeDocument/2006/relationships/image" Target="../media/image8.png"/><Relationship Id="rId4" Type="http://schemas.openxmlformats.org/officeDocument/2006/relationships/image" Target="../media/image139.png"/><Relationship Id="rId9" Type="http://schemas.openxmlformats.org/officeDocument/2006/relationships/image" Target="../media/image19.emf"/></Relationships>
</file>

<file path=ppt/slides/_rels/slide9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89.xml"/><Relationship Id="rId6" Type="http://schemas.openxmlformats.org/officeDocument/2006/relationships/slide" Target="slide53.xml"/><Relationship Id="rId5" Type="http://schemas.openxmlformats.org/officeDocument/2006/relationships/image" Target="../media/image8.png"/><Relationship Id="rId4" Type="http://schemas.openxmlformats.org/officeDocument/2006/relationships/image" Target="../media/image140.png"/><Relationship Id="rId9" Type="http://schemas.openxmlformats.org/officeDocument/2006/relationships/image" Target="../media/image19.emf"/></Relationships>
</file>

<file path=ppt/slides/_rels/slide9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90.xml"/><Relationship Id="rId6" Type="http://schemas.openxmlformats.org/officeDocument/2006/relationships/slide" Target="slide53.xml"/><Relationship Id="rId5" Type="http://schemas.openxmlformats.org/officeDocument/2006/relationships/image" Target="../media/image8.png"/><Relationship Id="rId4" Type="http://schemas.openxmlformats.org/officeDocument/2006/relationships/image" Target="../media/image141.png"/><Relationship Id="rId9" Type="http://schemas.openxmlformats.org/officeDocument/2006/relationships/image" Target="../media/image19.emf"/></Relationships>
</file>

<file path=ppt/slides/_rels/slide93.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Layout" Target="../slideLayouts/slideLayout5.xml"/><Relationship Id="rId7" Type="http://schemas.openxmlformats.org/officeDocument/2006/relationships/slide" Target="slide4.xml"/><Relationship Id="rId12" Type="http://schemas.openxmlformats.org/officeDocument/2006/relationships/image" Target="../media/image142.wmf"/><Relationship Id="rId2" Type="http://schemas.openxmlformats.org/officeDocument/2006/relationships/tags" Target="../tags/tag91.xml"/><Relationship Id="rId1" Type="http://schemas.openxmlformats.org/officeDocument/2006/relationships/vmlDrawing" Target="../drawings/vmlDrawing44.vml"/><Relationship Id="rId6" Type="http://schemas.openxmlformats.org/officeDocument/2006/relationships/image" Target="../media/image8.png"/><Relationship Id="rId11" Type="http://schemas.openxmlformats.org/officeDocument/2006/relationships/package" Target="../embeddings/Microsoft_Excel_Worksheet44.xlsx"/><Relationship Id="rId5" Type="http://schemas.openxmlformats.org/officeDocument/2006/relationships/image" Target="../media/image143.png"/><Relationship Id="rId10" Type="http://schemas.openxmlformats.org/officeDocument/2006/relationships/oleObject" Target="../embeddings/oleObject44.bin"/><Relationship Id="rId4" Type="http://schemas.openxmlformats.org/officeDocument/2006/relationships/notesSlide" Target="../notesSlides/notesSlide10.xml"/><Relationship Id="rId9" Type="http://schemas.openxmlformats.org/officeDocument/2006/relationships/image" Target="../media/image10.png"/></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92.xml"/><Relationship Id="rId1" Type="http://schemas.openxmlformats.org/officeDocument/2006/relationships/vmlDrawing" Target="../drawings/vmlDrawing45.vml"/><Relationship Id="rId6" Type="http://schemas.openxmlformats.org/officeDocument/2006/relationships/slide" Target="slide53.xml"/><Relationship Id="rId5" Type="http://schemas.openxmlformats.org/officeDocument/2006/relationships/image" Target="../media/image8.png"/><Relationship Id="rId10" Type="http://schemas.openxmlformats.org/officeDocument/2006/relationships/image" Target="../media/image144.wmf"/><Relationship Id="rId4" Type="http://schemas.openxmlformats.org/officeDocument/2006/relationships/image" Target="../media/image145.png"/><Relationship Id="rId9" Type="http://schemas.openxmlformats.org/officeDocument/2006/relationships/package" Target="../embeddings/Microsoft_Excel_Worksheet45.xlsx"/></Relationships>
</file>

<file path=ppt/slides/_rels/slide95.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93.xml"/><Relationship Id="rId6" Type="http://schemas.openxmlformats.org/officeDocument/2006/relationships/image" Target="../media/image10.png"/><Relationship Id="rId5" Type="http://schemas.openxmlformats.org/officeDocument/2006/relationships/slide" Target="slide53.xml"/><Relationship Id="rId4" Type="http://schemas.openxmlformats.org/officeDocument/2006/relationships/image" Target="../media/image8.png"/></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94.xml"/><Relationship Id="rId1" Type="http://schemas.openxmlformats.org/officeDocument/2006/relationships/vmlDrawing" Target="../drawings/vmlDrawing46.vml"/><Relationship Id="rId6" Type="http://schemas.openxmlformats.org/officeDocument/2006/relationships/slide" Target="slide53.xml"/><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47.wmf"/><Relationship Id="rId4" Type="http://schemas.openxmlformats.org/officeDocument/2006/relationships/image" Target="../media/image148.png"/><Relationship Id="rId9" Type="http://schemas.openxmlformats.org/officeDocument/2006/relationships/package" Target="../embeddings/Microsoft_Excel_Worksheet46.xlsx"/></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95.xml"/><Relationship Id="rId1" Type="http://schemas.openxmlformats.org/officeDocument/2006/relationships/vmlDrawing" Target="../drawings/vmlDrawing47.vml"/><Relationship Id="rId6" Type="http://schemas.openxmlformats.org/officeDocument/2006/relationships/slide" Target="slide53.xml"/><Relationship Id="rId5" Type="http://schemas.openxmlformats.org/officeDocument/2006/relationships/image" Target="../media/image8.png"/><Relationship Id="rId10" Type="http://schemas.openxmlformats.org/officeDocument/2006/relationships/image" Target="../media/image149.wmf"/><Relationship Id="rId4" Type="http://schemas.openxmlformats.org/officeDocument/2006/relationships/image" Target="../media/image150.png"/><Relationship Id="rId9" Type="http://schemas.openxmlformats.org/officeDocument/2006/relationships/package" Target="../embeddings/Microsoft_Excel_Worksheet47.xlsx"/></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96.xml"/><Relationship Id="rId1" Type="http://schemas.openxmlformats.org/officeDocument/2006/relationships/vmlDrawing" Target="../drawings/vmlDrawing48.vml"/><Relationship Id="rId6" Type="http://schemas.openxmlformats.org/officeDocument/2006/relationships/slide" Target="slide53.xml"/><Relationship Id="rId5" Type="http://schemas.openxmlformats.org/officeDocument/2006/relationships/image" Target="../media/image8.png"/><Relationship Id="rId10" Type="http://schemas.openxmlformats.org/officeDocument/2006/relationships/image" Target="../media/image151.wmf"/><Relationship Id="rId4" Type="http://schemas.openxmlformats.org/officeDocument/2006/relationships/image" Target="../media/image152.png"/><Relationship Id="rId9" Type="http://schemas.openxmlformats.org/officeDocument/2006/relationships/package" Target="../embeddings/Microsoft_Excel_Worksheet48.xlsx"/></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97.xml"/><Relationship Id="rId1" Type="http://schemas.openxmlformats.org/officeDocument/2006/relationships/vmlDrawing" Target="../drawings/vmlDrawing49.vml"/><Relationship Id="rId6" Type="http://schemas.openxmlformats.org/officeDocument/2006/relationships/slide" Target="slide53.xml"/><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53.wmf"/><Relationship Id="rId4" Type="http://schemas.openxmlformats.org/officeDocument/2006/relationships/image" Target="../media/image154.png"/><Relationship Id="rId9" Type="http://schemas.openxmlformats.org/officeDocument/2006/relationships/package" Target="../embeddings/Microsoft_Excel_Worksheet49.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3"/>
          <p:cNvSpPr txBox="1">
            <a:spLocks noChangeArrowheads="1"/>
          </p:cNvSpPr>
          <p:nvPr/>
        </p:nvSpPr>
        <p:spPr bwMode="auto">
          <a:xfrm>
            <a:off x="1210353" y="6400800"/>
            <a:ext cx="7933647" cy="461665"/>
          </a:xfrm>
          <a:prstGeom prst="rect">
            <a:avLst/>
          </a:prstGeom>
          <a:noFill/>
          <a:ln>
            <a:noFill/>
          </a:ln>
          <a:effectLst/>
          <a:extLst/>
        </p:spPr>
        <p:txBody>
          <a:bodyPr wrap="none">
            <a:spAutoFit/>
          </a:bodyPr>
          <a:lstStyle/>
          <a:p>
            <a:pPr algn="r"/>
            <a:r>
              <a:rPr lang="en-US" sz="800" dirty="0">
                <a:solidFill>
                  <a:schemeClr val="tx1">
                    <a:lumMod val="75000"/>
                    <a:lumOff val="25000"/>
                  </a:schemeClr>
                </a:solidFill>
              </a:rPr>
              <a:t>Copyright © </a:t>
            </a:r>
            <a:r>
              <a:rPr lang="en-US" sz="800" dirty="0" smtClean="0">
                <a:solidFill>
                  <a:schemeClr val="tx1">
                    <a:lumMod val="75000"/>
                    <a:lumOff val="25000"/>
                  </a:schemeClr>
                </a:solidFill>
              </a:rPr>
              <a:t>2017, </a:t>
            </a:r>
            <a:r>
              <a:rPr lang="en-US" sz="800" dirty="0">
                <a:solidFill>
                  <a:schemeClr val="tx1">
                    <a:lumMod val="75000"/>
                    <a:lumOff val="25000"/>
                  </a:schemeClr>
                </a:solidFill>
              </a:rPr>
              <a:t>Stratus </a:t>
            </a:r>
            <a:r>
              <a:rPr lang="en-US" sz="800" dirty="0" smtClean="0">
                <a:solidFill>
                  <a:schemeClr val="tx1">
                    <a:lumMod val="75000"/>
                    <a:lumOff val="25000"/>
                  </a:schemeClr>
                </a:solidFill>
              </a:rPr>
              <a:t>Ag Research. </a:t>
            </a:r>
            <a:r>
              <a:rPr lang="en-US" sz="800" dirty="0">
                <a:solidFill>
                  <a:schemeClr val="tx1">
                    <a:lumMod val="75000"/>
                    <a:lumOff val="25000"/>
                  </a:schemeClr>
                </a:solidFill>
              </a:rPr>
              <a:t>A</a:t>
            </a:r>
            <a:r>
              <a:rPr lang="en-US" sz="800" dirty="0" smtClean="0">
                <a:solidFill>
                  <a:schemeClr val="tx1">
                    <a:lumMod val="75000"/>
                    <a:lumOff val="25000"/>
                  </a:schemeClr>
                </a:solidFill>
              </a:rPr>
              <a:t>ll </a:t>
            </a:r>
            <a:r>
              <a:rPr lang="en-US" sz="800" dirty="0">
                <a:solidFill>
                  <a:schemeClr val="tx1">
                    <a:lumMod val="75000"/>
                    <a:lumOff val="25000"/>
                  </a:schemeClr>
                </a:solidFill>
              </a:rPr>
              <a:t>rights reserved</a:t>
            </a:r>
            <a:r>
              <a:rPr lang="en-US" sz="800" dirty="0" smtClean="0">
                <a:solidFill>
                  <a:schemeClr val="tx1">
                    <a:lumMod val="75000"/>
                    <a:lumOff val="25000"/>
                  </a:schemeClr>
                </a:solidFill>
              </a:rPr>
              <a:t>.</a:t>
            </a:r>
          </a:p>
          <a:p>
            <a:pPr algn="r"/>
            <a:r>
              <a:rPr lang="en-US" sz="800" dirty="0">
                <a:solidFill>
                  <a:schemeClr val="tx1">
                    <a:lumMod val="75000"/>
                    <a:lumOff val="25000"/>
                  </a:schemeClr>
                </a:solidFill>
              </a:rPr>
              <a:t>All graphics, charts, data and comments contained in this report remain the property of Stratus Agri-Marketing Inc. and cannot be disclosed to any third party without the consent of Stratus</a:t>
            </a:r>
            <a:r>
              <a:rPr lang="en-US" sz="800" dirty="0" smtClean="0">
                <a:solidFill>
                  <a:schemeClr val="tx1">
                    <a:lumMod val="75000"/>
                    <a:lumOff val="25000"/>
                  </a:schemeClr>
                </a:solidFill>
              </a:rPr>
              <a:t>.</a:t>
            </a:r>
          </a:p>
          <a:p>
            <a:pPr algn="r"/>
            <a:endParaRPr lang="en-US" sz="800" dirty="0">
              <a:solidFill>
                <a:schemeClr val="tx1">
                  <a:lumMod val="75000"/>
                  <a:lumOff val="25000"/>
                </a:schemeClr>
              </a:solidFill>
            </a:endParaRPr>
          </a:p>
        </p:txBody>
      </p:sp>
      <p:sp>
        <p:nvSpPr>
          <p:cNvPr id="6" name="Title 1"/>
          <p:cNvSpPr txBox="1">
            <a:spLocks/>
          </p:cNvSpPr>
          <p:nvPr/>
        </p:nvSpPr>
        <p:spPr>
          <a:xfrm>
            <a:off x="643465" y="3124200"/>
            <a:ext cx="7772400" cy="1810752"/>
          </a:xfrm>
          <a:prstGeom prst="rect">
            <a:avLst/>
          </a:prstGeom>
        </p:spPr>
        <p:txBody>
          <a:bodyPr vert="horz" lIns="0" tIns="182880" rIns="91440" bIns="45720" rtlCol="0" anchor="t" anchorCtr="0">
            <a:spAutoFit/>
          </a:bodyPr>
          <a:lstStyle>
            <a:lvl1pPr algn="l" defTabSz="914400" rtl="0" eaLnBrk="1" latinLnBrk="0" hangingPunct="1">
              <a:lnSpc>
                <a:spcPts val="4000"/>
              </a:lnSpc>
              <a:spcBef>
                <a:spcPct val="0"/>
              </a:spcBef>
              <a:buNone/>
              <a:defRPr sz="5000" kern="1200">
                <a:solidFill>
                  <a:schemeClr val="accent5">
                    <a:lumMod val="75000"/>
                  </a:schemeClr>
                </a:solidFill>
                <a:latin typeface="+mj-lt"/>
                <a:ea typeface="+mj-ea"/>
                <a:cs typeface="+mj-cs"/>
              </a:defRPr>
            </a:lvl1pPr>
          </a:lstStyle>
          <a:p>
            <a:r>
              <a:rPr lang="en-US" dirty="0" smtClean="0"/>
              <a:t>FERTILIZER USE SURVEY</a:t>
            </a:r>
          </a:p>
          <a:p>
            <a:endParaRPr lang="en-US" dirty="0"/>
          </a:p>
          <a:p>
            <a:r>
              <a:rPr lang="en-US" sz="4000" dirty="0" smtClean="0"/>
              <a:t>ONTARIO REPORT</a:t>
            </a:r>
            <a:endParaRPr lang="en-US" sz="4000" dirty="0"/>
          </a:p>
        </p:txBody>
      </p:sp>
      <p:sp>
        <p:nvSpPr>
          <p:cNvPr id="7" name="Subtitle 2"/>
          <p:cNvSpPr txBox="1">
            <a:spLocks/>
          </p:cNvSpPr>
          <p:nvPr/>
        </p:nvSpPr>
        <p:spPr>
          <a:xfrm>
            <a:off x="685800" y="5237202"/>
            <a:ext cx="6400800" cy="553998"/>
          </a:xfrm>
          <a:prstGeom prst="rect">
            <a:avLst/>
          </a:prstGeom>
        </p:spPr>
        <p:txBody>
          <a:bodyPr vert="horz" lIns="0" tIns="45720" rIns="0" bIns="45720" rtlCol="0">
            <a:spAutoFit/>
          </a:bodyPr>
          <a:lstStyle>
            <a:lvl1pPr marL="0" indent="0" algn="l" defTabSz="914400" rtl="0" eaLnBrk="1" latinLnBrk="0" hangingPunct="1">
              <a:spcBef>
                <a:spcPts val="0"/>
              </a:spcBef>
              <a:buFont typeface="Arial" panose="020B0604020202020204" pitchFamily="34" charset="0"/>
              <a:buNone/>
              <a:defRPr sz="3000" kern="1200">
                <a:solidFill>
                  <a:schemeClr val="accent2"/>
                </a:solidFill>
                <a:latin typeface="+mn-lt"/>
                <a:ea typeface="+mn-ea"/>
                <a:cs typeface="+mn-cs"/>
              </a:defRPr>
            </a:lvl1pPr>
            <a:lvl2pPr marL="742950" indent="-285750" algn="l" defTabSz="914400" rtl="0" eaLnBrk="1" latinLnBrk="0" hangingPunct="1">
              <a:spcBef>
                <a:spcPts val="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ts val="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ts val="0"/>
              </a:spcBef>
              <a:buFont typeface="Arial" panose="020B0604020202020204" pitchFamily="34" charset="0"/>
              <a:buChar char="–"/>
              <a:defRPr sz="2400" kern="1200">
                <a:solidFill>
                  <a:schemeClr val="accent2"/>
                </a:solidFill>
                <a:latin typeface="+mn-lt"/>
                <a:ea typeface="+mn-ea"/>
                <a:cs typeface="+mn-cs"/>
              </a:defRPr>
            </a:lvl4pPr>
            <a:lvl5pPr marL="2057400" indent="-228600" algn="l" defTabSz="914400" rtl="0" eaLnBrk="1" latinLnBrk="0" hangingPunct="1">
              <a:spcBef>
                <a:spcPts val="0"/>
              </a:spcBef>
              <a:buFont typeface="Arial" panose="020B0604020202020204" pitchFamily="34" charset="0"/>
              <a:buChar char="»"/>
              <a:defRPr sz="24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2016 CROP YEAR</a:t>
            </a:r>
            <a:endParaRPr lang="en-US" dirty="0"/>
          </a:p>
        </p:txBody>
      </p:sp>
    </p:spTree>
    <p:extLst>
      <p:ext uri="{BB962C8B-B14F-4D97-AF65-F5344CB8AC3E}">
        <p14:creationId xmlns:p14="http://schemas.microsoft.com/office/powerpoint/2010/main" val="2284025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6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4513"/>
            <a:ext cx="914400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a:t>Nitrogen Timing in </a:t>
            </a:r>
            <a:r>
              <a:rPr lang="en-CA" u="none" dirty="0" smtClean="0"/>
              <a:t>Corn </a:t>
            </a:r>
            <a:r>
              <a:rPr lang="en-CA" u="none" dirty="0"/>
              <a:t>(% of </a:t>
            </a:r>
            <a:r>
              <a:rPr lang="en-CA" u="none" dirty="0" smtClean="0"/>
              <a:t>Crop Acres)</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extBox 12"/>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Nitrogen only includes those fertilizer types where nitrogen is the primary component.</a:t>
            </a:r>
          </a:p>
        </p:txBody>
      </p:sp>
      <p:cxnSp>
        <p:nvCxnSpPr>
          <p:cNvPr id="17" name="Straight Arrow Connector 16"/>
          <p:cNvCxnSpPr/>
          <p:nvPr/>
        </p:nvCxnSpPr>
        <p:spPr>
          <a:xfrm flipH="1">
            <a:off x="4930233" y="2241932"/>
            <a:ext cx="274320" cy="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23161" y="2230915"/>
            <a:ext cx="0" cy="381000"/>
          </a:xfrm>
          <a:prstGeom prst="straightConnector1">
            <a:avLst/>
          </a:prstGeom>
          <a:ln w="25400">
            <a:solidFill>
              <a:schemeClr val="bg2"/>
            </a:solidFill>
            <a:headEnd type="none" w="med" len="med"/>
            <a:tailEnd type="non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08584" y="2400249"/>
            <a:ext cx="1582616"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N apps before planting are more common in Rest of ON.</a:t>
            </a:r>
            <a:endParaRPr lang="en-US" sz="1000" dirty="0">
              <a:solidFill>
                <a:srgbClr val="201B1A"/>
              </a:solidFill>
            </a:endParaRPr>
          </a:p>
        </p:txBody>
      </p:sp>
      <p:pic>
        <p:nvPicPr>
          <p:cNvPr id="21" name="Picture 20"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5"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9296400" y="594360"/>
            <a:ext cx="6035040" cy="4663440"/>
            <a:chOff x="9309735" y="1203960"/>
            <a:chExt cx="6035040" cy="4663440"/>
          </a:xfrm>
        </p:grpSpPr>
        <p:sp>
          <p:nvSpPr>
            <p:cNvPr id="27"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8"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984885"/>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application timing, respondents were asked: “Of your [xxx] acres of </a:t>
            </a:r>
            <a:r>
              <a:rPr lang="en-US" sz="1050" dirty="0" smtClean="0">
                <a:solidFill>
                  <a:srgbClr val="201B1A"/>
                </a:solidFill>
              </a:rPr>
              <a:t>corn, </a:t>
            </a:r>
            <a:r>
              <a:rPr lang="en-US" sz="1050" dirty="0">
                <a:solidFill>
                  <a:srgbClr val="201B1A"/>
                </a:solidFill>
              </a:rPr>
              <a:t>how many acres of each fertilizer type did you apply?”</a:t>
            </a:r>
          </a:p>
          <a:p>
            <a:pPr>
              <a:spcAft>
                <a:spcPts val="600"/>
              </a:spcAft>
            </a:pPr>
            <a:r>
              <a:rPr lang="en-US" sz="1050" dirty="0" smtClean="0">
                <a:solidFill>
                  <a:srgbClr val="201B1A"/>
                </a:solidFill>
              </a:rPr>
              <a:t>Separately for each timing, the </a:t>
            </a:r>
            <a:r>
              <a:rPr lang="en-US" sz="1050" dirty="0">
                <a:solidFill>
                  <a:srgbClr val="201B1A"/>
                </a:solidFill>
              </a:rPr>
              <a:t>charts illustrate the % of total </a:t>
            </a:r>
            <a:r>
              <a:rPr lang="en-US" sz="1050" dirty="0" smtClean="0">
                <a:solidFill>
                  <a:srgbClr val="201B1A"/>
                </a:solidFill>
              </a:rPr>
              <a:t>corn </a:t>
            </a:r>
            <a:r>
              <a:rPr lang="en-US" sz="1050" dirty="0">
                <a:solidFill>
                  <a:srgbClr val="201B1A"/>
                </a:solidFill>
              </a:rPr>
              <a:t>acres that was treated </a:t>
            </a:r>
            <a:r>
              <a:rPr lang="en-US" sz="1050" dirty="0" smtClean="0">
                <a:solidFill>
                  <a:srgbClr val="201B1A"/>
                </a:solidFill>
              </a:rPr>
              <a:t>with nitrogen by water basin, farm size and 4R </a:t>
            </a:r>
            <a:r>
              <a:rPr lang="en-US" sz="1050" dirty="0">
                <a:solidFill>
                  <a:srgbClr val="201B1A"/>
                </a:solidFill>
              </a:rPr>
              <a:t>program familiarity</a:t>
            </a:r>
            <a:r>
              <a:rPr lang="en-US" sz="1050" dirty="0" smtClean="0">
                <a:solidFill>
                  <a:srgbClr val="201B1A"/>
                </a:solidFill>
              </a:rPr>
              <a:t>.</a:t>
            </a:r>
            <a:endParaRPr lang="en-US" sz="1050" dirty="0">
              <a:solidFill>
                <a:srgbClr val="201B1A"/>
              </a:solidFill>
            </a:endParaRPr>
          </a:p>
          <a:p>
            <a:r>
              <a:rPr lang="en-US" sz="1050" dirty="0" smtClean="0">
                <a:solidFill>
                  <a:srgbClr val="201B1A"/>
                </a:solidFill>
              </a:rPr>
              <a:t>Nitrogen only includes those fertilizer types where nitrogen is </a:t>
            </a:r>
            <a:r>
              <a:rPr lang="en-US" sz="1050" dirty="0">
                <a:solidFill>
                  <a:srgbClr val="201B1A"/>
                </a:solidFill>
              </a:rPr>
              <a:t>the primary </a:t>
            </a:r>
            <a:r>
              <a:rPr lang="en-US" sz="1050" dirty="0" smtClean="0">
                <a:solidFill>
                  <a:srgbClr val="201B1A"/>
                </a:solidFill>
              </a:rPr>
              <a:t>component</a:t>
            </a:r>
            <a:r>
              <a:rPr lang="en-US" sz="1050" dirty="0">
                <a:solidFill>
                  <a:srgbClr val="201B1A"/>
                </a:solidFill>
              </a:rPr>
              <a:t>: Ammonium nitrate, Anhydrous ammonia, ESN, Super U, Urea, UAN 28%, UAN 32%.</a:t>
            </a:r>
          </a:p>
        </p:txBody>
      </p:sp>
      <p:sp>
        <p:nvSpPr>
          <p:cNvPr id="31" name="Rectangle 30"/>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84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12000" decel="12000" fill="hold" grpId="0" nodeType="clickEffect">
                                  <p:stCondLst>
                                    <p:cond delay="0"/>
                                  </p:stCondLst>
                                  <p:childTnLst>
                                    <p:animMotion origin="layout" path="M 0 -3.7037E-7 L 0 -0.87662 " pathEditMode="relative" rAng="0" ptsTypes="AA">
                                      <p:cBhvr>
                                        <p:cTn id="15" dur="500" fill="hold"/>
                                        <p:tgtEl>
                                          <p:spTgt spid="4"/>
                                        </p:tgtEl>
                                        <p:attrNameLst>
                                          <p:attrName>ppt_x</p:attrName>
                                          <p:attrName>ppt_y</p:attrName>
                                        </p:attrNameLst>
                                      </p:cBhvr>
                                      <p:rCtr x="0" y="-43843"/>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25"/>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0.03976 -0.0266 L -0.67951 -0.01989 " pathEditMode="relative" rAng="0" ptsTypes="AA">
                                      <p:cBhvr>
                                        <p:cTn id="25" dur="500" fill="hold"/>
                                        <p:tgtEl>
                                          <p:spTgt spid="26"/>
                                        </p:tgtEl>
                                        <p:attrNameLst>
                                          <p:attrName>ppt_x</p:attrName>
                                          <p:attrName>ppt_y</p:attrName>
                                        </p:attrNameLst>
                                      </p:cBhvr>
                                      <p:rCtr x="-31997" y="324"/>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31"/>
                    </p:tgtEl>
                  </p:cond>
                </p:stCondLst>
                <p:endSync evt="end" delay="0">
                  <p:rtn val="all"/>
                </p:endSync>
                <p:childTnLst>
                  <p:par>
                    <p:cTn id="32" fill="hold">
                      <p:stCondLst>
                        <p:cond delay="0"/>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4.16667E-6 4.07407E-6 L -0.84427 0.00046 " pathEditMode="relative" rAng="0" ptsTypes="AA">
                                      <p:cBhvr>
                                        <p:cTn id="35" dur="500" fill="hold"/>
                                        <p:tgtEl>
                                          <p:spTgt spid="32"/>
                                        </p:tgtEl>
                                        <p:attrNameLst>
                                          <p:attrName>ppt_x</p:attrName>
                                          <p:attrName>ppt_y</p:attrName>
                                        </p:attrNameLst>
                                      </p:cBhvr>
                                      <p:rCtr x="-42222" y="23"/>
                                    </p:animMotion>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2"/>
                                        </p:tgtEl>
                                      </p:cBhvr>
                                    </p:animEffect>
                                    <p:set>
                                      <p:cBhvr>
                                        <p:cTn id="40"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0" grpId="0" animBg="1"/>
      <p:bldP spid="4" grpId="0" animBg="1"/>
      <p:bldP spid="4"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37"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a:t>Use of </a:t>
            </a:r>
            <a:r>
              <a:rPr lang="en-CA" u="none" dirty="0" smtClean="0"/>
              <a:t>Micronutrients in Soybean</a:t>
            </a:r>
            <a:endParaRPr lang="en-US" u="none" dirty="0" smtClean="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5"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sp>
        <p:nvSpPr>
          <p:cNvPr id="9" name="TextBox 8"/>
          <p:cNvSpPr txBox="1"/>
          <p:nvPr/>
        </p:nvSpPr>
        <p:spPr>
          <a:xfrm>
            <a:off x="5486400" y="1099752"/>
            <a:ext cx="1600200"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4.0% of soybean growers applied boron in 2016.</a:t>
            </a:r>
            <a:endParaRPr lang="en-US" sz="1000" dirty="0">
              <a:solidFill>
                <a:srgbClr val="201B1A"/>
              </a:solidFill>
            </a:endParaRPr>
          </a:p>
        </p:txBody>
      </p:sp>
      <p:pic>
        <p:nvPicPr>
          <p:cNvPr id="11" name="Picture 10"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6" name="Object 5"/>
          <p:cNvGraphicFramePr>
            <a:graphicFrameLocks/>
          </p:cNvGraphicFramePr>
          <p:nvPr>
            <p:extLst>
              <p:ext uri="{D42A27DB-BD31-4B8C-83A1-F6EECF244321}">
                <p14:modId xmlns:p14="http://schemas.microsoft.com/office/powerpoint/2010/main" val="3161123322"/>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94081"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4" name="MoreInfo"/>
          <p:cNvSpPr txBox="1"/>
          <p:nvPr>
            <p:custDataLst>
              <p:tags r:id="rId2"/>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Separately for each timing, respondents </a:t>
            </a:r>
            <a:r>
              <a:rPr lang="en-US" sz="1050" dirty="0">
                <a:solidFill>
                  <a:srgbClr val="201B1A"/>
                </a:solidFill>
              </a:rPr>
              <a:t>were asked: “Did you use </a:t>
            </a:r>
            <a:r>
              <a:rPr lang="en-US" sz="1050" dirty="0" smtClean="0">
                <a:solidFill>
                  <a:srgbClr val="201B1A"/>
                </a:solidFill>
              </a:rPr>
              <a:t>any of the following micronutrients for </a:t>
            </a:r>
            <a:r>
              <a:rPr lang="en-US" sz="1050" dirty="0">
                <a:solidFill>
                  <a:srgbClr val="201B1A"/>
                </a:solidFill>
              </a:rPr>
              <a:t>your </a:t>
            </a:r>
            <a:r>
              <a:rPr lang="en-US" sz="1050" dirty="0" smtClean="0">
                <a:solidFill>
                  <a:srgbClr val="201B1A"/>
                </a:solidFill>
              </a:rPr>
              <a:t>2016 soybean crop – boron, calcium, copper, magnesium, manganese, zinc?”</a:t>
            </a:r>
            <a:endParaRPr lang="en-US" sz="1050" dirty="0">
              <a:solidFill>
                <a:srgbClr val="201B1A"/>
              </a:solidFill>
            </a:endParaRPr>
          </a:p>
          <a:p>
            <a:pPr>
              <a:spcAft>
                <a:spcPts val="600"/>
              </a:spcAft>
            </a:pPr>
            <a:r>
              <a:rPr lang="en-US" sz="1050" dirty="0" smtClean="0">
                <a:solidFill>
                  <a:srgbClr val="201B1A"/>
                </a:solidFill>
              </a:rPr>
              <a:t>The chart illustrates the % of soybean growers who used each micronutrient in 2016.</a:t>
            </a:r>
            <a:endParaRPr lang="en-US" sz="1050" dirty="0">
              <a:solidFill>
                <a:srgbClr val="201B1A"/>
              </a:solidFill>
            </a:endParaRPr>
          </a:p>
        </p:txBody>
      </p:sp>
    </p:spTree>
    <p:extLst>
      <p:ext uri="{BB962C8B-B14F-4D97-AF65-F5344CB8AC3E}">
        <p14:creationId xmlns:p14="http://schemas.microsoft.com/office/powerpoint/2010/main" val="33857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4"/>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9" grpId="0" animBg="1"/>
      <p:bldP spid="4" grpId="0" animBg="1"/>
      <p:bldP spid="4"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9441"/>
            <a:ext cx="8124906" cy="677493"/>
          </a:xfrm>
        </p:spPr>
        <p:txBody>
          <a:bodyPr/>
          <a:lstStyle/>
          <a:p>
            <a:r>
              <a:rPr lang="en-US" u="none" dirty="0" smtClean="0"/>
              <a:t>General Fertilizer Practices</a:t>
            </a:r>
            <a:endParaRPr lang="en-US" u="none" dirty="0"/>
          </a:p>
        </p:txBody>
      </p:sp>
      <p:sp>
        <p:nvSpPr>
          <p:cNvPr id="8" name="Rectangle 29"/>
          <p:cNvSpPr>
            <a:spLocks noChangeArrowheads="1"/>
          </p:cNvSpPr>
          <p:nvPr/>
        </p:nvSpPr>
        <p:spPr bwMode="auto">
          <a:xfrm>
            <a:off x="604945" y="1882775"/>
            <a:ext cx="6786455" cy="2385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marL="287338" indent="-287338">
              <a:spcBef>
                <a:spcPts val="800"/>
              </a:spcBef>
            </a:pPr>
            <a:r>
              <a:rPr lang="en-US" sz="1200" b="1" dirty="0"/>
              <a:t>Answering Key Questions:</a:t>
            </a:r>
          </a:p>
          <a:p>
            <a:pPr marL="287338" indent="-287338">
              <a:spcBef>
                <a:spcPts val="800"/>
              </a:spcBef>
              <a:spcAft>
                <a:spcPts val="600"/>
              </a:spcAft>
              <a:buFont typeface="Wingdings" pitchFamily="2" charset="2"/>
              <a:buChar char="ü"/>
            </a:pPr>
            <a:r>
              <a:rPr lang="en-US" sz="1200" dirty="0" smtClean="0"/>
              <a:t>Where do farmers get advice about fertilizer management?</a:t>
            </a:r>
          </a:p>
          <a:p>
            <a:pPr marL="287338" indent="-287338">
              <a:spcBef>
                <a:spcPts val="800"/>
              </a:spcBef>
              <a:spcAft>
                <a:spcPts val="600"/>
              </a:spcAft>
              <a:buFont typeface="Wingdings" pitchFamily="2" charset="2"/>
              <a:buChar char="ü"/>
            </a:pPr>
            <a:r>
              <a:rPr lang="en-US" sz="1200" dirty="0" smtClean="0"/>
              <a:t>How often do they do soil testing?</a:t>
            </a:r>
          </a:p>
          <a:p>
            <a:pPr marL="287338" indent="-287338">
              <a:spcBef>
                <a:spcPts val="800"/>
              </a:spcBef>
              <a:spcAft>
                <a:spcPts val="600"/>
              </a:spcAft>
              <a:buFont typeface="Wingdings" pitchFamily="2" charset="2"/>
              <a:buChar char="ü"/>
            </a:pPr>
            <a:r>
              <a:rPr lang="en-US" sz="1200" dirty="0" smtClean="0"/>
              <a:t>Why do some farmers not do soil testing for nitrogen every year?</a:t>
            </a:r>
          </a:p>
          <a:p>
            <a:pPr marL="287338" indent="-287338">
              <a:spcBef>
                <a:spcPts val="800"/>
              </a:spcBef>
              <a:spcAft>
                <a:spcPts val="600"/>
              </a:spcAft>
              <a:buFont typeface="Wingdings" pitchFamily="2" charset="2"/>
              <a:buChar char="ü"/>
            </a:pPr>
            <a:r>
              <a:rPr lang="en-US" sz="1200" dirty="0" smtClean="0"/>
              <a:t>How familiar are farmers with the 4R nutrient stewardship program?</a:t>
            </a:r>
          </a:p>
          <a:p>
            <a:pPr marL="287338" indent="-287338">
              <a:spcBef>
                <a:spcPts val="800"/>
              </a:spcBef>
              <a:spcAft>
                <a:spcPts val="600"/>
              </a:spcAft>
              <a:buFont typeface="Wingdings" pitchFamily="2" charset="2"/>
              <a:buChar char="ü"/>
            </a:pPr>
            <a:r>
              <a:rPr lang="en-US" sz="1200" dirty="0" smtClean="0"/>
              <a:t>What are the sources that farmers would use to get information about the 4R program?</a:t>
            </a:r>
          </a:p>
          <a:p>
            <a:pPr marL="287338" indent="-287338">
              <a:spcBef>
                <a:spcPts val="800"/>
              </a:spcBef>
              <a:spcAft>
                <a:spcPts val="600"/>
              </a:spcAft>
              <a:buFont typeface="Wingdings" pitchFamily="2" charset="2"/>
              <a:buChar char="ü"/>
            </a:pPr>
            <a:r>
              <a:rPr lang="en-US" sz="1200" dirty="0" smtClean="0"/>
              <a:t>Why do some farmers not implement the 4R nutrient stewardship program?</a:t>
            </a:r>
            <a:endParaRPr lang="en-US" sz="1200" dirty="0"/>
          </a:p>
        </p:txBody>
      </p:sp>
      <p:pic>
        <p:nvPicPr>
          <p:cNvPr id="26" name="Picture 25" descr="info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5" name="Freeform 14">
            <a:hlinkClick r:id="rId4" action="ppaction://hlinksldjump"/>
          </p:cNvPr>
          <p:cNvSpPr/>
          <p:nvPr/>
        </p:nvSpPr>
        <p:spPr>
          <a:xfrm>
            <a:off x="7493001" y="1867879"/>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980" dirty="0" smtClean="0">
                <a:solidFill>
                  <a:schemeClr val="tx1"/>
                </a:solidFill>
              </a:rPr>
              <a:t>Sources of Fertilizer Advice</a:t>
            </a:r>
            <a:endParaRPr lang="en-US" sz="980" dirty="0">
              <a:solidFill>
                <a:schemeClr val="tx1"/>
              </a:solidFill>
            </a:endParaRPr>
          </a:p>
        </p:txBody>
      </p:sp>
      <p:sp>
        <p:nvSpPr>
          <p:cNvPr id="16" name="Freeform 15">
            <a:hlinkClick r:id="rId5" action="ppaction://hlinksldjump"/>
          </p:cNvPr>
          <p:cNvSpPr/>
          <p:nvPr/>
        </p:nvSpPr>
        <p:spPr>
          <a:xfrm>
            <a:off x="7493001" y="2195896"/>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980" dirty="0" smtClean="0">
                <a:solidFill>
                  <a:schemeClr val="tx1"/>
                </a:solidFill>
              </a:rPr>
              <a:t>Frequency of Soil Testing</a:t>
            </a:r>
          </a:p>
          <a:p>
            <a:pPr lvl="0" algn="ctr" defTabSz="444500">
              <a:lnSpc>
                <a:spcPts val="900"/>
              </a:lnSpc>
              <a:spcBef>
                <a:spcPct val="0"/>
              </a:spcBef>
            </a:pPr>
            <a:r>
              <a:rPr lang="en-US" sz="980" dirty="0" smtClean="0">
                <a:solidFill>
                  <a:schemeClr val="tx1"/>
                </a:solidFill>
              </a:rPr>
              <a:t>Nitrogen</a:t>
            </a:r>
            <a:endParaRPr lang="en-US" sz="980" dirty="0">
              <a:solidFill>
                <a:schemeClr val="tx1"/>
              </a:solidFill>
            </a:endParaRPr>
          </a:p>
        </p:txBody>
      </p:sp>
      <p:sp>
        <p:nvSpPr>
          <p:cNvPr id="17" name="Freeform 16">
            <a:hlinkClick r:id="rId6" action="ppaction://hlinksldjump"/>
          </p:cNvPr>
          <p:cNvSpPr/>
          <p:nvPr/>
        </p:nvSpPr>
        <p:spPr>
          <a:xfrm>
            <a:off x="7493001" y="2523913"/>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980" dirty="0" smtClean="0">
                <a:solidFill>
                  <a:schemeClr val="tx1"/>
                </a:solidFill>
              </a:rPr>
              <a:t>Reasons for Not Soil Testing for N Every Year</a:t>
            </a:r>
            <a:endParaRPr lang="en-US" sz="980" dirty="0">
              <a:solidFill>
                <a:schemeClr val="tx1"/>
              </a:solidFill>
            </a:endParaRPr>
          </a:p>
        </p:txBody>
      </p:sp>
      <p:sp>
        <p:nvSpPr>
          <p:cNvPr id="18" name="Freeform 17">
            <a:hlinkClick r:id="rId7" action="ppaction://hlinksldjump"/>
          </p:cNvPr>
          <p:cNvSpPr/>
          <p:nvPr/>
        </p:nvSpPr>
        <p:spPr>
          <a:xfrm>
            <a:off x="7493001" y="2851930"/>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algn="ctr" defTabSz="444500">
              <a:lnSpc>
                <a:spcPts val="900"/>
              </a:lnSpc>
              <a:spcBef>
                <a:spcPct val="0"/>
              </a:spcBef>
            </a:pPr>
            <a:r>
              <a:rPr lang="en-US" sz="980" dirty="0" smtClean="0">
                <a:solidFill>
                  <a:schemeClr val="tx1"/>
                </a:solidFill>
              </a:rPr>
              <a:t>Frequency of Soil Testing</a:t>
            </a:r>
          </a:p>
          <a:p>
            <a:pPr algn="ctr" defTabSz="444500">
              <a:lnSpc>
                <a:spcPts val="900"/>
              </a:lnSpc>
              <a:spcBef>
                <a:spcPct val="0"/>
              </a:spcBef>
            </a:pPr>
            <a:r>
              <a:rPr lang="en-US" sz="980" dirty="0" smtClean="0">
                <a:solidFill>
                  <a:schemeClr val="tx1"/>
                </a:solidFill>
              </a:rPr>
              <a:t>P, K and S</a:t>
            </a:r>
            <a:endParaRPr lang="en-US" sz="980" dirty="0">
              <a:solidFill>
                <a:schemeClr val="tx1"/>
              </a:solidFill>
            </a:endParaRPr>
          </a:p>
        </p:txBody>
      </p:sp>
      <p:sp>
        <p:nvSpPr>
          <p:cNvPr id="19" name="Freeform 18">
            <a:hlinkClick r:id="rId8" action="ppaction://hlinksldjump"/>
          </p:cNvPr>
          <p:cNvSpPr/>
          <p:nvPr/>
        </p:nvSpPr>
        <p:spPr>
          <a:xfrm>
            <a:off x="7493001" y="3179947"/>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algn="ctr" defTabSz="444500">
              <a:lnSpc>
                <a:spcPts val="900"/>
              </a:lnSpc>
              <a:spcBef>
                <a:spcPct val="0"/>
              </a:spcBef>
            </a:pPr>
            <a:r>
              <a:rPr lang="en-US" sz="980" dirty="0" smtClean="0">
                <a:solidFill>
                  <a:schemeClr val="tx1"/>
                </a:solidFill>
              </a:rPr>
              <a:t>Familiarity</a:t>
            </a:r>
            <a:br>
              <a:rPr lang="en-US" sz="980" dirty="0" smtClean="0">
                <a:solidFill>
                  <a:schemeClr val="tx1"/>
                </a:solidFill>
              </a:rPr>
            </a:br>
            <a:r>
              <a:rPr lang="en-US" sz="980" dirty="0" smtClean="0">
                <a:solidFill>
                  <a:schemeClr val="tx1"/>
                </a:solidFill>
              </a:rPr>
              <a:t>with 4R Concept</a:t>
            </a:r>
            <a:endParaRPr lang="en-US" sz="980" dirty="0">
              <a:solidFill>
                <a:schemeClr val="tx1"/>
              </a:solidFill>
            </a:endParaRPr>
          </a:p>
        </p:txBody>
      </p:sp>
      <p:sp>
        <p:nvSpPr>
          <p:cNvPr id="20" name="Freeform 19">
            <a:hlinkClick r:id="rId9" action="ppaction://hlinksldjump"/>
          </p:cNvPr>
          <p:cNvSpPr/>
          <p:nvPr/>
        </p:nvSpPr>
        <p:spPr>
          <a:xfrm>
            <a:off x="7493001" y="3507964"/>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algn="ctr" defTabSz="444500">
              <a:lnSpc>
                <a:spcPts val="900"/>
              </a:lnSpc>
              <a:spcBef>
                <a:spcPct val="0"/>
              </a:spcBef>
            </a:pPr>
            <a:r>
              <a:rPr lang="en-US" sz="980" dirty="0" smtClean="0">
                <a:solidFill>
                  <a:schemeClr val="tx1"/>
                </a:solidFill>
              </a:rPr>
              <a:t>Sources of Fertilizer Information</a:t>
            </a:r>
            <a:endParaRPr lang="en-US" sz="980" dirty="0">
              <a:solidFill>
                <a:schemeClr val="tx1"/>
              </a:solidFill>
            </a:endParaRPr>
          </a:p>
        </p:txBody>
      </p:sp>
      <p:sp>
        <p:nvSpPr>
          <p:cNvPr id="21" name="Freeform 20">
            <a:hlinkClick r:id="rId10" action="ppaction://hlinksldjump"/>
          </p:cNvPr>
          <p:cNvSpPr/>
          <p:nvPr/>
        </p:nvSpPr>
        <p:spPr>
          <a:xfrm>
            <a:off x="7493001" y="3835981"/>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algn="ctr" defTabSz="444500">
              <a:lnSpc>
                <a:spcPts val="900"/>
              </a:lnSpc>
              <a:spcBef>
                <a:spcPct val="0"/>
              </a:spcBef>
            </a:pPr>
            <a:r>
              <a:rPr lang="en-US" sz="980" dirty="0" smtClean="0">
                <a:solidFill>
                  <a:schemeClr val="tx1"/>
                </a:solidFill>
              </a:rPr>
              <a:t>Reasons Some Farmers Do Not Adopt 4R Practices</a:t>
            </a:r>
            <a:endParaRPr lang="en-US" sz="980" dirty="0">
              <a:solidFill>
                <a:schemeClr val="tx1"/>
              </a:solidFill>
            </a:endParaRPr>
          </a:p>
        </p:txBody>
      </p:sp>
      <p:sp>
        <p:nvSpPr>
          <p:cNvPr id="27" name="MoreInfo"/>
          <p:cNvSpPr txBox="1"/>
          <p:nvPr>
            <p:custDataLst>
              <p:tags r:id="rId1"/>
            </p:custDataLst>
          </p:nvPr>
        </p:nvSpPr>
        <p:spPr>
          <a:xfrm>
            <a:off x="177801" y="6944886"/>
            <a:ext cx="8778240" cy="346249"/>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In SLIDESHOW VIEW, click on any title or button to navigate to that section.</a:t>
            </a:r>
          </a:p>
        </p:txBody>
      </p:sp>
    </p:spTree>
    <p:extLst>
      <p:ext uri="{BB962C8B-B14F-4D97-AF65-F5344CB8AC3E}">
        <p14:creationId xmlns:p14="http://schemas.microsoft.com/office/powerpoint/2010/main" val="168036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27"/>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8" grpId="0"/>
      <p:bldP spid="27" grpId="0" animBg="1"/>
      <p:bldP spid="27" grpId="1"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261" name="Picture 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544513"/>
            <a:ext cx="915035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Sources of Fertilizer Advice</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pic>
        <p:nvPicPr>
          <p:cNvPr id="10" name="Picture 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5" name="Object 4"/>
          <p:cNvGraphicFramePr>
            <a:graphicFrameLocks/>
          </p:cNvGraphicFramePr>
          <p:nvPr>
            <p:extLst>
              <p:ext uri="{D42A27DB-BD31-4B8C-83A1-F6EECF244321}">
                <p14:modId xmlns:p14="http://schemas.microsoft.com/office/powerpoint/2010/main" val="924247731"/>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216304"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7" name="Rectangle 16"/>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OREINFO"/>
          <p:cNvSpPr txBox="1"/>
          <p:nvPr>
            <p:custDataLst>
              <p:tags r:id="rId2"/>
            </p:custDataLst>
          </p:nvPr>
        </p:nvSpPr>
        <p:spPr>
          <a:xfrm>
            <a:off x="177801" y="6944886"/>
            <a:ext cx="8778240" cy="907941"/>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CA" sz="1050" dirty="0" smtClean="0"/>
              <a:t>Respondents were asked: “</a:t>
            </a:r>
            <a:r>
              <a:rPr lang="en-US" sz="1050" dirty="0"/>
              <a:t>In </a:t>
            </a:r>
            <a:r>
              <a:rPr lang="en-US" sz="1050" dirty="0" smtClean="0"/>
              <a:t>2016, </a:t>
            </a:r>
            <a:r>
              <a:rPr lang="en-US" sz="1050" dirty="0"/>
              <a:t>did you use any of the following for your decisions about fertilizer and nutrient management?  (Please check all that apply</a:t>
            </a:r>
            <a:r>
              <a:rPr lang="en-US" sz="1050" dirty="0" smtClean="0"/>
              <a:t>.)”</a:t>
            </a:r>
          </a:p>
          <a:p>
            <a:pPr>
              <a:spcAft>
                <a:spcPts val="600"/>
              </a:spcAft>
            </a:pPr>
            <a:r>
              <a:rPr lang="en-US" sz="1050" dirty="0" smtClean="0"/>
              <a:t>Separately by water basin, farm size and 4R program familiarity, the graph illustrates the % of total respondents who get advice about fertilizer management from each source.</a:t>
            </a:r>
            <a:endParaRPr lang="en-CA" sz="1050" dirty="0"/>
          </a:p>
        </p:txBody>
      </p:sp>
    </p:spTree>
    <p:extLst>
      <p:ext uri="{BB962C8B-B14F-4D97-AF65-F5344CB8AC3E}">
        <p14:creationId xmlns:p14="http://schemas.microsoft.com/office/powerpoint/2010/main" val="40779747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18"/>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3" grpId="0" animBg="1"/>
      <p:bldP spid="13"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283" name="Picture 1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4513"/>
            <a:ext cx="914400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Frequency of Soil Testing - Nitrogen</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pic>
        <p:nvPicPr>
          <p:cNvPr id="10" name="Picture 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4" name="Object 3"/>
          <p:cNvGraphicFramePr>
            <a:graphicFrameLocks/>
          </p:cNvGraphicFramePr>
          <p:nvPr>
            <p:extLst>
              <p:ext uri="{D42A27DB-BD31-4B8C-83A1-F6EECF244321}">
                <p14:modId xmlns:p14="http://schemas.microsoft.com/office/powerpoint/2010/main" val="4223607501"/>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217326"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8" name="Rectangle 17"/>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oreInfo"/>
          <p:cNvSpPr txBox="1"/>
          <p:nvPr>
            <p:custDataLst>
              <p:tags r:id="rId2"/>
            </p:custDataLst>
          </p:nvPr>
        </p:nvSpPr>
        <p:spPr>
          <a:xfrm>
            <a:off x="177801" y="6944886"/>
            <a:ext cx="8778240" cy="907941"/>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CA" sz="1050" dirty="0" smtClean="0"/>
              <a:t>Respondents were asked: “</a:t>
            </a:r>
            <a:r>
              <a:rPr lang="en-US" sz="1050" dirty="0"/>
              <a:t>How often does each of your fields typically get soil tested for </a:t>
            </a:r>
            <a:r>
              <a:rPr lang="en-US" sz="1050" dirty="0" smtClean="0"/>
              <a:t>Nitrogen - a) every year, b) every 2 years, c) every 3 years, d) every 4 or 5 years, e) less often than every 4 or 5 years, or f) never?” </a:t>
            </a:r>
          </a:p>
          <a:p>
            <a:pPr>
              <a:spcAft>
                <a:spcPts val="600"/>
              </a:spcAft>
            </a:pPr>
            <a:r>
              <a:rPr lang="en-CA" sz="1050" dirty="0" smtClean="0"/>
              <a:t>The graph on the left illustrates the % of total respondents who do soil testing for nitrogen at each frequency level.  Separately by water basin, farm size, age category and 4R familiarity, the graph on the right illustrates the % of total respondents who soil test for nitrogen every year.</a:t>
            </a:r>
          </a:p>
        </p:txBody>
      </p:sp>
    </p:spTree>
    <p:extLst>
      <p:ext uri="{BB962C8B-B14F-4D97-AF65-F5344CB8AC3E}">
        <p14:creationId xmlns:p14="http://schemas.microsoft.com/office/powerpoint/2010/main" val="34233068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19"/>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3" grpId="0" animBg="1"/>
      <p:bldP spid="13"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307" name="Picture 1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547688"/>
            <a:ext cx="896778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Reasons for Not Soil Testing for Nitrogen Every Year</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pic>
        <p:nvPicPr>
          <p:cNvPr id="10" name="Picture 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4" name="Object 3"/>
          <p:cNvGraphicFramePr>
            <a:graphicFrameLocks/>
          </p:cNvGraphicFramePr>
          <p:nvPr>
            <p:extLst>
              <p:ext uri="{D42A27DB-BD31-4B8C-83A1-F6EECF244321}">
                <p14:modId xmlns:p14="http://schemas.microsoft.com/office/powerpoint/2010/main" val="3306597998"/>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218350"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3" name="MoreInfo"/>
          <p:cNvSpPr txBox="1"/>
          <p:nvPr>
            <p:custDataLst>
              <p:tags r:id="rId2"/>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CA" sz="1050" dirty="0" smtClean="0"/>
              <a:t>Respondents who do not soil test for nitrogen every year were asked: “</a:t>
            </a:r>
            <a:r>
              <a:rPr lang="en-US" sz="1050" dirty="0"/>
              <a:t>Please tell us what keeps you from soil testing for nitrogen every year.  (Check all that apply.) </a:t>
            </a:r>
            <a:r>
              <a:rPr lang="en-US" sz="1050" dirty="0" smtClean="0"/>
              <a:t>“</a:t>
            </a:r>
          </a:p>
          <a:p>
            <a:pPr>
              <a:spcAft>
                <a:spcPts val="600"/>
              </a:spcAft>
            </a:pPr>
            <a:r>
              <a:rPr lang="en-US" sz="1050" dirty="0" smtClean="0"/>
              <a:t>The graph illustrates the % of those respondents who do not soil test for nitrogen every year who reported each reason for not soil testing every year.</a:t>
            </a:r>
            <a:endParaRPr lang="en-CA" sz="1050" dirty="0"/>
          </a:p>
        </p:txBody>
      </p:sp>
    </p:spTree>
    <p:extLst>
      <p:ext uri="{BB962C8B-B14F-4D97-AF65-F5344CB8AC3E}">
        <p14:creationId xmlns:p14="http://schemas.microsoft.com/office/powerpoint/2010/main" val="39865080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334" name="Picture 1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4513"/>
            <a:ext cx="914400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Frequency of Soil Testing - Phosphorus</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pic>
        <p:nvPicPr>
          <p:cNvPr id="10" name="Picture 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pSp>
        <p:nvGrpSpPr>
          <p:cNvPr id="9" name="Group 8"/>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4" name="Right Arrow 13"/>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aphicFrame>
        <p:nvGraphicFramePr>
          <p:cNvPr id="4" name="Object 3"/>
          <p:cNvGraphicFramePr>
            <a:graphicFrameLocks/>
          </p:cNvGraphicFramePr>
          <p:nvPr>
            <p:extLst>
              <p:ext uri="{D42A27DB-BD31-4B8C-83A1-F6EECF244321}">
                <p14:modId xmlns:p14="http://schemas.microsoft.com/office/powerpoint/2010/main" val="4063749638"/>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219377"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21" name="Rectangle 20"/>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oreInfo"/>
          <p:cNvSpPr txBox="1"/>
          <p:nvPr>
            <p:custDataLst>
              <p:tags r:id="rId2"/>
            </p:custDataLst>
          </p:nvPr>
        </p:nvSpPr>
        <p:spPr>
          <a:xfrm>
            <a:off x="177801" y="6944886"/>
            <a:ext cx="8778240" cy="907941"/>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CA" sz="1050" dirty="0"/>
              <a:t>Respondents were asked: “</a:t>
            </a:r>
            <a:r>
              <a:rPr lang="en-US" sz="1050" dirty="0"/>
              <a:t>How often does each of your fields typically get soil tested for </a:t>
            </a:r>
            <a:r>
              <a:rPr lang="en-US" sz="1050" dirty="0" smtClean="0"/>
              <a:t>Phosphorus </a:t>
            </a:r>
            <a:r>
              <a:rPr lang="en-US" sz="1050" dirty="0"/>
              <a:t>- a) every year, b) every 2 years, c) every 3 years, d) every 4 or 5 years, e) less often than every 4 or 5 years, or f) never?” </a:t>
            </a:r>
          </a:p>
          <a:p>
            <a:pPr>
              <a:spcAft>
                <a:spcPts val="600"/>
              </a:spcAft>
            </a:pPr>
            <a:r>
              <a:rPr lang="en-CA" sz="1050" dirty="0"/>
              <a:t>The graph on the left illustrates the % of total respondents who do soil testing for </a:t>
            </a:r>
            <a:r>
              <a:rPr lang="en-CA" sz="1050" dirty="0" smtClean="0"/>
              <a:t>phosphorus </a:t>
            </a:r>
            <a:r>
              <a:rPr lang="en-CA" sz="1050" dirty="0"/>
              <a:t>at each frequency level.  Separately </a:t>
            </a:r>
            <a:r>
              <a:rPr lang="en-CA" sz="1050" dirty="0" smtClean="0"/>
              <a:t>by water basin, farm </a:t>
            </a:r>
            <a:r>
              <a:rPr lang="en-CA" sz="1050" dirty="0"/>
              <a:t>size, age category and 4R familiarity, the graph on the right illustrates the % of total respondents who soil test for </a:t>
            </a:r>
            <a:r>
              <a:rPr lang="en-CA" sz="1050" dirty="0" smtClean="0"/>
              <a:t>phosphorus at least every 3 years.</a:t>
            </a:r>
            <a:endParaRPr lang="en-CA" sz="1050" dirty="0"/>
          </a:p>
        </p:txBody>
      </p:sp>
    </p:spTree>
    <p:extLst>
      <p:ext uri="{BB962C8B-B14F-4D97-AF65-F5344CB8AC3E}">
        <p14:creationId xmlns:p14="http://schemas.microsoft.com/office/powerpoint/2010/main" val="2830729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22"/>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3" grpId="0" animBg="1"/>
      <p:bldP spid="13"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356" name="Picture 1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4513"/>
            <a:ext cx="914400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Frequency of Soil Testing - Potassiuim</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pic>
        <p:nvPicPr>
          <p:cNvPr id="10" name="Picture 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pSp>
        <p:nvGrpSpPr>
          <p:cNvPr id="6" name="Group 5"/>
          <p:cNvGrpSpPr/>
          <p:nvPr/>
        </p:nvGrpSpPr>
        <p:grpSpPr>
          <a:xfrm>
            <a:off x="8515890" y="39961"/>
            <a:ext cx="611443" cy="374904"/>
            <a:chOff x="8515890" y="39961"/>
            <a:chExt cx="611443" cy="374904"/>
          </a:xfrm>
        </p:grpSpPr>
        <p:sp>
          <p:nvSpPr>
            <p:cNvPr id="7" name="Rectangle 6"/>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8" name="Right Arrow 7"/>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aphicFrame>
        <p:nvGraphicFramePr>
          <p:cNvPr id="4" name="Object 3"/>
          <p:cNvGraphicFramePr>
            <a:graphicFrameLocks/>
          </p:cNvGraphicFramePr>
          <p:nvPr>
            <p:extLst>
              <p:ext uri="{D42A27DB-BD31-4B8C-83A1-F6EECF244321}">
                <p14:modId xmlns:p14="http://schemas.microsoft.com/office/powerpoint/2010/main" val="981511881"/>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220399"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9" name="Rectangle 18"/>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oreInfo"/>
          <p:cNvSpPr txBox="1"/>
          <p:nvPr>
            <p:custDataLst>
              <p:tags r:id="rId2"/>
            </p:custDataLst>
          </p:nvPr>
        </p:nvSpPr>
        <p:spPr>
          <a:xfrm>
            <a:off x="177801" y="6944886"/>
            <a:ext cx="8778240" cy="907941"/>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CA" sz="1050" dirty="0"/>
              <a:t>Respondents were asked: “</a:t>
            </a:r>
            <a:r>
              <a:rPr lang="en-US" sz="1050" dirty="0"/>
              <a:t>How often does each of your fields typically get soil tested for </a:t>
            </a:r>
            <a:r>
              <a:rPr lang="en-US" sz="1050" dirty="0" smtClean="0"/>
              <a:t>Potassium </a:t>
            </a:r>
            <a:r>
              <a:rPr lang="en-US" sz="1050" dirty="0"/>
              <a:t>- a) every year, b) every 2 years, c) every 3 years, d) every 4 or 5 years, e) less often than every 4 or 5 years, or f) never?” </a:t>
            </a:r>
          </a:p>
          <a:p>
            <a:pPr>
              <a:spcAft>
                <a:spcPts val="600"/>
              </a:spcAft>
            </a:pPr>
            <a:r>
              <a:rPr lang="en-CA" sz="1050" dirty="0"/>
              <a:t>The graph on the left illustrates the % of total respondents who do soil testing for </a:t>
            </a:r>
            <a:r>
              <a:rPr lang="en-CA" sz="1050" dirty="0" smtClean="0"/>
              <a:t>potassium </a:t>
            </a:r>
            <a:r>
              <a:rPr lang="en-CA" sz="1050" dirty="0"/>
              <a:t>at each frequency level.  Separately </a:t>
            </a:r>
            <a:r>
              <a:rPr lang="en-CA" sz="1050" dirty="0" smtClean="0"/>
              <a:t>by water basin</a:t>
            </a:r>
            <a:r>
              <a:rPr lang="en-US" sz="1050" dirty="0" smtClean="0"/>
              <a:t>, f</a:t>
            </a:r>
            <a:r>
              <a:rPr lang="en-CA" sz="1050" dirty="0" smtClean="0"/>
              <a:t>arm </a:t>
            </a:r>
            <a:r>
              <a:rPr lang="en-CA" sz="1050" dirty="0"/>
              <a:t>size, age category and 4R familiarity, the graph on the right illustrates the % of total respondents who soil test for </a:t>
            </a:r>
            <a:r>
              <a:rPr lang="en-CA" sz="1050" dirty="0" smtClean="0"/>
              <a:t>potassium at least every 3 years.</a:t>
            </a:r>
            <a:endParaRPr lang="en-CA" sz="1050" dirty="0"/>
          </a:p>
        </p:txBody>
      </p:sp>
    </p:spTree>
    <p:extLst>
      <p:ext uri="{BB962C8B-B14F-4D97-AF65-F5344CB8AC3E}">
        <p14:creationId xmlns:p14="http://schemas.microsoft.com/office/powerpoint/2010/main" val="3325558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20"/>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3" grpId="0" animBg="1"/>
      <p:bldP spid="13"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380" name="Picture 1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4513"/>
            <a:ext cx="914400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Frequency of Soil Testing - Sulphur</a:t>
            </a:r>
            <a:endParaRPr lang="en-US"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pic>
        <p:nvPicPr>
          <p:cNvPr id="10" name="Picture 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4" name="Object 3"/>
          <p:cNvGraphicFramePr>
            <a:graphicFrameLocks/>
          </p:cNvGraphicFramePr>
          <p:nvPr>
            <p:extLst>
              <p:ext uri="{D42A27DB-BD31-4B8C-83A1-F6EECF244321}">
                <p14:modId xmlns:p14="http://schemas.microsoft.com/office/powerpoint/2010/main" val="285728861"/>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221423"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7" name="Rectangle 16"/>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oreInfo"/>
          <p:cNvSpPr txBox="1"/>
          <p:nvPr>
            <p:custDataLst>
              <p:tags r:id="rId2"/>
            </p:custDataLst>
          </p:nvPr>
        </p:nvSpPr>
        <p:spPr>
          <a:xfrm>
            <a:off x="177801" y="6944886"/>
            <a:ext cx="8778240" cy="907941"/>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CA" sz="1050" dirty="0"/>
              <a:t>Respondents were asked: “</a:t>
            </a:r>
            <a:r>
              <a:rPr lang="en-US" sz="1050" dirty="0"/>
              <a:t>How often does each of your fields typically get soil tested for </a:t>
            </a:r>
            <a:r>
              <a:rPr lang="en-US" sz="1050" dirty="0" smtClean="0"/>
              <a:t>Sulphur </a:t>
            </a:r>
            <a:r>
              <a:rPr lang="en-US" sz="1050" dirty="0"/>
              <a:t>- a) every year, b) every 2 years, c) every 3 years, d) every 4 or 5 years, e) less often than every 4 or 5 years, or f) never?” </a:t>
            </a:r>
          </a:p>
          <a:p>
            <a:pPr>
              <a:spcAft>
                <a:spcPts val="600"/>
              </a:spcAft>
            </a:pPr>
            <a:r>
              <a:rPr lang="en-CA" sz="1050" dirty="0"/>
              <a:t>The graph on the left illustrates the % of total respondents who do soil testing for </a:t>
            </a:r>
            <a:r>
              <a:rPr lang="en-CA" sz="1050" dirty="0" smtClean="0"/>
              <a:t>sulphur </a:t>
            </a:r>
            <a:r>
              <a:rPr lang="en-CA" sz="1050" dirty="0"/>
              <a:t>at each frequency level.  Separately </a:t>
            </a:r>
            <a:r>
              <a:rPr lang="en-CA" sz="1050" dirty="0" smtClean="0"/>
              <a:t>by water basin, farm </a:t>
            </a:r>
            <a:r>
              <a:rPr lang="en-CA" sz="1050" dirty="0"/>
              <a:t>size, age category and 4R familiarity, the graph on the right illustrates the % of total respondents who soil test for </a:t>
            </a:r>
            <a:r>
              <a:rPr lang="en-CA" sz="1050" dirty="0" smtClean="0"/>
              <a:t>sulphur </a:t>
            </a:r>
            <a:r>
              <a:rPr lang="en-CA" sz="1050" dirty="0"/>
              <a:t>every year</a:t>
            </a:r>
            <a:r>
              <a:rPr lang="en-CA" sz="1050" dirty="0" smtClean="0"/>
              <a:t>.</a:t>
            </a:r>
            <a:endParaRPr lang="en-CA" sz="1050" dirty="0"/>
          </a:p>
        </p:txBody>
      </p:sp>
    </p:spTree>
    <p:extLst>
      <p:ext uri="{BB962C8B-B14F-4D97-AF65-F5344CB8AC3E}">
        <p14:creationId xmlns:p14="http://schemas.microsoft.com/office/powerpoint/2010/main" val="3325558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18"/>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3" grpId="0" animBg="1"/>
      <p:bldP spid="13"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405" name="Picture 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Familiarity With 4R Concept</a:t>
            </a:r>
            <a:endParaRPr lang="en-US"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pic>
        <p:nvPicPr>
          <p:cNvPr id="10" name="Picture 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4" name="Object 3"/>
          <p:cNvGraphicFramePr>
            <a:graphicFrameLocks/>
          </p:cNvGraphicFramePr>
          <p:nvPr>
            <p:extLst>
              <p:ext uri="{D42A27DB-BD31-4B8C-83A1-F6EECF244321}">
                <p14:modId xmlns:p14="http://schemas.microsoft.com/office/powerpoint/2010/main" val="2908079502"/>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222448"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7" name="Rectangle 16"/>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oreInfo"/>
          <p:cNvSpPr txBox="1"/>
          <p:nvPr>
            <p:custDataLst>
              <p:tags r:id="rId2"/>
            </p:custDataLst>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CA" sz="1050" dirty="0" smtClean="0"/>
              <a:t>Respondents were asked: “</a:t>
            </a:r>
            <a:r>
              <a:rPr lang="en-US" sz="1050" dirty="0"/>
              <a:t>Which of the following best describes how familiar you are with the concept of 4R nutrient stewardship, meaning right source, right rate, right time, right place</a:t>
            </a:r>
            <a:r>
              <a:rPr lang="en-US" sz="1050" dirty="0" smtClean="0"/>
              <a:t>?”</a:t>
            </a:r>
          </a:p>
          <a:p>
            <a:pPr>
              <a:spcAft>
                <a:spcPts val="600"/>
              </a:spcAft>
            </a:pPr>
            <a:r>
              <a:rPr lang="en-US" sz="1050" dirty="0" smtClean="0"/>
              <a:t>The graph on the left illustrates the % of total respondents who are a) very familiar with the 4R nutrient stewardship program, b) somewhat familiar, c) heard about it but don’t know anything about it or d) never heard of it.</a:t>
            </a:r>
          </a:p>
          <a:p>
            <a:pPr>
              <a:spcAft>
                <a:spcPts val="600"/>
              </a:spcAft>
            </a:pPr>
            <a:r>
              <a:rPr lang="en-US" sz="1050" dirty="0" smtClean="0"/>
              <a:t>Separately by water basin, farm size and age category, the graph on the right illustrates the % of total respondents who are very familiar with the 4R nutrient stewardship program.</a:t>
            </a:r>
            <a:endParaRPr lang="en-CA" sz="1050" dirty="0"/>
          </a:p>
        </p:txBody>
      </p:sp>
    </p:spTree>
    <p:extLst>
      <p:ext uri="{BB962C8B-B14F-4D97-AF65-F5344CB8AC3E}">
        <p14:creationId xmlns:p14="http://schemas.microsoft.com/office/powerpoint/2010/main" val="1130049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18"/>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3" grpId="0" animBg="1"/>
      <p:bldP spid="13" grpId="1"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Information About 4R Nutrient Stewardship Program</a:t>
            </a:r>
            <a:endParaRPr lang="en-US" dirty="0"/>
          </a:p>
        </p:txBody>
      </p:sp>
      <p:pic>
        <p:nvPicPr>
          <p:cNvPr id="12" name="Picture 11"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pic>
        <p:nvPicPr>
          <p:cNvPr id="10" name="Picture 9"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3427" name="Picture 1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13" y="547688"/>
            <a:ext cx="896778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p:cNvGraphicFramePr>
          <p:nvPr>
            <p:extLst>
              <p:ext uri="{D42A27DB-BD31-4B8C-83A1-F6EECF244321}">
                <p14:modId xmlns:p14="http://schemas.microsoft.com/office/powerpoint/2010/main" val="2391897903"/>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223470"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3" name="MoreInfo"/>
          <p:cNvSpPr txBox="1"/>
          <p:nvPr>
            <p:custDataLst>
              <p:tags r:id="rId2"/>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CA" sz="1050" dirty="0" smtClean="0"/>
              <a:t>Respondents were asked: “</a:t>
            </a:r>
            <a:r>
              <a:rPr lang="en-US" sz="1050" dirty="0"/>
              <a:t>From what sources would you be most likely to obtain information about 4R nutrient stewardship? (Please check your main sources </a:t>
            </a:r>
            <a:r>
              <a:rPr lang="en-US" sz="1050" dirty="0" smtClean="0"/>
              <a:t>- </a:t>
            </a:r>
            <a:r>
              <a:rPr lang="en-US" sz="1050" dirty="0"/>
              <a:t>you can select up to three</a:t>
            </a:r>
            <a:r>
              <a:rPr lang="en-US" sz="1050" dirty="0" smtClean="0"/>
              <a:t>.)”</a:t>
            </a:r>
          </a:p>
          <a:p>
            <a:pPr>
              <a:spcAft>
                <a:spcPts val="600"/>
              </a:spcAft>
            </a:pPr>
            <a:r>
              <a:rPr lang="en-US" sz="1050" dirty="0" smtClean="0"/>
              <a:t>The graph illustrates the % of total respondents who mentioned each information source.</a:t>
            </a:r>
            <a:endParaRPr lang="en-CA" sz="1050" dirty="0"/>
          </a:p>
        </p:txBody>
      </p:sp>
    </p:spTree>
    <p:extLst>
      <p:ext uri="{BB962C8B-B14F-4D97-AF65-F5344CB8AC3E}">
        <p14:creationId xmlns:p14="http://schemas.microsoft.com/office/powerpoint/2010/main" val="2990747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8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544513"/>
            <a:ext cx="915035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a:t>Phosphorus (P₂O₅) Timing in </a:t>
            </a:r>
            <a:r>
              <a:rPr lang="en-CA" u="none" dirty="0" smtClean="0"/>
              <a:t>Corn </a:t>
            </a:r>
            <a:r>
              <a:rPr lang="en-CA" u="none" dirty="0"/>
              <a:t>(% of </a:t>
            </a:r>
            <a:r>
              <a:rPr lang="en-CA" u="none" kern="1200" dirty="0" smtClean="0">
                <a:solidFill>
                  <a:schemeClr val="bg1"/>
                </a:solidFill>
                <a:effectLst/>
                <a:latin typeface="+mj-lt"/>
                <a:ea typeface="+mj-ea"/>
                <a:cs typeface="+mj-cs"/>
              </a:rPr>
              <a:t>Crop Acres</a:t>
            </a:r>
            <a:r>
              <a:rPr lang="en-CA" u="none" dirty="0" smtClean="0"/>
              <a:t>)</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6" name="Group 5"/>
          <p:cNvGrpSpPr/>
          <p:nvPr/>
        </p:nvGrpSpPr>
        <p:grpSpPr>
          <a:xfrm>
            <a:off x="8515890" y="39961"/>
            <a:ext cx="611443" cy="374904"/>
            <a:chOff x="8515890" y="39961"/>
            <a:chExt cx="611443" cy="374904"/>
          </a:xfrm>
        </p:grpSpPr>
        <p:sp>
          <p:nvSpPr>
            <p:cNvPr id="8" name="Rectangle 7"/>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9" name="Right Arrow 8"/>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7" name="TextBox 16"/>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Phosphorus only includes those fertilizer types where phosphorus is the primary component.</a:t>
            </a:r>
          </a:p>
        </p:txBody>
      </p:sp>
      <p:pic>
        <p:nvPicPr>
          <p:cNvPr id="19" name="Picture 18"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16"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9296400" y="594360"/>
            <a:ext cx="6035040" cy="4663440"/>
            <a:chOff x="9309735" y="1203960"/>
            <a:chExt cx="6035040" cy="4663440"/>
          </a:xfrm>
        </p:grpSpPr>
        <p:sp>
          <p:nvSpPr>
            <p:cNvPr id="20"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1"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984885"/>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application timing, respondents were asked: “Of your [xxx] acres of </a:t>
            </a:r>
            <a:r>
              <a:rPr lang="en-US" sz="1050" dirty="0" smtClean="0">
                <a:solidFill>
                  <a:srgbClr val="201B1A"/>
                </a:solidFill>
              </a:rPr>
              <a:t>corn, </a:t>
            </a:r>
            <a:r>
              <a:rPr lang="en-US" sz="1050" dirty="0">
                <a:solidFill>
                  <a:srgbClr val="201B1A"/>
                </a:solidFill>
              </a:rPr>
              <a:t>how many acres of each fertilizer type did you apply?”</a:t>
            </a:r>
          </a:p>
          <a:p>
            <a:pPr>
              <a:spcAft>
                <a:spcPts val="600"/>
              </a:spcAft>
            </a:pPr>
            <a:r>
              <a:rPr lang="en-US" sz="1050" dirty="0">
                <a:solidFill>
                  <a:srgbClr val="201B1A"/>
                </a:solidFill>
              </a:rPr>
              <a:t>Separately for each timing, the charts illustrate the % of total </a:t>
            </a:r>
            <a:r>
              <a:rPr lang="en-US" sz="1050" dirty="0" smtClean="0">
                <a:solidFill>
                  <a:srgbClr val="201B1A"/>
                </a:solidFill>
              </a:rPr>
              <a:t>corn </a:t>
            </a:r>
            <a:r>
              <a:rPr lang="en-US" sz="1050" dirty="0">
                <a:solidFill>
                  <a:srgbClr val="201B1A"/>
                </a:solidFill>
              </a:rPr>
              <a:t>acres that was treated with </a:t>
            </a:r>
            <a:r>
              <a:rPr lang="en-US" sz="1050" dirty="0" smtClean="0">
                <a:solidFill>
                  <a:srgbClr val="201B1A"/>
                </a:solidFill>
              </a:rPr>
              <a:t>phosphorus by water basin, farm size and 4R </a:t>
            </a:r>
            <a:r>
              <a:rPr lang="en-US" sz="1050" dirty="0">
                <a:solidFill>
                  <a:srgbClr val="201B1A"/>
                </a:solidFill>
              </a:rPr>
              <a:t>program familiarity.</a:t>
            </a:r>
          </a:p>
          <a:p>
            <a:r>
              <a:rPr lang="en-US" sz="1050" dirty="0" smtClean="0">
                <a:solidFill>
                  <a:srgbClr val="201B1A"/>
                </a:solidFill>
              </a:rPr>
              <a:t>Phosphorus </a:t>
            </a:r>
            <a:r>
              <a:rPr lang="en-US" sz="1050" dirty="0">
                <a:solidFill>
                  <a:srgbClr val="201B1A"/>
                </a:solidFill>
              </a:rPr>
              <a:t>only includes those fertilizer types where </a:t>
            </a:r>
            <a:r>
              <a:rPr lang="en-US" sz="1050" dirty="0" smtClean="0">
                <a:solidFill>
                  <a:srgbClr val="201B1A"/>
                </a:solidFill>
              </a:rPr>
              <a:t>phosphorus </a:t>
            </a:r>
            <a:r>
              <a:rPr lang="en-US" sz="1050" dirty="0">
                <a:solidFill>
                  <a:srgbClr val="201B1A"/>
                </a:solidFill>
              </a:rPr>
              <a:t>is the primary component: Ammonium phosphate, Complete Liquid Starter, Diammonium phosphate, Monoammonium </a:t>
            </a:r>
            <a:r>
              <a:rPr lang="en-US" sz="1050" dirty="0" smtClean="0">
                <a:solidFill>
                  <a:srgbClr val="201B1A"/>
                </a:solidFill>
              </a:rPr>
              <a:t>phosphate.</a:t>
            </a:r>
            <a:endParaRPr lang="en-US" sz="1050" dirty="0">
              <a:solidFill>
                <a:srgbClr val="201B1A"/>
              </a:solidFill>
            </a:endParaRPr>
          </a:p>
        </p:txBody>
      </p:sp>
      <p:sp>
        <p:nvSpPr>
          <p:cNvPr id="26" name="Rectangle 25"/>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868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18"/>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6"/>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6 4.07407E-6 L -0.84427 0.00046 " pathEditMode="relative" rAng="0" ptsTypes="AA">
                                      <p:cBhvr>
                                        <p:cTn id="26" dur="500" fill="hold"/>
                                        <p:tgtEl>
                                          <p:spTgt spid="27"/>
                                        </p:tgtEl>
                                        <p:attrNameLst>
                                          <p:attrName>ppt_x</p:attrName>
                                          <p:attrName>ppt_y</p:attrName>
                                        </p:attrNameLst>
                                      </p:cBhvr>
                                      <p:rCtr x="-42222" y="2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4" grpId="0" animBg="1"/>
      <p:bldP spid="4" grpId="1"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451" name="Picture 1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Reasons for Not Adopting</a:t>
            </a:r>
            <a:r>
              <a:rPr lang="en-US" baseline="0" dirty="0" smtClean="0"/>
              <a:t> 4R Practices</a:t>
            </a:r>
            <a:endParaRPr lang="en-US"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pic>
        <p:nvPicPr>
          <p:cNvPr id="10" name="Picture 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3" name="Object 2"/>
          <p:cNvGraphicFramePr>
            <a:graphicFrameLocks/>
          </p:cNvGraphicFramePr>
          <p:nvPr>
            <p:extLst>
              <p:ext uri="{D42A27DB-BD31-4B8C-83A1-F6EECF244321}">
                <p14:modId xmlns:p14="http://schemas.microsoft.com/office/powerpoint/2010/main" val="533372379"/>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224494"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3" name="MoreInfo"/>
          <p:cNvSpPr txBox="1"/>
          <p:nvPr>
            <p:custDataLst>
              <p:tags r:id="rId2"/>
            </p:custDataLst>
          </p:nvPr>
        </p:nvSpPr>
        <p:spPr>
          <a:xfrm>
            <a:off x="177801" y="6944886"/>
            <a:ext cx="8778240" cy="907941"/>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CA" sz="1050" dirty="0" smtClean="0"/>
              <a:t>Respondents were asked: “</a:t>
            </a:r>
            <a:r>
              <a:rPr lang="en-US" sz="1050" dirty="0"/>
              <a:t>While most agree that the idea of right source, right rate, right time, right place is a good concept, sometimes there are factors that make it difficult to adopt 4R best practices. </a:t>
            </a:r>
            <a:r>
              <a:rPr lang="en-US" sz="1050" dirty="0" smtClean="0"/>
              <a:t>What </a:t>
            </a:r>
            <a:r>
              <a:rPr lang="en-US" sz="1050" dirty="0"/>
              <a:t>do you feel is the main reason that some growers aren’t adopting 4R practices?  </a:t>
            </a:r>
            <a:r>
              <a:rPr lang="en-US" sz="1050" dirty="0" smtClean="0"/>
              <a:t>And </a:t>
            </a:r>
            <a:r>
              <a:rPr lang="en-US" sz="1050" dirty="0"/>
              <a:t>what other reasons do you feel are also making it difficult</a:t>
            </a:r>
            <a:r>
              <a:rPr lang="en-US" sz="1050" dirty="0" smtClean="0"/>
              <a:t>?”</a:t>
            </a:r>
            <a:endParaRPr lang="en-US" sz="1050" dirty="0"/>
          </a:p>
          <a:p>
            <a:pPr>
              <a:spcAft>
                <a:spcPts val="600"/>
              </a:spcAft>
            </a:pPr>
            <a:r>
              <a:rPr lang="en-CA" sz="1050" dirty="0" smtClean="0"/>
              <a:t>The graph illustrates the % of total respondents who mentioned each statement as a reason that some farmers find it difficult to implement 4R best practices.</a:t>
            </a:r>
            <a:endParaRPr lang="en-CA" sz="1050" dirty="0"/>
          </a:p>
        </p:txBody>
      </p:sp>
    </p:spTree>
    <p:extLst>
      <p:ext uri="{BB962C8B-B14F-4D97-AF65-F5344CB8AC3E}">
        <p14:creationId xmlns:p14="http://schemas.microsoft.com/office/powerpoint/2010/main" val="21816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13"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info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31" name="Title 1"/>
          <p:cNvSpPr>
            <a:spLocks noGrp="1"/>
          </p:cNvSpPr>
          <p:nvPr>
            <p:ph type="title"/>
          </p:nvPr>
        </p:nvSpPr>
        <p:spPr>
          <a:xfrm>
            <a:off x="685800" y="499441"/>
            <a:ext cx="8124906" cy="677493"/>
          </a:xfrm>
        </p:spPr>
        <p:txBody>
          <a:bodyPr/>
          <a:lstStyle/>
          <a:p>
            <a:r>
              <a:rPr lang="en-US" dirty="0" smtClean="0"/>
              <a:t>Demographics</a:t>
            </a:r>
            <a:endParaRPr lang="en-US" dirty="0"/>
          </a:p>
        </p:txBody>
      </p:sp>
      <p:sp>
        <p:nvSpPr>
          <p:cNvPr id="32" name="Freeform 31">
            <a:hlinkClick r:id="rId4" action="ppaction://hlinksldjump"/>
          </p:cNvPr>
          <p:cNvSpPr/>
          <p:nvPr/>
        </p:nvSpPr>
        <p:spPr>
          <a:xfrm>
            <a:off x="7502526" y="1877512"/>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smtClean="0">
                <a:solidFill>
                  <a:schemeClr val="tx1"/>
                </a:solidFill>
              </a:rPr>
              <a:t>Zero Tillage</a:t>
            </a:r>
            <a:endParaRPr lang="en-US" sz="1000" dirty="0">
              <a:solidFill>
                <a:schemeClr val="tx1"/>
              </a:solidFill>
            </a:endParaRPr>
          </a:p>
        </p:txBody>
      </p:sp>
      <p:sp>
        <p:nvSpPr>
          <p:cNvPr id="6" name="Freeform 5">
            <a:hlinkClick r:id="rId5" action="ppaction://hlinksldjump"/>
          </p:cNvPr>
          <p:cNvSpPr/>
          <p:nvPr/>
        </p:nvSpPr>
        <p:spPr>
          <a:xfrm>
            <a:off x="7502526" y="2207706"/>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Type of Farming Operation</a:t>
            </a:r>
          </a:p>
        </p:txBody>
      </p:sp>
      <p:sp>
        <p:nvSpPr>
          <p:cNvPr id="7" name="Freeform 6">
            <a:hlinkClick r:id="rId6" action="ppaction://hlinksldjump"/>
          </p:cNvPr>
          <p:cNvSpPr/>
          <p:nvPr/>
        </p:nvSpPr>
        <p:spPr>
          <a:xfrm>
            <a:off x="7502526" y="2531556"/>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Age Categories</a:t>
            </a:r>
          </a:p>
        </p:txBody>
      </p:sp>
      <p:sp>
        <p:nvSpPr>
          <p:cNvPr id="27" name="MoreInfo"/>
          <p:cNvSpPr txBox="1"/>
          <p:nvPr>
            <p:custDataLst>
              <p:tags r:id="rId1"/>
            </p:custDataLst>
          </p:nvPr>
        </p:nvSpPr>
        <p:spPr>
          <a:xfrm>
            <a:off x="177801" y="6944886"/>
            <a:ext cx="8778240" cy="346249"/>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In SLIDESHOW VIEW, click on any title or button to navigate to that section.</a:t>
            </a:r>
          </a:p>
        </p:txBody>
      </p:sp>
    </p:spTree>
    <p:extLst>
      <p:ext uri="{BB962C8B-B14F-4D97-AF65-F5344CB8AC3E}">
        <p14:creationId xmlns:p14="http://schemas.microsoft.com/office/powerpoint/2010/main" val="6942808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27"/>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7"/>
                                        </p:tgtEl>
                                      </p:cBhvr>
                                    </p:animEffect>
                                    <p:set>
                                      <p:cBhvr>
                                        <p:cTn id="1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7" grpId="0" animBg="1"/>
      <p:bldP spid="27"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75" name="Picture 1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Zero Tillage</a:t>
            </a:r>
            <a:endParaRPr lang="en-US" dirty="0"/>
          </a:p>
        </p:txBody>
      </p:sp>
      <p:sp>
        <p:nvSpPr>
          <p:cNvPr id="11" name="AutoShape 12"/>
          <p:cNvSpPr>
            <a:spLocks noChangeArrowheads="1"/>
          </p:cNvSpPr>
          <p:nvPr/>
        </p:nvSpPr>
        <p:spPr bwMode="auto">
          <a:xfrm>
            <a:off x="813816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chemeClr val="tx1">
                  <a:lumMod val="75000"/>
                  <a:lumOff val="25000"/>
                </a:schemeClr>
              </a:solidFill>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pic>
        <p:nvPicPr>
          <p:cNvPr id="7" name="Picture 6"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4" name="Object 3"/>
          <p:cNvGraphicFramePr>
            <a:graphicFrameLocks/>
          </p:cNvGraphicFramePr>
          <p:nvPr>
            <p:extLst>
              <p:ext uri="{D42A27DB-BD31-4B8C-83A1-F6EECF244321}">
                <p14:modId xmlns:p14="http://schemas.microsoft.com/office/powerpoint/2010/main" val="2831895093"/>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225518"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8" name="Rectangle 17"/>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oreInfo"/>
          <p:cNvSpPr txBox="1"/>
          <p:nvPr>
            <p:custDataLst>
              <p:tags r:id="rId2"/>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t>Respondents were asked: “Do you </a:t>
            </a:r>
            <a:r>
              <a:rPr lang="en-US" sz="1050" dirty="0" smtClean="0"/>
              <a:t>use zero till on any of your acres?  </a:t>
            </a:r>
            <a:r>
              <a:rPr lang="en-US" sz="1050" dirty="0"/>
              <a:t>If yes </a:t>
            </a:r>
            <a:r>
              <a:rPr lang="en-US" sz="1050" dirty="0" smtClean="0"/>
              <a:t>- </a:t>
            </a:r>
            <a:r>
              <a:rPr lang="en-US" sz="1050" dirty="0"/>
              <a:t>What % of your acres are </a:t>
            </a:r>
            <a:r>
              <a:rPr lang="en-US" sz="1050" dirty="0" smtClean="0"/>
              <a:t>usually zero till?</a:t>
            </a:r>
            <a:endParaRPr lang="en-US" sz="1050" dirty="0"/>
          </a:p>
          <a:p>
            <a:pPr>
              <a:spcAft>
                <a:spcPts val="600"/>
              </a:spcAft>
            </a:pPr>
            <a:r>
              <a:rPr lang="en-US" sz="1050" dirty="0"/>
              <a:t>Separately by </a:t>
            </a:r>
            <a:r>
              <a:rPr lang="en-US" sz="1050" dirty="0" smtClean="0"/>
              <a:t>water basin, farm size, and </a:t>
            </a:r>
            <a:r>
              <a:rPr lang="en-US" sz="1050" dirty="0"/>
              <a:t>4R familiarity, the graph on the left illustrates the % of respondents </a:t>
            </a:r>
            <a:r>
              <a:rPr lang="en-US" sz="1050" dirty="0" smtClean="0"/>
              <a:t>that use zero tillage.  </a:t>
            </a:r>
            <a:r>
              <a:rPr lang="en-US" sz="1050" dirty="0"/>
              <a:t>The graph on the right illustrates the % of total crop acres that are </a:t>
            </a:r>
            <a:r>
              <a:rPr lang="en-US" sz="1050" dirty="0" smtClean="0"/>
              <a:t>zero till.</a:t>
            </a:r>
            <a:endParaRPr lang="en-US" sz="1050" dirty="0"/>
          </a:p>
        </p:txBody>
      </p:sp>
    </p:spTree>
    <p:extLst>
      <p:ext uri="{BB962C8B-B14F-4D97-AF65-F5344CB8AC3E}">
        <p14:creationId xmlns:p14="http://schemas.microsoft.com/office/powerpoint/2010/main" val="16325570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19"/>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3" grpId="0" animBg="1"/>
      <p:bldP spid="13"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497" name="Picture 1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Type</a:t>
            </a:r>
            <a:r>
              <a:rPr lang="en-US" baseline="0" dirty="0" smtClean="0"/>
              <a:t> of Farming Operation</a:t>
            </a:r>
            <a:endParaRPr lang="en-US" dirty="0"/>
          </a:p>
        </p:txBody>
      </p:sp>
      <p:sp>
        <p:nvSpPr>
          <p:cNvPr id="10" name="AutoShape 12"/>
          <p:cNvSpPr>
            <a:spLocks noChangeArrowheads="1"/>
          </p:cNvSpPr>
          <p:nvPr/>
        </p:nvSpPr>
        <p:spPr bwMode="auto">
          <a:xfrm>
            <a:off x="813816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pic>
        <p:nvPicPr>
          <p:cNvPr id="9" name="Picture 8"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pic>
        <p:nvPicPr>
          <p:cNvPr id="7" name="Picture 6"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4" name="Object 3"/>
          <p:cNvGraphicFramePr>
            <a:graphicFrameLocks/>
          </p:cNvGraphicFramePr>
          <p:nvPr>
            <p:extLst>
              <p:ext uri="{D42A27DB-BD31-4B8C-83A1-F6EECF244321}">
                <p14:modId xmlns:p14="http://schemas.microsoft.com/office/powerpoint/2010/main" val="3224109204"/>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226540"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8" name="Rectangle 17"/>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MOREINFO"/>
          <p:cNvSpPr txBox="1"/>
          <p:nvPr>
            <p:custDataLst>
              <p:tags r:id="rId2"/>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Respondents were asked: “Is your farm a) crops only, or b) mixed crops and livestock?”</a:t>
            </a:r>
          </a:p>
          <a:p>
            <a:pPr>
              <a:spcAft>
                <a:spcPts val="600"/>
              </a:spcAft>
            </a:pPr>
            <a:r>
              <a:rPr lang="en-US" sz="1050" dirty="0" smtClean="0">
                <a:solidFill>
                  <a:srgbClr val="201B1A"/>
                </a:solidFill>
              </a:rPr>
              <a:t>Separately by </a:t>
            </a:r>
            <a:r>
              <a:rPr lang="en-US" sz="1050" smtClean="0">
                <a:solidFill>
                  <a:srgbClr val="201B1A"/>
                </a:solidFill>
              </a:rPr>
              <a:t>water basin, farm size, age </a:t>
            </a:r>
            <a:r>
              <a:rPr lang="en-US" sz="1050" dirty="0" smtClean="0">
                <a:solidFill>
                  <a:srgbClr val="201B1A"/>
                </a:solidFill>
              </a:rPr>
              <a:t>and 4R familiarity, the graph on the left illustrates the % of respondents who are “crops only”.  The graph on the right illustrates the % of respondents who are “mixed crops and livestock”.</a:t>
            </a:r>
            <a:endParaRPr lang="en-US" sz="1050" dirty="0">
              <a:solidFill>
                <a:srgbClr val="201B1A"/>
              </a:solidFill>
            </a:endParaRPr>
          </a:p>
        </p:txBody>
      </p:sp>
    </p:spTree>
    <p:extLst>
      <p:ext uri="{BB962C8B-B14F-4D97-AF65-F5344CB8AC3E}">
        <p14:creationId xmlns:p14="http://schemas.microsoft.com/office/powerpoint/2010/main" val="3558900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19"/>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4" grpId="0" animBg="1"/>
      <p:bldP spid="14" grpId="1"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520" name="Picture 1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250" y="1143000"/>
            <a:ext cx="539591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Age Categories</a:t>
            </a:r>
            <a:endParaRPr lang="en-US" dirty="0"/>
          </a:p>
        </p:txBody>
      </p:sp>
      <p:sp>
        <p:nvSpPr>
          <p:cNvPr id="6" name="AutoShape 12"/>
          <p:cNvSpPr>
            <a:spLocks noChangeArrowheads="1"/>
          </p:cNvSpPr>
          <p:nvPr/>
        </p:nvSpPr>
        <p:spPr bwMode="auto">
          <a:xfrm>
            <a:off x="813816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pic>
        <p:nvPicPr>
          <p:cNvPr id="7" name="Picture 6"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pic>
        <p:nvPicPr>
          <p:cNvPr id="10" name="Picture 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4" name="Object 3"/>
          <p:cNvGraphicFramePr>
            <a:graphicFrameLocks/>
          </p:cNvGraphicFramePr>
          <p:nvPr>
            <p:extLst>
              <p:ext uri="{D42A27DB-BD31-4B8C-83A1-F6EECF244321}">
                <p14:modId xmlns:p14="http://schemas.microsoft.com/office/powerpoint/2010/main" val="1396615035"/>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227563"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9" name="MOREINFO"/>
          <p:cNvSpPr txBox="1"/>
          <p:nvPr>
            <p:custDataLst>
              <p:tags r:id="rId2"/>
            </p:custDataLst>
          </p:nvPr>
        </p:nvSpPr>
        <p:spPr>
          <a:xfrm>
            <a:off x="177801" y="6944886"/>
            <a:ext cx="8778240" cy="584775"/>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Respondents were asked: “In what year were you born?”</a:t>
            </a:r>
          </a:p>
          <a:p>
            <a:pPr>
              <a:spcAft>
                <a:spcPts val="600"/>
              </a:spcAft>
            </a:pPr>
            <a:r>
              <a:rPr lang="en-US" sz="1050" dirty="0" smtClean="0">
                <a:solidFill>
                  <a:srgbClr val="201B1A"/>
                </a:solidFill>
              </a:rPr>
              <a:t>The graph illustrates the % of respondents in each age category.</a:t>
            </a:r>
            <a:endParaRPr lang="en-US" sz="1050" dirty="0">
              <a:solidFill>
                <a:srgbClr val="201B1A"/>
              </a:solidFill>
            </a:endParaRPr>
          </a:p>
        </p:txBody>
      </p:sp>
    </p:spTree>
    <p:extLst>
      <p:ext uri="{BB962C8B-B14F-4D97-AF65-F5344CB8AC3E}">
        <p14:creationId xmlns:p14="http://schemas.microsoft.com/office/powerpoint/2010/main" val="24597586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9"/>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P spid="9"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Methodology</a:t>
            </a:r>
            <a:endParaRPr lang="en-US" dirty="0"/>
          </a:p>
        </p:txBody>
      </p:sp>
      <p:sp>
        <p:nvSpPr>
          <p:cNvPr id="11" name="AutoShape 12"/>
          <p:cNvSpPr>
            <a:spLocks noChangeArrowheads="1"/>
          </p:cNvSpPr>
          <p:nvPr/>
        </p:nvSpPr>
        <p:spPr bwMode="auto">
          <a:xfrm>
            <a:off x="813816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sp>
        <p:nvSpPr>
          <p:cNvPr id="19" name="Rectangle 29"/>
          <p:cNvSpPr>
            <a:spLocks noChangeArrowheads="1"/>
          </p:cNvSpPr>
          <p:nvPr/>
        </p:nvSpPr>
        <p:spPr bwMode="auto">
          <a:xfrm>
            <a:off x="177801" y="609600"/>
            <a:ext cx="8949532" cy="50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marL="287338" indent="-287338">
              <a:spcBef>
                <a:spcPts val="800"/>
              </a:spcBef>
            </a:pPr>
            <a:r>
              <a:rPr lang="en-US" sz="1200" b="1" cap="all" dirty="0" smtClean="0">
                <a:solidFill>
                  <a:srgbClr val="201B1A"/>
                </a:solidFill>
              </a:rPr>
              <a:t>Data Collection</a:t>
            </a:r>
            <a:endParaRPr lang="en-US" sz="1200" b="1" cap="all" dirty="0">
              <a:solidFill>
                <a:srgbClr val="201B1A"/>
              </a:solidFill>
            </a:endParaRPr>
          </a:p>
          <a:p>
            <a:pPr>
              <a:spcBef>
                <a:spcPts val="800"/>
              </a:spcBef>
              <a:spcAft>
                <a:spcPts val="600"/>
              </a:spcAft>
            </a:pPr>
            <a:r>
              <a:rPr lang="en-US" sz="1200" dirty="0" smtClean="0">
                <a:solidFill>
                  <a:srgbClr val="201B1A"/>
                </a:solidFill>
              </a:rPr>
              <a:t>Online survey:</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During period of January 26 to March 5, 2017</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Average length was 26 minutes in Eastern Canada.</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Farmers paid $20 to $40 as an incentive for participation.</a:t>
            </a:r>
          </a:p>
          <a:p>
            <a:pPr>
              <a:spcBef>
                <a:spcPts val="800"/>
              </a:spcBef>
              <a:spcAft>
                <a:spcPts val="600"/>
              </a:spcAft>
            </a:pPr>
            <a:r>
              <a:rPr lang="en-US" sz="1200" dirty="0" smtClean="0">
                <a:solidFill>
                  <a:srgbClr val="201B1A"/>
                </a:solidFill>
              </a:rPr>
              <a:t>Questionnaire design:</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Input provided by project technical committee.</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2016 questionnaire modified by Stratus with input from Pulse Canada.</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Programmed and tested by Stratus.</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Tested with 50 farmers prior to full launch.</a:t>
            </a:r>
          </a:p>
          <a:p>
            <a:pPr>
              <a:spcBef>
                <a:spcPts val="800"/>
              </a:spcBef>
              <a:spcAft>
                <a:spcPts val="600"/>
              </a:spcAft>
            </a:pPr>
            <a:r>
              <a:rPr lang="en-US" sz="1200" dirty="0" smtClean="0">
                <a:solidFill>
                  <a:srgbClr val="201B1A"/>
                </a:solidFill>
              </a:rPr>
              <a:t>Sampling:</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Stratus has large, unbiased database of Canadian </a:t>
            </a:r>
            <a:r>
              <a:rPr lang="en-US" sz="1200" dirty="0">
                <a:solidFill>
                  <a:srgbClr val="201B1A"/>
                </a:solidFill>
              </a:rPr>
              <a:t>farmers (14,000 with valid email address; 4,500 active survey participants</a:t>
            </a:r>
            <a:r>
              <a:rPr lang="en-US" sz="1200" dirty="0" smtClean="0">
                <a:solidFill>
                  <a:srgbClr val="201B1A"/>
                </a:solidFill>
              </a:rPr>
              <a:t>).</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Survey invitations distributed by email to random sample. Repeated weekly.</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Screened for:</a:t>
            </a:r>
          </a:p>
          <a:p>
            <a:pPr marL="1201738" lvl="2" indent="-287338">
              <a:spcBef>
                <a:spcPts val="300"/>
              </a:spcBef>
              <a:spcAft>
                <a:spcPts val="300"/>
              </a:spcAft>
              <a:buFont typeface="Wingdings" panose="05000000000000000000" pitchFamily="2" charset="2"/>
              <a:buChar char="§"/>
            </a:pPr>
            <a:r>
              <a:rPr lang="en-US" sz="1200" dirty="0" smtClean="0">
                <a:solidFill>
                  <a:srgbClr val="201B1A"/>
                </a:solidFill>
              </a:rPr>
              <a:t>Main decision maker for fertilizer use decisions</a:t>
            </a:r>
          </a:p>
          <a:p>
            <a:pPr marL="1201738" lvl="2" indent="-287338">
              <a:spcBef>
                <a:spcPts val="300"/>
              </a:spcBef>
              <a:spcAft>
                <a:spcPts val="300"/>
              </a:spcAft>
              <a:buFont typeface="Wingdings" panose="05000000000000000000" pitchFamily="2" charset="2"/>
              <a:buChar char="§"/>
            </a:pPr>
            <a:r>
              <a:rPr lang="en-US" sz="1200" dirty="0" smtClean="0">
                <a:solidFill>
                  <a:srgbClr val="201B1A"/>
                </a:solidFill>
              </a:rPr>
              <a:t>Minimum of 200 acres total farm size in East.</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Quotas set by Census Ag Region in proportion to crop acres.</a:t>
            </a:r>
          </a:p>
          <a:p>
            <a:pPr marL="287338" indent="-287338">
              <a:spcBef>
                <a:spcPts val="800"/>
              </a:spcBef>
              <a:spcAft>
                <a:spcPts val="600"/>
              </a:spcAft>
              <a:buFont typeface="Wingdings" panose="05000000000000000000" pitchFamily="2" charset="2"/>
              <a:buChar char="ü"/>
            </a:pPr>
            <a:endParaRPr lang="en-US" sz="1200" dirty="0">
              <a:solidFill>
                <a:srgbClr val="201B1A"/>
              </a:solidFill>
            </a:endParaRPr>
          </a:p>
        </p:txBody>
      </p:sp>
      <p:grpSp>
        <p:nvGrpSpPr>
          <p:cNvPr id="8" name="Group 7"/>
          <p:cNvGrpSpPr/>
          <p:nvPr/>
        </p:nvGrpSpPr>
        <p:grpSpPr>
          <a:xfrm>
            <a:off x="8515890" y="39961"/>
            <a:ext cx="611443" cy="374904"/>
            <a:chOff x="8515890" y="39961"/>
            <a:chExt cx="611443" cy="374904"/>
          </a:xfrm>
        </p:grpSpPr>
        <p:sp>
          <p:nvSpPr>
            <p:cNvPr id="9" name="Rectangle 8"/>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373614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Methodology</a:t>
            </a:r>
            <a:endParaRPr lang="en-US" dirty="0"/>
          </a:p>
        </p:txBody>
      </p:sp>
      <p:sp>
        <p:nvSpPr>
          <p:cNvPr id="11" name="AutoShape 12"/>
          <p:cNvSpPr>
            <a:spLocks noChangeArrowheads="1"/>
          </p:cNvSpPr>
          <p:nvPr/>
        </p:nvSpPr>
        <p:spPr bwMode="auto">
          <a:xfrm>
            <a:off x="813816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sp>
        <p:nvSpPr>
          <p:cNvPr id="8" name="Rectangle 29"/>
          <p:cNvSpPr>
            <a:spLocks noChangeArrowheads="1"/>
          </p:cNvSpPr>
          <p:nvPr/>
        </p:nvSpPr>
        <p:spPr bwMode="auto">
          <a:xfrm>
            <a:off x="181896" y="2443629"/>
            <a:ext cx="8949532"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a:spcBef>
                <a:spcPts val="800"/>
              </a:spcBef>
              <a:spcAft>
                <a:spcPts val="600"/>
              </a:spcAft>
            </a:pPr>
            <a:r>
              <a:rPr lang="en-US" sz="1200" dirty="0">
                <a:solidFill>
                  <a:srgbClr val="201B1A"/>
                </a:solidFill>
              </a:rPr>
              <a:t>Note: Margin of error is the maximum +/- range for any value that is expressed as a % in the report</a:t>
            </a:r>
            <a:r>
              <a:rPr lang="en-US" sz="1200" dirty="0" smtClean="0">
                <a:solidFill>
                  <a:srgbClr val="201B1A"/>
                </a:solidFill>
              </a:rPr>
              <a:t>.</a:t>
            </a:r>
            <a:endParaRPr lang="en-US" sz="1200" dirty="0">
              <a:solidFill>
                <a:srgbClr val="201B1A"/>
              </a:solidFill>
            </a:endParaRPr>
          </a:p>
        </p:txBody>
      </p:sp>
      <p:sp>
        <p:nvSpPr>
          <p:cNvPr id="9" name="Rectangle 29"/>
          <p:cNvSpPr>
            <a:spLocks noChangeArrowheads="1"/>
          </p:cNvSpPr>
          <p:nvPr/>
        </p:nvSpPr>
        <p:spPr bwMode="auto">
          <a:xfrm>
            <a:off x="152400" y="2771001"/>
            <a:ext cx="8949532"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marL="287338" indent="-287338">
              <a:spcBef>
                <a:spcPts val="800"/>
              </a:spcBef>
            </a:pPr>
            <a:r>
              <a:rPr lang="en-US" sz="1200" b="1" cap="all" dirty="0" smtClean="0">
                <a:solidFill>
                  <a:srgbClr val="201B1A"/>
                </a:solidFill>
              </a:rPr>
              <a:t>Sample Structure</a:t>
            </a:r>
            <a:endParaRPr lang="en-US" sz="1200" b="1" cap="all" dirty="0">
              <a:solidFill>
                <a:srgbClr val="201B1A"/>
              </a:solidFill>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99" y="3038475"/>
            <a:ext cx="56673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72" y="1074176"/>
            <a:ext cx="39909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9"/>
          <p:cNvSpPr>
            <a:spLocks noChangeArrowheads="1"/>
          </p:cNvSpPr>
          <p:nvPr/>
        </p:nvSpPr>
        <p:spPr bwMode="auto">
          <a:xfrm>
            <a:off x="168302" y="810475"/>
            <a:ext cx="8949532" cy="928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marL="287338" indent="-287338">
              <a:spcBef>
                <a:spcPts val="800"/>
              </a:spcBef>
            </a:pPr>
            <a:r>
              <a:rPr lang="en-US" sz="1200" b="1" cap="all" dirty="0" smtClean="0">
                <a:solidFill>
                  <a:srgbClr val="201B1A"/>
                </a:solidFill>
              </a:rPr>
              <a:t>Data Accuracy</a:t>
            </a:r>
            <a:endParaRPr lang="en-US" sz="1200" b="1" cap="all" dirty="0">
              <a:solidFill>
                <a:srgbClr val="201B1A"/>
              </a:solidFill>
            </a:endParaRPr>
          </a:p>
          <a:p>
            <a:pPr>
              <a:spcBef>
                <a:spcPts val="800"/>
              </a:spcBef>
              <a:spcAft>
                <a:spcPts val="600"/>
              </a:spcAft>
            </a:pPr>
            <a:endParaRPr lang="en-US" sz="1200" dirty="0" smtClean="0">
              <a:solidFill>
                <a:srgbClr val="201B1A"/>
              </a:solidFill>
            </a:endParaRPr>
          </a:p>
          <a:p>
            <a:pPr>
              <a:spcBef>
                <a:spcPts val="800"/>
              </a:spcBef>
              <a:spcAft>
                <a:spcPts val="600"/>
              </a:spcAft>
            </a:pPr>
            <a:endParaRPr lang="en-US" sz="1200" dirty="0">
              <a:solidFill>
                <a:srgbClr val="201B1A"/>
              </a:solidFill>
            </a:endParaRPr>
          </a:p>
        </p:txBody>
      </p:sp>
      <p:grpSp>
        <p:nvGrpSpPr>
          <p:cNvPr id="14" name="Group 13"/>
          <p:cNvGrpSpPr/>
          <p:nvPr/>
        </p:nvGrpSpPr>
        <p:grpSpPr>
          <a:xfrm>
            <a:off x="8515890" y="39961"/>
            <a:ext cx="611443" cy="374904"/>
            <a:chOff x="8515890" y="39961"/>
            <a:chExt cx="611443" cy="374904"/>
          </a:xfrm>
        </p:grpSpPr>
        <p:sp>
          <p:nvSpPr>
            <p:cNvPr id="15" name="Rectangle 14"/>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6" name="Right Arrow 15"/>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371436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Methodology</a:t>
            </a:r>
            <a:endParaRPr lang="en-US" dirty="0"/>
          </a:p>
        </p:txBody>
      </p:sp>
      <p:sp>
        <p:nvSpPr>
          <p:cNvPr id="11" name="AutoShape 12"/>
          <p:cNvSpPr>
            <a:spLocks noChangeArrowheads="1"/>
          </p:cNvSpPr>
          <p:nvPr/>
        </p:nvSpPr>
        <p:spPr bwMode="auto">
          <a:xfrm>
            <a:off x="813816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sp>
        <p:nvSpPr>
          <p:cNvPr id="14" name="Rectangle 29"/>
          <p:cNvSpPr>
            <a:spLocks noChangeArrowheads="1"/>
          </p:cNvSpPr>
          <p:nvPr/>
        </p:nvSpPr>
        <p:spPr bwMode="auto">
          <a:xfrm>
            <a:off x="168302" y="762000"/>
            <a:ext cx="8949532" cy="2759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marL="287338" indent="-287338">
              <a:spcBef>
                <a:spcPts val="800"/>
              </a:spcBef>
            </a:pPr>
            <a:r>
              <a:rPr lang="en-US" sz="1200" b="1" cap="all" dirty="0" smtClean="0">
                <a:solidFill>
                  <a:srgbClr val="201B1A"/>
                </a:solidFill>
              </a:rPr>
              <a:t>Data Cleaning</a:t>
            </a:r>
            <a:endParaRPr lang="en-US" sz="1200" b="1" cap="all" dirty="0">
              <a:solidFill>
                <a:srgbClr val="201B1A"/>
              </a:solidFill>
            </a:endParaRPr>
          </a:p>
          <a:p>
            <a:pPr>
              <a:spcBef>
                <a:spcPts val="800"/>
              </a:spcBef>
              <a:spcAft>
                <a:spcPts val="600"/>
              </a:spcAft>
            </a:pPr>
            <a:r>
              <a:rPr lang="en-US" sz="1200" dirty="0" smtClean="0">
                <a:solidFill>
                  <a:srgbClr val="201B1A"/>
                </a:solidFill>
              </a:rPr>
              <a:t>Each individual record was reviewed for accuracy:</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Eliminate </a:t>
            </a:r>
            <a:r>
              <a:rPr lang="en-US" sz="1200" dirty="0">
                <a:solidFill>
                  <a:srgbClr val="201B1A"/>
                </a:solidFill>
              </a:rPr>
              <a:t>any obvious duplication in fertilizer types reported as both blended and unblended products.</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Verify </a:t>
            </a:r>
            <a:r>
              <a:rPr lang="en-US" sz="1200" dirty="0">
                <a:solidFill>
                  <a:srgbClr val="201B1A"/>
                </a:solidFill>
              </a:rPr>
              <a:t>that fertilizer blends contained either all dry or all liquid components.</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Calculate </a:t>
            </a:r>
            <a:r>
              <a:rPr lang="en-US" sz="1200" dirty="0">
                <a:solidFill>
                  <a:srgbClr val="201B1A"/>
                </a:solidFill>
              </a:rPr>
              <a:t>rates for minor nutrient components </a:t>
            </a:r>
            <a:r>
              <a:rPr lang="en-US" sz="1200" dirty="0" smtClean="0">
                <a:solidFill>
                  <a:srgbClr val="201B1A"/>
                </a:solidFill>
              </a:rPr>
              <a:t>(</a:t>
            </a:r>
            <a:r>
              <a:rPr lang="en-US" sz="1200" dirty="0">
                <a:solidFill>
                  <a:srgbClr val="201B1A"/>
                </a:solidFill>
              </a:rPr>
              <a:t>e.g. N rate in MAP).</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Convert </a:t>
            </a:r>
            <a:r>
              <a:rPr lang="en-US" sz="1200" dirty="0">
                <a:solidFill>
                  <a:srgbClr val="201B1A"/>
                </a:solidFill>
              </a:rPr>
              <a:t>rates reported as pounds/gallons of product to pounds of nutrient.</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Calculate </a:t>
            </a:r>
            <a:r>
              <a:rPr lang="en-US" sz="1200" dirty="0">
                <a:solidFill>
                  <a:srgbClr val="201B1A"/>
                </a:solidFill>
              </a:rPr>
              <a:t>total pounds of each nutrient for each respondent; clean outliers.</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Check </a:t>
            </a:r>
            <a:r>
              <a:rPr lang="en-US" sz="1200" dirty="0">
                <a:solidFill>
                  <a:srgbClr val="201B1A"/>
                </a:solidFill>
              </a:rPr>
              <a:t>for missing rates for each nutrient; if missing fill with average rate</a:t>
            </a:r>
            <a:r>
              <a:rPr lang="en-US" sz="1200" dirty="0" smtClean="0">
                <a:solidFill>
                  <a:srgbClr val="201B1A"/>
                </a:solidFill>
              </a:rPr>
              <a:t>.</a:t>
            </a:r>
          </a:p>
          <a:p>
            <a:pPr marL="744538" lvl="1" indent="-287338">
              <a:spcBef>
                <a:spcPts val="300"/>
              </a:spcBef>
              <a:spcAft>
                <a:spcPts val="300"/>
              </a:spcAft>
              <a:buFont typeface="Wingdings" panose="05000000000000000000" pitchFamily="2" charset="2"/>
              <a:buChar char="§"/>
            </a:pPr>
            <a:r>
              <a:rPr lang="en-US" sz="1200" dirty="0" smtClean="0">
                <a:solidFill>
                  <a:srgbClr val="201B1A"/>
                </a:solidFill>
              </a:rPr>
              <a:t>Check for missing fertilizer types in blends if nutrient rate reported; if missing add most common fertilizer type.</a:t>
            </a:r>
            <a:endParaRPr lang="en-US" sz="1200" dirty="0">
              <a:solidFill>
                <a:srgbClr val="201B1A"/>
              </a:solidFill>
            </a:endParaRPr>
          </a:p>
          <a:p>
            <a:pPr marL="287338" indent="-287338">
              <a:spcBef>
                <a:spcPts val="800"/>
              </a:spcBef>
              <a:spcAft>
                <a:spcPts val="600"/>
              </a:spcAft>
              <a:buFont typeface="Wingdings" panose="05000000000000000000" pitchFamily="2" charset="2"/>
              <a:buChar char="ü"/>
            </a:pPr>
            <a:endParaRPr lang="en-US" sz="1200" dirty="0">
              <a:solidFill>
                <a:srgbClr val="201B1A"/>
              </a:solidFill>
            </a:endParaRPr>
          </a:p>
        </p:txBody>
      </p:sp>
    </p:spTree>
    <p:extLst>
      <p:ext uri="{BB962C8B-B14F-4D97-AF65-F5344CB8AC3E}">
        <p14:creationId xmlns:p14="http://schemas.microsoft.com/office/powerpoint/2010/main" val="34032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3"/>
          <p:cNvSpPr txBox="1">
            <a:spLocks noChangeArrowheads="1"/>
          </p:cNvSpPr>
          <p:nvPr/>
        </p:nvSpPr>
        <p:spPr bwMode="auto">
          <a:xfrm>
            <a:off x="1210353" y="6400800"/>
            <a:ext cx="79336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800" dirty="0">
                <a:solidFill>
                  <a:schemeClr val="tx1">
                    <a:lumMod val="75000"/>
                    <a:lumOff val="25000"/>
                  </a:schemeClr>
                </a:solidFill>
              </a:rPr>
              <a:t>Copyright © </a:t>
            </a:r>
            <a:r>
              <a:rPr lang="en-US" sz="800" dirty="0" smtClean="0">
                <a:solidFill>
                  <a:schemeClr val="tx1">
                    <a:lumMod val="75000"/>
                    <a:lumOff val="25000"/>
                  </a:schemeClr>
                </a:solidFill>
              </a:rPr>
              <a:t>2017, </a:t>
            </a:r>
            <a:r>
              <a:rPr lang="en-US" sz="800" dirty="0">
                <a:solidFill>
                  <a:schemeClr val="tx1">
                    <a:lumMod val="75000"/>
                    <a:lumOff val="25000"/>
                  </a:schemeClr>
                </a:solidFill>
              </a:rPr>
              <a:t>Stratus </a:t>
            </a:r>
            <a:r>
              <a:rPr lang="en-US" sz="800" dirty="0" smtClean="0">
                <a:solidFill>
                  <a:schemeClr val="tx1">
                    <a:lumMod val="75000"/>
                    <a:lumOff val="25000"/>
                  </a:schemeClr>
                </a:solidFill>
              </a:rPr>
              <a:t>Ag Research.  </a:t>
            </a:r>
            <a:r>
              <a:rPr lang="en-US" sz="800" dirty="0">
                <a:solidFill>
                  <a:schemeClr val="tx1">
                    <a:lumMod val="75000"/>
                    <a:lumOff val="25000"/>
                  </a:schemeClr>
                </a:solidFill>
              </a:rPr>
              <a:t>All rights reserved</a:t>
            </a:r>
            <a:r>
              <a:rPr lang="en-US" sz="800" dirty="0" smtClean="0">
                <a:solidFill>
                  <a:schemeClr val="tx1">
                    <a:lumMod val="75000"/>
                    <a:lumOff val="25000"/>
                  </a:schemeClr>
                </a:solidFill>
              </a:rPr>
              <a:t>.</a:t>
            </a:r>
          </a:p>
          <a:p>
            <a:pPr algn="r"/>
            <a:r>
              <a:rPr lang="en-US" sz="800" dirty="0">
                <a:solidFill>
                  <a:schemeClr val="tx1">
                    <a:lumMod val="75000"/>
                    <a:lumOff val="25000"/>
                  </a:schemeClr>
                </a:solidFill>
              </a:rPr>
              <a:t>All graphics, charts, data and comments contained in this report remain the property of Stratus Agri-Marketing Inc. and cannot be disclosed to any third party without the consent of Stratus</a:t>
            </a:r>
            <a:r>
              <a:rPr lang="en-US" sz="800" dirty="0" smtClean="0">
                <a:solidFill>
                  <a:schemeClr val="tx1">
                    <a:lumMod val="75000"/>
                    <a:lumOff val="25000"/>
                  </a:schemeClr>
                </a:solidFill>
              </a:rPr>
              <a:t>.</a:t>
            </a:r>
          </a:p>
          <a:p>
            <a:pPr algn="r"/>
            <a:endParaRPr lang="en-US" sz="800" dirty="0">
              <a:solidFill>
                <a:schemeClr val="tx1">
                  <a:lumMod val="75000"/>
                  <a:lumOff val="25000"/>
                </a:schemeClr>
              </a:solidFill>
            </a:endParaRPr>
          </a:p>
        </p:txBody>
      </p:sp>
      <p:sp>
        <p:nvSpPr>
          <p:cNvPr id="6" name="Title 1"/>
          <p:cNvSpPr txBox="1">
            <a:spLocks/>
          </p:cNvSpPr>
          <p:nvPr/>
        </p:nvSpPr>
        <p:spPr>
          <a:xfrm>
            <a:off x="643465" y="3124200"/>
            <a:ext cx="7772400" cy="1810752"/>
          </a:xfrm>
          <a:prstGeom prst="rect">
            <a:avLst/>
          </a:prstGeom>
        </p:spPr>
        <p:txBody>
          <a:bodyPr vert="horz" lIns="0" tIns="182880" rIns="91440" bIns="45720" rtlCol="0" anchor="t" anchorCtr="0">
            <a:spAutoFit/>
          </a:bodyPr>
          <a:lstStyle>
            <a:lvl1pPr algn="l" defTabSz="914400" rtl="0" eaLnBrk="1" latinLnBrk="0" hangingPunct="1">
              <a:lnSpc>
                <a:spcPts val="4000"/>
              </a:lnSpc>
              <a:spcBef>
                <a:spcPct val="0"/>
              </a:spcBef>
              <a:buNone/>
              <a:defRPr sz="5000" kern="1200">
                <a:solidFill>
                  <a:schemeClr val="accent5">
                    <a:lumMod val="75000"/>
                  </a:schemeClr>
                </a:solidFill>
                <a:latin typeface="+mj-lt"/>
                <a:ea typeface="+mj-ea"/>
                <a:cs typeface="+mj-cs"/>
              </a:defRPr>
            </a:lvl1pPr>
          </a:lstStyle>
          <a:p>
            <a:r>
              <a:rPr lang="en-US" dirty="0" smtClean="0"/>
              <a:t>FERTILIZER USE SURVEY</a:t>
            </a:r>
          </a:p>
          <a:p>
            <a:endParaRPr lang="en-US" dirty="0"/>
          </a:p>
          <a:p>
            <a:r>
              <a:rPr lang="en-US" sz="4000" dirty="0" smtClean="0"/>
              <a:t>ONTARIO REPORT</a:t>
            </a:r>
            <a:endParaRPr lang="en-US" sz="4000" dirty="0"/>
          </a:p>
        </p:txBody>
      </p:sp>
      <p:sp>
        <p:nvSpPr>
          <p:cNvPr id="7" name="Subtitle 2"/>
          <p:cNvSpPr txBox="1">
            <a:spLocks/>
          </p:cNvSpPr>
          <p:nvPr/>
        </p:nvSpPr>
        <p:spPr>
          <a:xfrm>
            <a:off x="685800" y="5008602"/>
            <a:ext cx="6400800" cy="553998"/>
          </a:xfrm>
          <a:prstGeom prst="rect">
            <a:avLst/>
          </a:prstGeom>
        </p:spPr>
        <p:txBody>
          <a:bodyPr vert="horz" lIns="0" tIns="45720" rIns="0" bIns="45720" rtlCol="0">
            <a:spAutoFit/>
          </a:bodyPr>
          <a:lstStyle>
            <a:lvl1pPr marL="0" indent="0" algn="l" defTabSz="914400" rtl="0" eaLnBrk="1" latinLnBrk="0" hangingPunct="1">
              <a:spcBef>
                <a:spcPts val="0"/>
              </a:spcBef>
              <a:buFont typeface="Arial" panose="020B0604020202020204" pitchFamily="34" charset="0"/>
              <a:buNone/>
              <a:defRPr sz="3000" kern="1200">
                <a:solidFill>
                  <a:schemeClr val="accent2"/>
                </a:solidFill>
                <a:latin typeface="+mn-lt"/>
                <a:ea typeface="+mn-ea"/>
                <a:cs typeface="+mn-cs"/>
              </a:defRPr>
            </a:lvl1pPr>
            <a:lvl2pPr marL="742950" indent="-285750" algn="l" defTabSz="914400" rtl="0" eaLnBrk="1" latinLnBrk="0" hangingPunct="1">
              <a:spcBef>
                <a:spcPts val="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ts val="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ts val="0"/>
              </a:spcBef>
              <a:buFont typeface="Arial" panose="020B0604020202020204" pitchFamily="34" charset="0"/>
              <a:buChar char="–"/>
              <a:defRPr sz="2400" kern="1200">
                <a:solidFill>
                  <a:schemeClr val="accent2"/>
                </a:solidFill>
                <a:latin typeface="+mn-lt"/>
                <a:ea typeface="+mn-ea"/>
                <a:cs typeface="+mn-cs"/>
              </a:defRPr>
            </a:lvl4pPr>
            <a:lvl5pPr marL="2057400" indent="-228600" algn="l" defTabSz="914400" rtl="0" eaLnBrk="1" latinLnBrk="0" hangingPunct="1">
              <a:spcBef>
                <a:spcPts val="0"/>
              </a:spcBef>
              <a:buFont typeface="Arial" panose="020B0604020202020204" pitchFamily="34" charset="0"/>
              <a:buChar char="»"/>
              <a:defRPr sz="24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2016 CROP YEAR</a:t>
            </a:r>
            <a:endParaRPr lang="en-US" dirty="0"/>
          </a:p>
        </p:txBody>
      </p:sp>
    </p:spTree>
    <p:extLst>
      <p:ext uri="{BB962C8B-B14F-4D97-AF65-F5344CB8AC3E}">
        <p14:creationId xmlns:p14="http://schemas.microsoft.com/office/powerpoint/2010/main" val="3452033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338"/>
            <a:ext cx="9144000"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a:t>Potassium (K₂O) Timing in </a:t>
            </a:r>
            <a:r>
              <a:rPr lang="en-CA" u="none" dirty="0" smtClean="0"/>
              <a:t>Corn </a:t>
            </a:r>
            <a:r>
              <a:rPr lang="en-CA" u="none" dirty="0"/>
              <a:t>(% of </a:t>
            </a:r>
            <a:r>
              <a:rPr lang="en-CA" u="none" kern="1200" dirty="0" smtClean="0">
                <a:solidFill>
                  <a:schemeClr val="bg1"/>
                </a:solidFill>
                <a:effectLst/>
                <a:latin typeface="+mj-lt"/>
                <a:ea typeface="+mj-ea"/>
                <a:cs typeface="+mj-cs"/>
              </a:rPr>
              <a:t>Crop Acres</a:t>
            </a:r>
            <a:r>
              <a:rPr lang="en-CA" u="none" dirty="0" smtClean="0"/>
              <a:t>)</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6" name="Group 5"/>
          <p:cNvGrpSpPr/>
          <p:nvPr/>
        </p:nvGrpSpPr>
        <p:grpSpPr>
          <a:xfrm>
            <a:off x="8515890" y="39961"/>
            <a:ext cx="611443" cy="374904"/>
            <a:chOff x="8515890" y="39961"/>
            <a:chExt cx="611443" cy="374904"/>
          </a:xfrm>
        </p:grpSpPr>
        <p:sp>
          <p:nvSpPr>
            <p:cNvPr id="8" name="Rectangle 7"/>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9" name="Right Arrow 8"/>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Box 13"/>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Potassium only includes those fertilizer types where potassium is the primary component.</a:t>
            </a:r>
          </a:p>
        </p:txBody>
      </p:sp>
      <p:pic>
        <p:nvPicPr>
          <p:cNvPr id="16" name="Picture 15"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18"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9296400" y="594360"/>
            <a:ext cx="6035040" cy="4663440"/>
            <a:chOff x="9309735" y="1203960"/>
            <a:chExt cx="6035040" cy="4663440"/>
          </a:xfrm>
        </p:grpSpPr>
        <p:sp>
          <p:nvSpPr>
            <p:cNvPr id="20"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4"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823302"/>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application timing, respondents were asked: “Of your [xxx] acres of </a:t>
            </a:r>
            <a:r>
              <a:rPr lang="en-US" sz="1050" dirty="0" smtClean="0">
                <a:solidFill>
                  <a:srgbClr val="201B1A"/>
                </a:solidFill>
              </a:rPr>
              <a:t>corn, </a:t>
            </a:r>
            <a:r>
              <a:rPr lang="en-US" sz="1050" dirty="0">
                <a:solidFill>
                  <a:srgbClr val="201B1A"/>
                </a:solidFill>
              </a:rPr>
              <a:t>how many acres of each fertilizer type did you apply?”</a:t>
            </a:r>
          </a:p>
          <a:p>
            <a:pPr>
              <a:spcAft>
                <a:spcPts val="600"/>
              </a:spcAft>
            </a:pPr>
            <a:r>
              <a:rPr lang="en-US" sz="1050" dirty="0">
                <a:solidFill>
                  <a:srgbClr val="201B1A"/>
                </a:solidFill>
              </a:rPr>
              <a:t>Separately for each timing, the charts illustrate the % of total </a:t>
            </a:r>
            <a:r>
              <a:rPr lang="en-US" sz="1050" dirty="0" smtClean="0">
                <a:solidFill>
                  <a:srgbClr val="201B1A"/>
                </a:solidFill>
              </a:rPr>
              <a:t>corn </a:t>
            </a:r>
            <a:r>
              <a:rPr lang="en-US" sz="1050" dirty="0">
                <a:solidFill>
                  <a:srgbClr val="201B1A"/>
                </a:solidFill>
              </a:rPr>
              <a:t>acres that was treated with </a:t>
            </a:r>
            <a:r>
              <a:rPr lang="en-US" sz="1050" dirty="0" smtClean="0">
                <a:solidFill>
                  <a:srgbClr val="201B1A"/>
                </a:solidFill>
              </a:rPr>
              <a:t>potassium by water basin, farm size and 4R </a:t>
            </a:r>
            <a:r>
              <a:rPr lang="en-US" sz="1050" dirty="0">
                <a:solidFill>
                  <a:srgbClr val="201B1A"/>
                </a:solidFill>
              </a:rPr>
              <a:t>program familiarity.</a:t>
            </a:r>
          </a:p>
          <a:p>
            <a:r>
              <a:rPr lang="en-US" sz="1050" dirty="0" smtClean="0">
                <a:solidFill>
                  <a:srgbClr val="201B1A"/>
                </a:solidFill>
              </a:rPr>
              <a:t>Potassium </a:t>
            </a:r>
            <a:r>
              <a:rPr lang="en-US" sz="1050" dirty="0">
                <a:solidFill>
                  <a:srgbClr val="201B1A"/>
                </a:solidFill>
              </a:rPr>
              <a:t>only includes those fertilizer types where </a:t>
            </a:r>
            <a:r>
              <a:rPr lang="en-US" sz="1050" dirty="0" smtClean="0">
                <a:solidFill>
                  <a:srgbClr val="201B1A"/>
                </a:solidFill>
              </a:rPr>
              <a:t>potassium </a:t>
            </a:r>
            <a:r>
              <a:rPr lang="en-US" sz="1050" dirty="0">
                <a:solidFill>
                  <a:srgbClr val="201B1A"/>
                </a:solidFill>
              </a:rPr>
              <a:t>is the primary component: Liquid potash, Potash, Potassium </a:t>
            </a:r>
            <a:r>
              <a:rPr lang="en-US" sz="1050" dirty="0" smtClean="0">
                <a:solidFill>
                  <a:srgbClr val="201B1A"/>
                </a:solidFill>
              </a:rPr>
              <a:t>sulphate.</a:t>
            </a:r>
            <a:endParaRPr lang="en-US" sz="1050" dirty="0">
              <a:solidFill>
                <a:srgbClr val="201B1A"/>
              </a:solidFill>
            </a:endParaRPr>
          </a:p>
        </p:txBody>
      </p:sp>
      <p:sp>
        <p:nvSpPr>
          <p:cNvPr id="22" name="Rectangle 21"/>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6060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19"/>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6 4.07407E-6 L -0.84427 0.00046 " pathEditMode="relative" rAng="0" ptsTypes="AA">
                                      <p:cBhvr>
                                        <p:cTn id="26" dur="500" fill="hold"/>
                                        <p:tgtEl>
                                          <p:spTgt spid="23"/>
                                        </p:tgtEl>
                                        <p:attrNameLst>
                                          <p:attrName>ppt_x</p:attrName>
                                          <p:attrName>ppt_y</p:attrName>
                                        </p:attrNameLst>
                                      </p:cBhvr>
                                      <p:rCtr x="-42222" y="2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338"/>
            <a:ext cx="9144000"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smtClean="0"/>
              <a:t>Sulphur </a:t>
            </a:r>
            <a:r>
              <a:rPr lang="en-CA" u="none" dirty="0"/>
              <a:t>Timing in </a:t>
            </a:r>
            <a:r>
              <a:rPr lang="en-CA" u="none" dirty="0" smtClean="0"/>
              <a:t>Corn </a:t>
            </a:r>
            <a:r>
              <a:rPr lang="en-CA" u="none" dirty="0"/>
              <a:t>(% of </a:t>
            </a:r>
            <a:r>
              <a:rPr lang="en-CA" u="none" kern="1200" dirty="0" smtClean="0">
                <a:solidFill>
                  <a:schemeClr val="bg1"/>
                </a:solidFill>
                <a:effectLst/>
                <a:latin typeface="+mj-lt"/>
                <a:ea typeface="+mj-ea"/>
                <a:cs typeface="+mj-cs"/>
              </a:rPr>
              <a:t>Crop Acres</a:t>
            </a:r>
            <a:r>
              <a:rPr lang="en-CA" u="none" dirty="0" smtClean="0"/>
              <a:t>)</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6" name="Group 5"/>
          <p:cNvGrpSpPr/>
          <p:nvPr/>
        </p:nvGrpSpPr>
        <p:grpSpPr>
          <a:xfrm>
            <a:off x="8515890" y="39961"/>
            <a:ext cx="611443" cy="374904"/>
            <a:chOff x="8515890" y="39961"/>
            <a:chExt cx="611443" cy="374904"/>
          </a:xfrm>
        </p:grpSpPr>
        <p:sp>
          <p:nvSpPr>
            <p:cNvPr id="8" name="Rectangle 7"/>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9" name="Right Arrow 8"/>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Box 13"/>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Sulphur only includes those fertilizer types where sulphur is the primary component.</a:t>
            </a:r>
          </a:p>
        </p:txBody>
      </p:sp>
      <p:pic>
        <p:nvPicPr>
          <p:cNvPr id="16" name="Picture 15"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17"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9296400" y="594360"/>
            <a:ext cx="6035040" cy="4663440"/>
            <a:chOff x="9309735" y="1203960"/>
            <a:chExt cx="6035040" cy="4663440"/>
          </a:xfrm>
        </p:grpSpPr>
        <p:sp>
          <p:nvSpPr>
            <p:cNvPr id="19"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0"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984885"/>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application timing, respondents were asked: “Of your [xxx] acres of </a:t>
            </a:r>
            <a:r>
              <a:rPr lang="en-US" sz="1050" dirty="0" smtClean="0">
                <a:solidFill>
                  <a:srgbClr val="201B1A"/>
                </a:solidFill>
              </a:rPr>
              <a:t>corn, </a:t>
            </a:r>
            <a:r>
              <a:rPr lang="en-US" sz="1050" dirty="0">
                <a:solidFill>
                  <a:srgbClr val="201B1A"/>
                </a:solidFill>
              </a:rPr>
              <a:t>how many acres of each fertilizer type did you apply?”</a:t>
            </a:r>
          </a:p>
          <a:p>
            <a:pPr>
              <a:spcAft>
                <a:spcPts val="600"/>
              </a:spcAft>
            </a:pPr>
            <a:r>
              <a:rPr lang="en-US" sz="1050" dirty="0">
                <a:solidFill>
                  <a:srgbClr val="201B1A"/>
                </a:solidFill>
              </a:rPr>
              <a:t>Separately for each timing, the charts illustrate the % of total </a:t>
            </a:r>
            <a:r>
              <a:rPr lang="en-US" sz="1050" dirty="0" smtClean="0">
                <a:solidFill>
                  <a:srgbClr val="201B1A"/>
                </a:solidFill>
              </a:rPr>
              <a:t>corn </a:t>
            </a:r>
            <a:r>
              <a:rPr lang="en-US" sz="1050" dirty="0">
                <a:solidFill>
                  <a:srgbClr val="201B1A"/>
                </a:solidFill>
              </a:rPr>
              <a:t>acres that was treated with </a:t>
            </a:r>
            <a:r>
              <a:rPr lang="en-US" sz="1050" dirty="0" err="1" smtClean="0">
                <a:solidFill>
                  <a:srgbClr val="201B1A"/>
                </a:solidFill>
              </a:rPr>
              <a:t>sulphur</a:t>
            </a:r>
            <a:r>
              <a:rPr lang="en-US" sz="1050" dirty="0" smtClean="0">
                <a:solidFill>
                  <a:srgbClr val="201B1A"/>
                </a:solidFill>
              </a:rPr>
              <a:t> by water basins, farm size and 4R </a:t>
            </a:r>
            <a:r>
              <a:rPr lang="en-US" sz="1050" dirty="0">
                <a:solidFill>
                  <a:srgbClr val="201B1A"/>
                </a:solidFill>
              </a:rPr>
              <a:t>program familiarity.</a:t>
            </a:r>
          </a:p>
          <a:p>
            <a:pPr marL="0" lvl="1"/>
            <a:r>
              <a:rPr lang="en-US" sz="1050" dirty="0" smtClean="0">
                <a:solidFill>
                  <a:srgbClr val="201B1A"/>
                </a:solidFill>
              </a:rPr>
              <a:t>Sulphur only includes those fertilizer types where sulphur is the primary component</a:t>
            </a:r>
            <a:r>
              <a:rPr lang="en-US" sz="1050" dirty="0">
                <a:solidFill>
                  <a:srgbClr val="201B1A"/>
                </a:solidFill>
              </a:rPr>
              <a:t>: Alpine K </a:t>
            </a:r>
            <a:r>
              <a:rPr lang="en-US" sz="1050" dirty="0" err="1">
                <a:solidFill>
                  <a:srgbClr val="201B1A"/>
                </a:solidFill>
              </a:rPr>
              <a:t>Thio</a:t>
            </a:r>
            <a:r>
              <a:rPr lang="en-US" sz="1050" dirty="0">
                <a:solidFill>
                  <a:srgbClr val="201B1A"/>
                </a:solidFill>
              </a:rPr>
              <a:t>, </a:t>
            </a:r>
            <a:r>
              <a:rPr lang="en-US" sz="1050" dirty="0" err="1">
                <a:solidFill>
                  <a:srgbClr val="201B1A"/>
                </a:solidFill>
              </a:rPr>
              <a:t>Amidas</a:t>
            </a:r>
            <a:r>
              <a:rPr lang="en-US" sz="1050" dirty="0">
                <a:solidFill>
                  <a:srgbClr val="201B1A"/>
                </a:solidFill>
              </a:rPr>
              <a:t>, Ammonium sulfate, Ammonium thiosulphate, Bio-</a:t>
            </a:r>
            <a:r>
              <a:rPr lang="en-US" sz="1050" dirty="0" err="1">
                <a:solidFill>
                  <a:srgbClr val="201B1A"/>
                </a:solidFill>
              </a:rPr>
              <a:t>Sul</a:t>
            </a:r>
            <a:r>
              <a:rPr lang="en-US" sz="1050" dirty="0">
                <a:solidFill>
                  <a:srgbClr val="201B1A"/>
                </a:solidFill>
              </a:rPr>
              <a:t> Premium Plus, K Mag, </a:t>
            </a:r>
            <a:r>
              <a:rPr lang="en-US" sz="1050" dirty="0" err="1">
                <a:solidFill>
                  <a:srgbClr val="201B1A"/>
                </a:solidFill>
              </a:rPr>
              <a:t>Microessentials</a:t>
            </a:r>
            <a:r>
              <a:rPr lang="en-US" sz="1050" dirty="0">
                <a:solidFill>
                  <a:srgbClr val="201B1A"/>
                </a:solidFill>
              </a:rPr>
              <a:t> SZ, </a:t>
            </a:r>
            <a:r>
              <a:rPr lang="en-US" sz="1050" dirty="0" smtClean="0">
                <a:solidFill>
                  <a:srgbClr val="201B1A"/>
                </a:solidFill>
              </a:rPr>
              <a:t>NutraSul90 </a:t>
            </a:r>
            <a:r>
              <a:rPr lang="en-US" sz="1050" dirty="0">
                <a:solidFill>
                  <a:srgbClr val="201B1A"/>
                </a:solidFill>
              </a:rPr>
              <a:t>(Keg River), S15, Tiger 90, </a:t>
            </a:r>
            <a:r>
              <a:rPr lang="en-US" sz="1050" dirty="0" err="1">
                <a:solidFill>
                  <a:srgbClr val="201B1A"/>
                </a:solidFill>
              </a:rPr>
              <a:t>Vitasul</a:t>
            </a:r>
            <a:r>
              <a:rPr lang="en-US" sz="1050" dirty="0">
                <a:solidFill>
                  <a:srgbClr val="201B1A"/>
                </a:solidFill>
              </a:rPr>
              <a:t> G (</a:t>
            </a:r>
            <a:r>
              <a:rPr lang="en-US" sz="1050" dirty="0" err="1">
                <a:solidFill>
                  <a:srgbClr val="201B1A"/>
                </a:solidFill>
              </a:rPr>
              <a:t>Sulvaris</a:t>
            </a:r>
            <a:r>
              <a:rPr lang="en-US" sz="1050" dirty="0">
                <a:solidFill>
                  <a:srgbClr val="201B1A"/>
                </a:solidFill>
              </a:rPr>
              <a:t>), Other elemental </a:t>
            </a:r>
            <a:r>
              <a:rPr lang="en-US" sz="1050" dirty="0" smtClean="0">
                <a:solidFill>
                  <a:srgbClr val="201B1A"/>
                </a:solidFill>
              </a:rPr>
              <a:t>sulphur.</a:t>
            </a:r>
            <a:endParaRPr lang="en-US" sz="1050" dirty="0">
              <a:solidFill>
                <a:srgbClr val="201B1A"/>
              </a:solidFill>
            </a:endParaRPr>
          </a:p>
        </p:txBody>
      </p:sp>
    </p:spTree>
    <p:extLst>
      <p:ext uri="{BB962C8B-B14F-4D97-AF65-F5344CB8AC3E}">
        <p14:creationId xmlns:p14="http://schemas.microsoft.com/office/powerpoint/2010/main" val="981845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18"/>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0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25654"/>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a:t>Fertilizer Timing in </a:t>
            </a:r>
            <a:r>
              <a:rPr lang="en-CA" u="none" dirty="0" smtClean="0"/>
              <a:t>Corn </a:t>
            </a:r>
            <a:r>
              <a:rPr lang="en-CA" u="none" dirty="0"/>
              <a:t>- % Nutrient Volume</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TextBox 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6" name="Picture 9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descr="submenu_white.png">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20" name="Rectangle 19">
            <a:hlinkClick r:id="rId9"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Corn</a:t>
            </a:r>
            <a:endParaRPr lang="en-US" sz="800" dirty="0">
              <a:solidFill>
                <a:prstClr val="white"/>
              </a:solidFill>
              <a:latin typeface="Calibri"/>
            </a:endParaRPr>
          </a:p>
        </p:txBody>
      </p:sp>
      <p:cxnSp>
        <p:nvCxnSpPr>
          <p:cNvPr id="22" name="Straight Arrow Connector 21"/>
          <p:cNvCxnSpPr/>
          <p:nvPr/>
        </p:nvCxnSpPr>
        <p:spPr>
          <a:xfrm flipV="1">
            <a:off x="4803048" y="4162834"/>
            <a:ext cx="0" cy="524436"/>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78389" y="4464421"/>
            <a:ext cx="1379127"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47.6% of P volumes were applied at planting.</a:t>
            </a:r>
            <a:endParaRPr lang="en-US" sz="1000" dirty="0">
              <a:solidFill>
                <a:srgbClr val="201B1A"/>
              </a:solidFill>
            </a:endParaRPr>
          </a:p>
        </p:txBody>
      </p:sp>
      <p:pic>
        <p:nvPicPr>
          <p:cNvPr id="25" name="Picture 9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9296400" y="594360"/>
            <a:ext cx="6035040" cy="4663440"/>
            <a:chOff x="9309735" y="1203960"/>
            <a:chExt cx="6035040" cy="4663440"/>
          </a:xfrm>
        </p:grpSpPr>
        <p:sp>
          <p:nvSpPr>
            <p:cNvPr id="27"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8"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a:t>
            </a:r>
            <a:r>
              <a:rPr lang="en-US" sz="1050" dirty="0" smtClean="0">
                <a:solidFill>
                  <a:srgbClr val="201B1A"/>
                </a:solidFill>
              </a:rPr>
              <a:t>- </a:t>
            </a:r>
            <a:r>
              <a:rPr lang="en-US" sz="1050" dirty="0">
                <a:solidFill>
                  <a:srgbClr val="201B1A"/>
                </a:solidFill>
              </a:rPr>
              <a:t>either as pounds (gallons) of product/ac or pounds of actual nutrient/ac.  Application rates were standardized in pounds of actual nutrient using the concentrations as listed in the adjacent table </a:t>
            </a:r>
            <a:r>
              <a:rPr lang="en-US" sz="1050" dirty="0" smtClean="0">
                <a:solidFill>
                  <a:srgbClr val="201B1A"/>
                </a:solidFill>
              </a:rPr>
              <a:t>- </a:t>
            </a:r>
            <a:r>
              <a:rPr lang="en-US" sz="1050" dirty="0">
                <a:solidFill>
                  <a:srgbClr val="201B1A"/>
                </a:solidFill>
              </a:rPr>
              <a:t>click on the A symbol. Volumes of each nutrient were calculated by multiplying acres treated times the application rate.</a:t>
            </a:r>
          </a:p>
          <a:p>
            <a:pPr>
              <a:spcAft>
                <a:spcPts val="600"/>
              </a:spcAft>
            </a:pPr>
            <a:r>
              <a:rPr lang="en-US" sz="1050" dirty="0">
                <a:solidFill>
                  <a:srgbClr val="201B1A"/>
                </a:solidFill>
              </a:rPr>
              <a:t>The graph illustrates the % of total nutrient volume applied in </a:t>
            </a:r>
            <a:r>
              <a:rPr lang="en-US" sz="1050" dirty="0" smtClean="0">
                <a:solidFill>
                  <a:srgbClr val="201B1A"/>
                </a:solidFill>
              </a:rPr>
              <a:t>corn </a:t>
            </a:r>
            <a:r>
              <a:rPr lang="en-US" sz="1050" dirty="0">
                <a:solidFill>
                  <a:srgbClr val="201B1A"/>
                </a:solidFill>
              </a:rPr>
              <a:t>that was applied at each timing.</a:t>
            </a:r>
          </a:p>
          <a:p>
            <a:pPr>
              <a:spcAft>
                <a:spcPts val="600"/>
              </a:spcAft>
            </a:pPr>
            <a:r>
              <a:rPr lang="en-US" sz="1050" dirty="0">
                <a:solidFill>
                  <a:srgbClr val="201B1A"/>
                </a:solidFill>
              </a:rPr>
              <a:t>Total pounds of actual nutrient applied was calculated based on all sources of the nutrient from all fertilizer types.</a:t>
            </a:r>
          </a:p>
        </p:txBody>
      </p:sp>
      <p:graphicFrame>
        <p:nvGraphicFramePr>
          <p:cNvPr id="5" name="Object 4"/>
          <p:cNvGraphicFramePr>
            <a:graphicFrameLocks/>
          </p:cNvGraphicFramePr>
          <p:nvPr>
            <p:extLst>
              <p:ext uri="{D42A27DB-BD31-4B8C-83A1-F6EECF244321}">
                <p14:modId xmlns:p14="http://schemas.microsoft.com/office/powerpoint/2010/main" val="2134212188"/>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601139"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252740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4"/>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25"/>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3976 -0.0266 L -0.67951 -0.01989 " pathEditMode="relative" rAng="0" ptsTypes="AA">
                                      <p:cBhvr>
                                        <p:cTn id="23" dur="500" fill="hold"/>
                                        <p:tgtEl>
                                          <p:spTgt spid="26"/>
                                        </p:tgtEl>
                                        <p:attrNameLst>
                                          <p:attrName>ppt_x</p:attrName>
                                          <p:attrName>ppt_y</p:attrName>
                                        </p:attrNameLst>
                                      </p:cBhvr>
                                      <p:rCtr x="-31997" y="324"/>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7" grpId="0" animBg="1"/>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2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541338"/>
            <a:ext cx="8967787"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flipH="1">
            <a:off x="8585076" y="2266775"/>
            <a:ext cx="274320" cy="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854816" y="2259492"/>
            <a:ext cx="0" cy="381000"/>
          </a:xfrm>
          <a:prstGeom prst="straightConnector1">
            <a:avLst/>
          </a:prstGeom>
          <a:ln w="25400">
            <a:solidFill>
              <a:schemeClr val="bg2"/>
            </a:solidFill>
            <a:headEnd type="none" w="med" len="med"/>
            <a:tailEnd type="non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91400" y="2455137"/>
            <a:ext cx="1544196"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26.4% of N volumes in Rest of ON were applied in-crop.</a:t>
            </a:r>
            <a:endParaRPr lang="en-US" sz="1000" dirty="0">
              <a:solidFill>
                <a:srgbClr val="201B1A"/>
              </a:solidFill>
            </a:endParaRPr>
          </a:p>
        </p:txBody>
      </p:sp>
      <p:sp>
        <p:nvSpPr>
          <p:cNvPr id="2" name="Title 1"/>
          <p:cNvSpPr>
            <a:spLocks noGrp="1"/>
          </p:cNvSpPr>
          <p:nvPr>
            <p:ph type="title"/>
          </p:nvPr>
        </p:nvSpPr>
        <p:spPr>
          <a:xfrm>
            <a:off x="664638" y="0"/>
            <a:ext cx="7924800" cy="457907"/>
          </a:xfrm>
        </p:spPr>
        <p:txBody>
          <a:bodyPr/>
          <a:lstStyle/>
          <a:p>
            <a:r>
              <a:rPr lang="en-CA" u="none" dirty="0"/>
              <a:t>Nitrogen Timing in </a:t>
            </a:r>
            <a:r>
              <a:rPr lang="en-CA" u="none" dirty="0" smtClean="0"/>
              <a:t>Corn </a:t>
            </a:r>
            <a:r>
              <a:rPr lang="en-CA" u="none" dirty="0"/>
              <a:t>(% of Volume</a:t>
            </a:r>
            <a:r>
              <a:rPr lang="en-CA" u="none" dirty="0" smtClean="0"/>
              <a:t>)</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TextBox 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Nitrogen volume was calculated from all sources of nitrogen contained in all fertilizer types</a:t>
            </a:r>
          </a:p>
        </p:txBody>
      </p:sp>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9" name="Picture 18"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5"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9296400" y="594360"/>
            <a:ext cx="6035040" cy="4663440"/>
            <a:chOff x="9309735" y="1203960"/>
            <a:chExt cx="6035040" cy="4663440"/>
          </a:xfrm>
        </p:grpSpPr>
        <p:sp>
          <p:nvSpPr>
            <p:cNvPr id="27"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8"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a:t>
            </a:r>
            <a:r>
              <a:rPr lang="en-US" sz="1050" dirty="0" smtClean="0">
                <a:solidFill>
                  <a:srgbClr val="201B1A"/>
                </a:solidFill>
              </a:rPr>
              <a:t>- </a:t>
            </a:r>
            <a:r>
              <a:rPr lang="en-US" sz="1050" dirty="0">
                <a:solidFill>
                  <a:srgbClr val="201B1A"/>
                </a:solidFill>
              </a:rPr>
              <a:t>either as pounds (gallons) of product/ac or pounds of actual nutrient/ac.  Application rates were standardized in pounds of actual nutrient using the concentrations as listed in the adjacent table </a:t>
            </a:r>
            <a:r>
              <a:rPr lang="en-US" sz="1050" dirty="0" smtClean="0">
                <a:solidFill>
                  <a:srgbClr val="201B1A"/>
                </a:solidFill>
              </a:rPr>
              <a:t>- </a:t>
            </a:r>
            <a:r>
              <a:rPr lang="en-US" sz="1050" dirty="0">
                <a:solidFill>
                  <a:srgbClr val="201B1A"/>
                </a:solidFill>
              </a:rPr>
              <a:t>click on the A symbol</a:t>
            </a:r>
            <a:r>
              <a:rPr lang="en-US" sz="1050" dirty="0" smtClean="0">
                <a:solidFill>
                  <a:srgbClr val="201B1A"/>
                </a:solidFill>
              </a:rPr>
              <a:t>. Volumes of each nutrient were calculated by multiplying acres treated times the application rate.</a:t>
            </a:r>
            <a:endParaRPr lang="en-US" sz="1050" dirty="0">
              <a:solidFill>
                <a:srgbClr val="201B1A"/>
              </a:solidFill>
            </a:endParaRPr>
          </a:p>
          <a:p>
            <a:pPr>
              <a:spcAft>
                <a:spcPts val="600"/>
              </a:spcAft>
            </a:pPr>
            <a:r>
              <a:rPr lang="en-US" sz="1050" dirty="0">
                <a:solidFill>
                  <a:srgbClr val="201B1A"/>
                </a:solidFill>
              </a:rPr>
              <a:t>Separately for each timing, the charts illustrate the % of total </a:t>
            </a:r>
            <a:r>
              <a:rPr lang="en-US" sz="1050" dirty="0" smtClean="0">
                <a:solidFill>
                  <a:srgbClr val="201B1A"/>
                </a:solidFill>
              </a:rPr>
              <a:t>nitrogen volume </a:t>
            </a:r>
            <a:r>
              <a:rPr lang="en-US" sz="1050" dirty="0">
                <a:solidFill>
                  <a:srgbClr val="201B1A"/>
                </a:solidFill>
              </a:rPr>
              <a:t>that was </a:t>
            </a:r>
            <a:r>
              <a:rPr lang="en-US" sz="1050" dirty="0" smtClean="0">
                <a:solidFill>
                  <a:srgbClr val="201B1A"/>
                </a:solidFill>
              </a:rPr>
              <a:t>applied by water basin, farm size and 4R </a:t>
            </a:r>
            <a:r>
              <a:rPr lang="en-US" sz="1050" dirty="0">
                <a:solidFill>
                  <a:srgbClr val="201B1A"/>
                </a:solidFill>
              </a:rPr>
              <a:t>program familiarity.</a:t>
            </a:r>
          </a:p>
          <a:p>
            <a:pPr>
              <a:spcAft>
                <a:spcPts val="600"/>
              </a:spcAft>
            </a:pPr>
            <a:r>
              <a:rPr lang="en-US" sz="1050" dirty="0" smtClean="0">
                <a:solidFill>
                  <a:srgbClr val="201B1A"/>
                </a:solidFill>
              </a:rPr>
              <a:t>Total </a:t>
            </a:r>
            <a:r>
              <a:rPr lang="en-US" sz="1050" dirty="0">
                <a:solidFill>
                  <a:srgbClr val="201B1A"/>
                </a:solidFill>
              </a:rPr>
              <a:t>pounds of actual nitrogen applied was calculated based on all sources of nitrogen from all fertilizer types.</a:t>
            </a:r>
          </a:p>
        </p:txBody>
      </p:sp>
      <p:sp>
        <p:nvSpPr>
          <p:cNvPr id="29" name="Rectangle 28"/>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65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12000" decel="12000" fill="hold" grpId="0" nodeType="clickEffect">
                                  <p:stCondLst>
                                    <p:cond delay="0"/>
                                  </p:stCondLst>
                                  <p:childTnLst>
                                    <p:animMotion origin="layout" path="M 0 -3.7037E-7 L 0 -0.87662 " pathEditMode="relative" rAng="0" ptsTypes="AA">
                                      <p:cBhvr>
                                        <p:cTn id="15" dur="500" fill="hold"/>
                                        <p:tgtEl>
                                          <p:spTgt spid="4"/>
                                        </p:tgtEl>
                                        <p:attrNameLst>
                                          <p:attrName>ppt_x</p:attrName>
                                          <p:attrName>ppt_y</p:attrName>
                                        </p:attrNameLst>
                                      </p:cBhvr>
                                      <p:rCtr x="0" y="-43843"/>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25"/>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0.03976 -0.0266 L -0.67951 -0.01989 " pathEditMode="relative" rAng="0" ptsTypes="AA">
                                      <p:cBhvr>
                                        <p:cTn id="25" dur="500" fill="hold"/>
                                        <p:tgtEl>
                                          <p:spTgt spid="26"/>
                                        </p:tgtEl>
                                        <p:attrNameLst>
                                          <p:attrName>ppt_x</p:attrName>
                                          <p:attrName>ppt_y</p:attrName>
                                        </p:attrNameLst>
                                      </p:cBhvr>
                                      <p:rCtr x="-31997" y="324"/>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9"/>
                    </p:tgtEl>
                  </p:cond>
                </p:stCondLst>
                <p:endSync evt="end" delay="0">
                  <p:rtn val="all"/>
                </p:endSync>
                <p:childTnLst>
                  <p:par>
                    <p:cTn id="32" fill="hold">
                      <p:stCondLst>
                        <p:cond delay="0"/>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4.16667E-6 4.07407E-6 L -0.84427 0.00046 " pathEditMode="relative" rAng="0" ptsTypes="AA">
                                      <p:cBhvr>
                                        <p:cTn id="35" dur="500" fill="hold"/>
                                        <p:tgtEl>
                                          <p:spTgt spid="30"/>
                                        </p:tgtEl>
                                        <p:attrNameLst>
                                          <p:attrName>ppt_x</p:attrName>
                                          <p:attrName>ppt_y</p:attrName>
                                        </p:attrNameLst>
                                      </p:cBhvr>
                                      <p:rCtr x="-42222" y="23"/>
                                    </p:animMotion>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7" grpId="0" animBg="1"/>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3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508287"/>
            <a:ext cx="8967787"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smtClean="0"/>
              <a:t>Phosphorus </a:t>
            </a:r>
            <a:r>
              <a:rPr lang="en-CA" u="none" dirty="0"/>
              <a:t>(P₂O₅) Timing in </a:t>
            </a:r>
            <a:r>
              <a:rPr lang="en-CA" u="none" dirty="0" smtClean="0"/>
              <a:t>Corn </a:t>
            </a:r>
            <a:r>
              <a:rPr lang="en-CA" u="none" dirty="0"/>
              <a:t>(% of Volume</a:t>
            </a:r>
            <a:r>
              <a:rPr lang="en-CA" u="none" dirty="0" smtClean="0"/>
              <a:t>)</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TextBox 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Phosphorus (P₂O₅) volume </a:t>
            </a:r>
            <a:r>
              <a:rPr lang="en-US" sz="800" dirty="0" smtClean="0">
                <a:solidFill>
                  <a:srgbClr val="201B1A"/>
                </a:solidFill>
              </a:rPr>
              <a:t>was calculated from all sources of phosphorus contained in all fertilizer types</a:t>
            </a:r>
          </a:p>
        </p:txBody>
      </p:sp>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8" name="Picture 17"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19"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9296400" y="594360"/>
            <a:ext cx="6035040" cy="4663440"/>
            <a:chOff x="9309735" y="1203960"/>
            <a:chExt cx="6035040" cy="4663440"/>
          </a:xfrm>
        </p:grpSpPr>
        <p:sp>
          <p:nvSpPr>
            <p:cNvPr id="21"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4"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timing, the charts illustrate the % of total Phosphorus (P₂O₅) </a:t>
            </a:r>
            <a:r>
              <a:rPr lang="en-US" sz="1050" dirty="0" smtClean="0">
                <a:solidFill>
                  <a:srgbClr val="201B1A"/>
                </a:solidFill>
              </a:rPr>
              <a:t>volume </a:t>
            </a:r>
            <a:r>
              <a:rPr lang="en-US" sz="1050" dirty="0">
                <a:solidFill>
                  <a:srgbClr val="201B1A"/>
                </a:solidFill>
              </a:rPr>
              <a:t>that was applied by </a:t>
            </a:r>
            <a:r>
              <a:rPr lang="en-US" sz="1050" dirty="0" smtClean="0">
                <a:solidFill>
                  <a:srgbClr val="201B1A"/>
                </a:solidFill>
              </a:rPr>
              <a:t>water basins, farm size and 4R </a:t>
            </a:r>
            <a:r>
              <a:rPr lang="en-US" sz="1050" dirty="0">
                <a:solidFill>
                  <a:srgbClr val="201B1A"/>
                </a:solidFill>
              </a:rPr>
              <a:t>program familiarity.</a:t>
            </a:r>
          </a:p>
          <a:p>
            <a:pPr>
              <a:spcAft>
                <a:spcPts val="600"/>
              </a:spcAft>
            </a:pPr>
            <a:r>
              <a:rPr lang="en-US" sz="1050" dirty="0" smtClean="0">
                <a:solidFill>
                  <a:srgbClr val="201B1A"/>
                </a:solidFill>
              </a:rPr>
              <a:t>Total </a:t>
            </a:r>
            <a:r>
              <a:rPr lang="en-US" sz="1050" dirty="0">
                <a:solidFill>
                  <a:srgbClr val="201B1A"/>
                </a:solidFill>
              </a:rPr>
              <a:t>pounds of actual Phosphorus (P₂O₅) applied was calculated based on all sources of Phosphorus (P₂O₅) from all fertilizer types.</a:t>
            </a:r>
          </a:p>
        </p:txBody>
      </p:sp>
      <p:sp>
        <p:nvSpPr>
          <p:cNvPr id="22" name="Rectangle 21"/>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3134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0"/>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6 4.07407E-6 L -0.84427 0.00046 " pathEditMode="relative" rAng="0" ptsTypes="AA">
                                      <p:cBhvr>
                                        <p:cTn id="26" dur="500" fill="hold"/>
                                        <p:tgtEl>
                                          <p:spTgt spid="23"/>
                                        </p:tgtEl>
                                        <p:attrNameLst>
                                          <p:attrName>ppt_x</p:attrName>
                                          <p:attrName>ppt_y</p:attrName>
                                        </p:attrNameLst>
                                      </p:cBhvr>
                                      <p:rCtr x="-42222" y="2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497270"/>
            <a:ext cx="8961437"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smtClean="0"/>
              <a:t>Potassium (K₂O) </a:t>
            </a:r>
            <a:r>
              <a:rPr lang="en-CA" u="none" dirty="0"/>
              <a:t>Timing in </a:t>
            </a:r>
            <a:r>
              <a:rPr lang="en-CA" u="none" dirty="0" smtClean="0"/>
              <a:t>Corn </a:t>
            </a:r>
            <a:r>
              <a:rPr lang="en-CA" u="none" dirty="0"/>
              <a:t>(% of Volume</a:t>
            </a:r>
            <a:r>
              <a:rPr lang="en-CA" u="none" dirty="0" smtClean="0"/>
              <a:t>)</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TextBox 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Potassium (K₂O) volume </a:t>
            </a:r>
            <a:r>
              <a:rPr lang="en-US" sz="800" dirty="0" smtClean="0">
                <a:solidFill>
                  <a:srgbClr val="201B1A"/>
                </a:solidFill>
              </a:rPr>
              <a:t>was calculated from all sources of potassium contained in all fertilizer types</a:t>
            </a:r>
          </a:p>
        </p:txBody>
      </p:sp>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8" name="Picture 17"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19"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9296400" y="594360"/>
            <a:ext cx="6035040" cy="4663440"/>
            <a:chOff x="9309735" y="1203960"/>
            <a:chExt cx="6035040" cy="4663440"/>
          </a:xfrm>
        </p:grpSpPr>
        <p:sp>
          <p:nvSpPr>
            <p:cNvPr id="21"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4"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timing, the charts illustrate the % of total </a:t>
            </a:r>
            <a:r>
              <a:rPr lang="en-US" sz="1050" dirty="0" smtClean="0">
                <a:solidFill>
                  <a:srgbClr val="201B1A"/>
                </a:solidFill>
              </a:rPr>
              <a:t>Potassium (K₂O) </a:t>
            </a:r>
            <a:r>
              <a:rPr lang="en-US" sz="1050" dirty="0">
                <a:solidFill>
                  <a:srgbClr val="201B1A"/>
                </a:solidFill>
              </a:rPr>
              <a:t>volume that was applied by </a:t>
            </a:r>
            <a:r>
              <a:rPr lang="en-US" sz="1050" dirty="0" smtClean="0">
                <a:solidFill>
                  <a:srgbClr val="201B1A"/>
                </a:solidFill>
              </a:rPr>
              <a:t>water basin, farm size and 4R </a:t>
            </a:r>
            <a:r>
              <a:rPr lang="en-US" sz="1050" dirty="0">
                <a:solidFill>
                  <a:srgbClr val="201B1A"/>
                </a:solidFill>
              </a:rPr>
              <a:t>program familiarity.</a:t>
            </a:r>
          </a:p>
          <a:p>
            <a:pPr>
              <a:spcAft>
                <a:spcPts val="600"/>
              </a:spcAft>
            </a:pPr>
            <a:r>
              <a:rPr lang="en-US" sz="1050" dirty="0" smtClean="0">
                <a:solidFill>
                  <a:srgbClr val="201B1A"/>
                </a:solidFill>
              </a:rPr>
              <a:t>Total </a:t>
            </a:r>
            <a:r>
              <a:rPr lang="en-US" sz="1050" dirty="0">
                <a:solidFill>
                  <a:srgbClr val="201B1A"/>
                </a:solidFill>
              </a:rPr>
              <a:t>pounds of actual potassium (K₂O) applied was calculated based on all sources of potassium (K₂O) from all fertilizer types.</a:t>
            </a:r>
          </a:p>
        </p:txBody>
      </p:sp>
      <p:sp>
        <p:nvSpPr>
          <p:cNvPr id="22" name="Rectangle 21"/>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172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0"/>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6 4.07407E-6 L -0.84427 0.00046 " pathEditMode="relative" rAng="0" ptsTypes="AA">
                                      <p:cBhvr>
                                        <p:cTn id="26" dur="500" fill="hold"/>
                                        <p:tgtEl>
                                          <p:spTgt spid="23"/>
                                        </p:tgtEl>
                                        <p:attrNameLst>
                                          <p:attrName>ppt_x</p:attrName>
                                          <p:attrName>ppt_y</p:attrName>
                                        </p:attrNameLst>
                                      </p:cBhvr>
                                      <p:rCtr x="-42222" y="2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5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1338"/>
            <a:ext cx="8961437"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smtClean="0"/>
              <a:t>Sulphur </a:t>
            </a:r>
            <a:r>
              <a:rPr lang="en-CA" u="none" dirty="0"/>
              <a:t>Timing in </a:t>
            </a:r>
            <a:r>
              <a:rPr lang="en-CA" u="none" dirty="0" smtClean="0"/>
              <a:t>Corn </a:t>
            </a:r>
            <a:r>
              <a:rPr lang="en-CA" u="none" dirty="0"/>
              <a:t>(% of Volume</a:t>
            </a:r>
            <a:r>
              <a:rPr lang="en-CA" u="none" dirty="0" smtClean="0"/>
              <a:t>)</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TextBox 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Sulphur volume was calculated from all sources of sulphur contained in all fertilizer types</a:t>
            </a:r>
          </a:p>
        </p:txBody>
      </p:sp>
      <p:pic>
        <p:nvPicPr>
          <p:cNvPr id="17" name="Picture 16"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18"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9296400" y="594360"/>
            <a:ext cx="6035040" cy="4663440"/>
            <a:chOff x="9309735" y="1203960"/>
            <a:chExt cx="6035040" cy="4663440"/>
          </a:xfrm>
        </p:grpSpPr>
        <p:sp>
          <p:nvSpPr>
            <p:cNvPr id="20"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1"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timing, the charts illustrate the % of total </a:t>
            </a:r>
            <a:r>
              <a:rPr lang="en-US" sz="1050" dirty="0" smtClean="0">
                <a:solidFill>
                  <a:srgbClr val="201B1A"/>
                </a:solidFill>
              </a:rPr>
              <a:t>sulphur </a:t>
            </a:r>
            <a:r>
              <a:rPr lang="en-US" sz="1050" dirty="0">
                <a:solidFill>
                  <a:srgbClr val="201B1A"/>
                </a:solidFill>
              </a:rPr>
              <a:t>volume that was applied by </a:t>
            </a:r>
            <a:r>
              <a:rPr lang="en-US" sz="1050" dirty="0" smtClean="0">
                <a:solidFill>
                  <a:srgbClr val="201B1A"/>
                </a:solidFill>
              </a:rPr>
              <a:t>water basin, farm size and 4R </a:t>
            </a:r>
            <a:r>
              <a:rPr lang="en-US" sz="1050" dirty="0">
                <a:solidFill>
                  <a:srgbClr val="201B1A"/>
                </a:solidFill>
              </a:rPr>
              <a:t>program familiarity.</a:t>
            </a:r>
          </a:p>
          <a:p>
            <a:pPr>
              <a:spcAft>
                <a:spcPts val="600"/>
              </a:spcAft>
            </a:pPr>
            <a:r>
              <a:rPr lang="en-US" sz="1050" dirty="0" smtClean="0">
                <a:solidFill>
                  <a:srgbClr val="201B1A"/>
                </a:solidFill>
              </a:rPr>
              <a:t>Total </a:t>
            </a:r>
            <a:r>
              <a:rPr lang="en-US" sz="1050" dirty="0">
                <a:solidFill>
                  <a:srgbClr val="201B1A"/>
                </a:solidFill>
              </a:rPr>
              <a:t>pounds of actual sulphur </a:t>
            </a:r>
            <a:r>
              <a:rPr lang="en-US" sz="1050" dirty="0" smtClean="0">
                <a:solidFill>
                  <a:srgbClr val="201B1A"/>
                </a:solidFill>
              </a:rPr>
              <a:t>applied </a:t>
            </a:r>
            <a:r>
              <a:rPr lang="en-US" sz="1050" dirty="0">
                <a:solidFill>
                  <a:srgbClr val="201B1A"/>
                </a:solidFill>
              </a:rPr>
              <a:t>was calculated based on all sources of sulphur</a:t>
            </a:r>
            <a:r>
              <a:rPr lang="en-US" sz="1050" dirty="0" smtClean="0">
                <a:solidFill>
                  <a:srgbClr val="201B1A"/>
                </a:solidFill>
              </a:rPr>
              <a:t> </a:t>
            </a:r>
            <a:r>
              <a:rPr lang="en-US" sz="1050" dirty="0">
                <a:solidFill>
                  <a:srgbClr val="201B1A"/>
                </a:solidFill>
              </a:rPr>
              <a:t>from all fertilizer types.</a:t>
            </a:r>
          </a:p>
        </p:txBody>
      </p:sp>
      <p:sp>
        <p:nvSpPr>
          <p:cNvPr id="16" name="Rectangle 15"/>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437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19"/>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6 4.07407E-6 L -0.84427 0.00046 " pathEditMode="relative" rAng="0" ptsTypes="AA">
                                      <p:cBhvr>
                                        <p:cTn id="26" dur="500" fill="hold"/>
                                        <p:tgtEl>
                                          <p:spTgt spid="22"/>
                                        </p:tgtEl>
                                        <p:attrNameLst>
                                          <p:attrName>ppt_x</p:attrName>
                                          <p:attrName>ppt_y</p:attrName>
                                        </p:attrNameLst>
                                      </p:cBhvr>
                                      <p:rCtr x="-42222" y="2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479" name="Picture 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8258470" y="1253805"/>
            <a:ext cx="0" cy="54864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34113" y="1579899"/>
            <a:ext cx="1840823"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88.1% of corn growers applied a fertilizer</a:t>
            </a:r>
            <a:r>
              <a:rPr lang="en-CA" sz="1000" dirty="0">
                <a:solidFill>
                  <a:srgbClr val="201B1A"/>
                </a:solidFill>
              </a:rPr>
              <a:t> </a:t>
            </a:r>
            <a:r>
              <a:rPr lang="en-CA" sz="1000" dirty="0" smtClean="0">
                <a:solidFill>
                  <a:srgbClr val="201B1A"/>
                </a:solidFill>
              </a:rPr>
              <a:t>that contains Potassium.</a:t>
            </a:r>
            <a:endParaRPr lang="en-CA" sz="1000" dirty="0">
              <a:solidFill>
                <a:srgbClr val="201B1A"/>
              </a:solidFill>
            </a:endParaRPr>
          </a:p>
        </p:txBody>
      </p:sp>
      <p:sp>
        <p:nvSpPr>
          <p:cNvPr id="2" name="Title 1"/>
          <p:cNvSpPr>
            <a:spLocks noGrp="1"/>
          </p:cNvSpPr>
          <p:nvPr>
            <p:ph type="title"/>
          </p:nvPr>
        </p:nvSpPr>
        <p:spPr>
          <a:xfrm>
            <a:off x="-1" y="0"/>
            <a:ext cx="9127333" cy="457907"/>
          </a:xfrm>
        </p:spPr>
        <p:txBody>
          <a:bodyPr/>
          <a:lstStyle/>
          <a:p>
            <a:r>
              <a:rPr lang="en-CA" u="none" dirty="0" smtClean="0"/>
              <a:t>% of Corn Growers Using Each Nutrient and Fertilizer Type in 2016</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1" name="AutoShape 12"/>
          <p:cNvSpPr>
            <a:spLocks noChangeArrowheads="1"/>
          </p:cNvSpPr>
          <p:nvPr/>
        </p:nvSpPr>
        <p:spPr bwMode="auto">
          <a:xfrm>
            <a:off x="813816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grpSp>
        <p:nvGrpSpPr>
          <p:cNvPr id="7" name="Group 6"/>
          <p:cNvGrpSpPr/>
          <p:nvPr/>
        </p:nvGrpSpPr>
        <p:grpSpPr>
          <a:xfrm>
            <a:off x="8515890" y="39961"/>
            <a:ext cx="611443" cy="374904"/>
            <a:chOff x="8515890" y="39961"/>
            <a:chExt cx="611443" cy="374904"/>
          </a:xfrm>
        </p:grpSpPr>
        <p:sp>
          <p:nvSpPr>
            <p:cNvPr id="8" name="Rectangle 7"/>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9" name="Right Arrow 8"/>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6" name="TextBox 15"/>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Nutrients were defined based on any fertilizer type that contains the nutrient.</a:t>
            </a:r>
          </a:p>
        </p:txBody>
      </p:sp>
      <p:pic>
        <p:nvPicPr>
          <p:cNvPr id="19" name="Picture 18"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9296400" y="594360"/>
            <a:ext cx="6035040" cy="4663440"/>
            <a:chOff x="9309735" y="1203960"/>
            <a:chExt cx="6035040" cy="4663440"/>
          </a:xfrm>
        </p:grpSpPr>
        <p:sp>
          <p:nvSpPr>
            <p:cNvPr id="27"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8"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984885"/>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a:t>
            </a:r>
            <a:r>
              <a:rPr lang="en-US" sz="1050" dirty="0" smtClean="0">
                <a:solidFill>
                  <a:srgbClr val="201B1A"/>
                </a:solidFill>
              </a:rPr>
              <a:t>“</a:t>
            </a:r>
            <a:r>
              <a:rPr lang="en-US" sz="1050" dirty="0">
                <a:solidFill>
                  <a:srgbClr val="201B1A"/>
                </a:solidFill>
              </a:rPr>
              <a:t>For your </a:t>
            </a:r>
            <a:r>
              <a:rPr lang="en-US" sz="1050" dirty="0" smtClean="0">
                <a:solidFill>
                  <a:srgbClr val="201B1A"/>
                </a:solidFill>
              </a:rPr>
              <a:t>2016 corn </a:t>
            </a:r>
            <a:r>
              <a:rPr lang="en-US" sz="1050" dirty="0">
                <a:solidFill>
                  <a:srgbClr val="201B1A"/>
                </a:solidFill>
              </a:rPr>
              <a:t>crop, did you apply fertilizer or manure at each timing? – and given the options of a) in the fall of </a:t>
            </a:r>
            <a:r>
              <a:rPr lang="en-US" sz="1050" dirty="0" smtClean="0">
                <a:solidFill>
                  <a:srgbClr val="201B1A"/>
                </a:solidFill>
              </a:rPr>
              <a:t>2015, </a:t>
            </a:r>
            <a:r>
              <a:rPr lang="en-US" sz="1050" dirty="0">
                <a:solidFill>
                  <a:srgbClr val="201B1A"/>
                </a:solidFill>
              </a:rPr>
              <a:t>b) in the spring before planting, c) in the spring at planting and d) after </a:t>
            </a:r>
            <a:r>
              <a:rPr lang="en-US" sz="1050" dirty="0" smtClean="0">
                <a:solidFill>
                  <a:srgbClr val="201B1A"/>
                </a:solidFill>
              </a:rPr>
              <a:t>planting/in-crop.  For your 2016 corn crop, which fertilizer types did you apply at each timing?</a:t>
            </a:r>
            <a:endParaRPr lang="en-US" sz="1050" dirty="0">
              <a:solidFill>
                <a:srgbClr val="201B1A"/>
              </a:solidFill>
            </a:endParaRPr>
          </a:p>
          <a:p>
            <a:pPr>
              <a:spcAft>
                <a:spcPts val="600"/>
              </a:spcAft>
            </a:pPr>
            <a:r>
              <a:rPr lang="en-US" sz="1050" dirty="0" smtClean="0">
                <a:solidFill>
                  <a:srgbClr val="201B1A"/>
                </a:solidFill>
              </a:rPr>
              <a:t>The chart illustrates the % of corn growers who indicated that they used each nutrient and each fertilizer type in corn in 2016.  </a:t>
            </a:r>
          </a:p>
          <a:p>
            <a:r>
              <a:rPr lang="en-US" sz="1050" dirty="0" smtClean="0">
                <a:solidFill>
                  <a:srgbClr val="201B1A"/>
                </a:solidFill>
              </a:rPr>
              <a:t>Nutrients were defined based on any fertilizer type that contains the nutrient.</a:t>
            </a:r>
          </a:p>
        </p:txBody>
      </p:sp>
      <p:graphicFrame>
        <p:nvGraphicFramePr>
          <p:cNvPr id="3" name="Object 2"/>
          <p:cNvGraphicFramePr>
            <a:graphicFrameLocks/>
          </p:cNvGraphicFramePr>
          <p:nvPr>
            <p:extLst>
              <p:ext uri="{D42A27DB-BD31-4B8C-83A1-F6EECF244321}">
                <p14:modId xmlns:p14="http://schemas.microsoft.com/office/powerpoint/2010/main" val="831475835"/>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82528"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112942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13"/>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22"/>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3976 -0.0266 L -0.67951 -0.01989 " pathEditMode="relative" rAng="0" ptsTypes="AA">
                                      <p:cBhvr>
                                        <p:cTn id="23" dur="500" fill="hold"/>
                                        <p:tgtEl>
                                          <p:spTgt spid="26"/>
                                        </p:tgtEl>
                                        <p:attrNameLst>
                                          <p:attrName>ppt_x</p:attrName>
                                          <p:attrName>ppt_y</p:attrName>
                                        </p:attrNameLst>
                                      </p:cBhvr>
                                      <p:rCtr x="-31997" y="324"/>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8" grpId="0" animBg="1"/>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p:cNvSpPr/>
          <p:nvPr/>
        </p:nvSpPr>
        <p:spPr>
          <a:xfrm>
            <a:off x="2709311" y="6243251"/>
            <a:ext cx="3725379" cy="138499"/>
          </a:xfrm>
          <a:prstGeom prst="rect">
            <a:avLst/>
          </a:prstGeom>
        </p:spPr>
        <p:txBody>
          <a:bodyPr wrap="none" lIns="0" tIns="0" rIns="0" bIns="0">
            <a:spAutoFit/>
          </a:bodyPr>
          <a:lstStyle/>
          <a:p>
            <a:r>
              <a:rPr lang="en-CA" sz="900" dirty="0">
                <a:solidFill>
                  <a:srgbClr val="B4CC47">
                    <a:lumMod val="25000"/>
                  </a:srgbClr>
                </a:solidFill>
              </a:rPr>
              <a:t>Click here in slide show for instructions about how to navigate this presentation</a:t>
            </a:r>
            <a:r>
              <a:rPr lang="en-US" sz="900" dirty="0" smtClean="0">
                <a:solidFill>
                  <a:srgbClr val="B4CC47">
                    <a:lumMod val="25000"/>
                  </a:srgbClr>
                </a:solidFill>
              </a:rPr>
              <a:t>.</a:t>
            </a:r>
            <a:endParaRPr lang="en-US" sz="900" dirty="0">
              <a:solidFill>
                <a:srgbClr val="B4CC47">
                  <a:lumMod val="25000"/>
                </a:srgbClr>
              </a:solidFill>
            </a:endParaRPr>
          </a:p>
        </p:txBody>
      </p:sp>
      <p:sp>
        <p:nvSpPr>
          <p:cNvPr id="2" name="Title 1"/>
          <p:cNvSpPr>
            <a:spLocks noGrp="1"/>
          </p:cNvSpPr>
          <p:nvPr>
            <p:ph type="title"/>
          </p:nvPr>
        </p:nvSpPr>
        <p:spPr/>
        <p:txBody>
          <a:bodyPr/>
          <a:lstStyle/>
          <a:p>
            <a:r>
              <a:rPr lang="en-US" dirty="0" smtClean="0"/>
              <a:t>Navigation</a:t>
            </a:r>
            <a:endParaRPr lang="en-US" dirty="0"/>
          </a:p>
        </p:txBody>
      </p:sp>
      <p:sp>
        <p:nvSpPr>
          <p:cNvPr id="49" name="Freeform 48">
            <a:hlinkClick r:id="rId5" action="ppaction://hlinksldjump"/>
          </p:cNvPr>
          <p:cNvSpPr/>
          <p:nvPr/>
        </p:nvSpPr>
        <p:spPr>
          <a:xfrm>
            <a:off x="3078564" y="4610719"/>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980" dirty="0" smtClean="0">
                <a:solidFill>
                  <a:schemeClr val="tx1"/>
                </a:solidFill>
              </a:rPr>
              <a:t>Sources of Fertilizer Advice</a:t>
            </a:r>
            <a:endParaRPr lang="en-US" sz="980" dirty="0">
              <a:solidFill>
                <a:schemeClr val="tx1"/>
              </a:solidFill>
            </a:endParaRPr>
          </a:p>
        </p:txBody>
      </p:sp>
      <p:sp>
        <p:nvSpPr>
          <p:cNvPr id="50" name="Freeform 49">
            <a:hlinkClick r:id="rId6" action="ppaction://hlinksldjump"/>
          </p:cNvPr>
          <p:cNvSpPr/>
          <p:nvPr/>
        </p:nvSpPr>
        <p:spPr>
          <a:xfrm>
            <a:off x="3078564" y="4948131"/>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980" dirty="0" smtClean="0">
                <a:solidFill>
                  <a:schemeClr val="tx1"/>
                </a:solidFill>
              </a:rPr>
              <a:t>Frequency of Soil Testing</a:t>
            </a:r>
          </a:p>
          <a:p>
            <a:pPr lvl="0" algn="ctr" defTabSz="444500">
              <a:lnSpc>
                <a:spcPts val="900"/>
              </a:lnSpc>
              <a:spcBef>
                <a:spcPct val="0"/>
              </a:spcBef>
            </a:pPr>
            <a:r>
              <a:rPr lang="en-US" sz="980" dirty="0" smtClean="0">
                <a:solidFill>
                  <a:schemeClr val="tx1"/>
                </a:solidFill>
              </a:rPr>
              <a:t>Nitrogen</a:t>
            </a:r>
            <a:endParaRPr lang="en-US" sz="980" dirty="0">
              <a:solidFill>
                <a:schemeClr val="tx1"/>
              </a:solidFill>
            </a:endParaRPr>
          </a:p>
        </p:txBody>
      </p:sp>
      <p:sp>
        <p:nvSpPr>
          <p:cNvPr id="51" name="Freeform 50">
            <a:hlinkClick r:id="rId7" action="ppaction://hlinksldjump"/>
          </p:cNvPr>
          <p:cNvSpPr/>
          <p:nvPr/>
        </p:nvSpPr>
        <p:spPr>
          <a:xfrm>
            <a:off x="3078564" y="5262607"/>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980" dirty="0" smtClean="0">
                <a:solidFill>
                  <a:schemeClr val="tx1"/>
                </a:solidFill>
              </a:rPr>
              <a:t>Reasons for Not Soil Testing for N Every Year</a:t>
            </a:r>
            <a:endParaRPr lang="en-US" sz="980" dirty="0">
              <a:solidFill>
                <a:schemeClr val="tx1"/>
              </a:solidFill>
            </a:endParaRPr>
          </a:p>
        </p:txBody>
      </p:sp>
      <p:sp>
        <p:nvSpPr>
          <p:cNvPr id="52" name="Freeform 51">
            <a:hlinkClick r:id="rId8" action="ppaction://hlinksldjump"/>
          </p:cNvPr>
          <p:cNvSpPr/>
          <p:nvPr/>
        </p:nvSpPr>
        <p:spPr>
          <a:xfrm>
            <a:off x="3078564" y="5594487"/>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algn="ctr" defTabSz="444500">
              <a:lnSpc>
                <a:spcPts val="900"/>
              </a:lnSpc>
              <a:spcBef>
                <a:spcPct val="0"/>
              </a:spcBef>
            </a:pPr>
            <a:r>
              <a:rPr lang="en-US" sz="980" dirty="0" smtClean="0">
                <a:solidFill>
                  <a:schemeClr val="tx1"/>
                </a:solidFill>
              </a:rPr>
              <a:t>Frequency of Soil Testing – P, K and S</a:t>
            </a:r>
          </a:p>
        </p:txBody>
      </p:sp>
      <p:sp>
        <p:nvSpPr>
          <p:cNvPr id="53" name="Freeform 52">
            <a:hlinkClick r:id="rId9" action="ppaction://hlinksldjump"/>
          </p:cNvPr>
          <p:cNvSpPr/>
          <p:nvPr/>
        </p:nvSpPr>
        <p:spPr>
          <a:xfrm>
            <a:off x="4614917" y="4610719"/>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algn="ctr" defTabSz="444500">
              <a:lnSpc>
                <a:spcPts val="900"/>
              </a:lnSpc>
              <a:spcBef>
                <a:spcPct val="0"/>
              </a:spcBef>
            </a:pPr>
            <a:r>
              <a:rPr lang="en-US" sz="980" dirty="0" smtClean="0">
                <a:solidFill>
                  <a:schemeClr val="tx1"/>
                </a:solidFill>
              </a:rPr>
              <a:t>Familiarity</a:t>
            </a:r>
            <a:br>
              <a:rPr lang="en-US" sz="980" dirty="0" smtClean="0">
                <a:solidFill>
                  <a:schemeClr val="tx1"/>
                </a:solidFill>
              </a:rPr>
            </a:br>
            <a:r>
              <a:rPr lang="en-US" sz="980" dirty="0" smtClean="0">
                <a:solidFill>
                  <a:schemeClr val="tx1"/>
                </a:solidFill>
              </a:rPr>
              <a:t>with 4R Concept</a:t>
            </a:r>
            <a:endParaRPr lang="en-US" sz="980" dirty="0">
              <a:solidFill>
                <a:schemeClr val="tx1"/>
              </a:solidFill>
            </a:endParaRPr>
          </a:p>
        </p:txBody>
      </p:sp>
      <p:sp>
        <p:nvSpPr>
          <p:cNvPr id="155" name="Freeform 154">
            <a:hlinkClick r:id="rId10" action="ppaction://hlinksldjump"/>
          </p:cNvPr>
          <p:cNvSpPr/>
          <p:nvPr/>
        </p:nvSpPr>
        <p:spPr>
          <a:xfrm>
            <a:off x="7543800" y="4267200"/>
            <a:ext cx="1463040" cy="306894"/>
          </a:xfrm>
          <a:custGeom>
            <a:avLst/>
            <a:gdLst>
              <a:gd name="connsiteX0" fmla="*/ 0 w 1447800"/>
              <a:gd name="connsiteY0" fmla="*/ 62863 h 377168"/>
              <a:gd name="connsiteX1" fmla="*/ 62863 w 1447800"/>
              <a:gd name="connsiteY1" fmla="*/ 0 h 377168"/>
              <a:gd name="connsiteX2" fmla="*/ 1384937 w 1447800"/>
              <a:gd name="connsiteY2" fmla="*/ 0 h 377168"/>
              <a:gd name="connsiteX3" fmla="*/ 1447800 w 1447800"/>
              <a:gd name="connsiteY3" fmla="*/ 62863 h 377168"/>
              <a:gd name="connsiteX4" fmla="*/ 1447800 w 1447800"/>
              <a:gd name="connsiteY4" fmla="*/ 314305 h 377168"/>
              <a:gd name="connsiteX5" fmla="*/ 1384937 w 1447800"/>
              <a:gd name="connsiteY5" fmla="*/ 377168 h 377168"/>
              <a:gd name="connsiteX6" fmla="*/ 62863 w 1447800"/>
              <a:gd name="connsiteY6" fmla="*/ 377168 h 377168"/>
              <a:gd name="connsiteX7" fmla="*/ 0 w 1447800"/>
              <a:gd name="connsiteY7" fmla="*/ 314305 h 377168"/>
              <a:gd name="connsiteX8" fmla="*/ 0 w 1447800"/>
              <a:gd name="connsiteY8" fmla="*/ 62863 h 37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7168">
                <a:moveTo>
                  <a:pt x="0" y="62863"/>
                </a:moveTo>
                <a:cubicBezTo>
                  <a:pt x="0" y="28145"/>
                  <a:pt x="28145" y="0"/>
                  <a:pt x="62863" y="0"/>
                </a:cubicBezTo>
                <a:lnTo>
                  <a:pt x="1384937" y="0"/>
                </a:lnTo>
                <a:cubicBezTo>
                  <a:pt x="1419655" y="0"/>
                  <a:pt x="1447800" y="28145"/>
                  <a:pt x="1447800" y="62863"/>
                </a:cubicBezTo>
                <a:lnTo>
                  <a:pt x="1447800" y="314305"/>
                </a:lnTo>
                <a:cubicBezTo>
                  <a:pt x="1447800" y="349023"/>
                  <a:pt x="1419655" y="377168"/>
                  <a:pt x="1384937" y="377168"/>
                </a:cubicBezTo>
                <a:lnTo>
                  <a:pt x="62863" y="377168"/>
                </a:lnTo>
                <a:cubicBezTo>
                  <a:pt x="28145" y="377168"/>
                  <a:pt x="0" y="349023"/>
                  <a:pt x="0" y="314305"/>
                </a:cubicBezTo>
                <a:lnTo>
                  <a:pt x="0" y="62863"/>
                </a:lnTo>
                <a:close/>
              </a:path>
            </a:pathLst>
          </a:custGeom>
          <a:solidFill>
            <a:srgbClr val="263340"/>
          </a:solidFill>
          <a:ln w="127">
            <a:solidFill>
              <a:srgbClr val="263340"/>
            </a:solidFill>
          </a:ln>
          <a:scene3d>
            <a:camera prst="orthographicFront"/>
            <a:lightRig rig="threePt" dir="t"/>
          </a:scene3d>
          <a:sp3d prstMaterial="matte">
            <a:bevelT w="25400" h="254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864" tIns="91440" rIns="54864" bIns="64132" numCol="1" spcCol="1270" anchor="ctr" anchorCtr="0">
            <a:noAutofit/>
          </a:bodyPr>
          <a:lstStyle/>
          <a:p>
            <a:pPr lvl="0" algn="ctr" defTabSz="533400">
              <a:lnSpc>
                <a:spcPts val="1000"/>
              </a:lnSpc>
              <a:spcBef>
                <a:spcPct val="0"/>
              </a:spcBef>
            </a:pPr>
            <a:r>
              <a:rPr lang="en-US" sz="1200" b="1" cap="all" dirty="0" smtClean="0">
                <a:solidFill>
                  <a:schemeClr val="bg1"/>
                </a:solidFill>
              </a:rPr>
              <a:t>demographics</a:t>
            </a:r>
            <a:endParaRPr lang="en-US" sz="1200" kern="1200" cap="all" dirty="0">
              <a:solidFill>
                <a:schemeClr val="bg1"/>
              </a:solidFill>
            </a:endParaRPr>
          </a:p>
        </p:txBody>
      </p:sp>
      <p:sp>
        <p:nvSpPr>
          <p:cNvPr id="97" name="Freeform 96">
            <a:hlinkClick r:id="rId11" action="ppaction://hlinksldjump"/>
          </p:cNvPr>
          <p:cNvSpPr/>
          <p:nvPr/>
        </p:nvSpPr>
        <p:spPr>
          <a:xfrm>
            <a:off x="3912435" y="4267200"/>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rgbClr val="003A5D"/>
          </a:solidFill>
          <a:ln w="127">
            <a:solidFill>
              <a:srgbClr val="003A5D"/>
            </a:solidFill>
          </a:ln>
          <a:scene3d>
            <a:camera prst="orthographicFront"/>
            <a:lightRig rig="threePt" dir="t"/>
          </a:scene3d>
          <a:sp3d prstMaterial="matte">
            <a:bevelT w="25400" h="254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864" tIns="91440" rIns="54864" bIns="64113" numCol="1" spcCol="1270" anchor="ctr" anchorCtr="0">
            <a:noAutofit/>
          </a:bodyPr>
          <a:lstStyle/>
          <a:p>
            <a:pPr algn="ctr" defTabSz="533400">
              <a:lnSpc>
                <a:spcPts val="1000"/>
              </a:lnSpc>
              <a:spcBef>
                <a:spcPct val="0"/>
              </a:spcBef>
            </a:pPr>
            <a:r>
              <a:rPr lang="en-US" sz="1200" b="1" cap="all" dirty="0" smtClean="0"/>
              <a:t>GENERAL FERTILIZER PRACTICES</a:t>
            </a:r>
            <a:endParaRPr lang="en-US" sz="1200" b="1" cap="all" dirty="0"/>
          </a:p>
        </p:txBody>
      </p:sp>
      <p:sp>
        <p:nvSpPr>
          <p:cNvPr id="68" name="Freeform 67">
            <a:hlinkClick r:id="rId12" action="ppaction://hlinksldjump"/>
          </p:cNvPr>
          <p:cNvSpPr/>
          <p:nvPr/>
        </p:nvSpPr>
        <p:spPr>
          <a:xfrm>
            <a:off x="4614917" y="4948131"/>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algn="ctr" defTabSz="444500">
              <a:lnSpc>
                <a:spcPts val="900"/>
              </a:lnSpc>
              <a:spcBef>
                <a:spcPct val="0"/>
              </a:spcBef>
            </a:pPr>
            <a:r>
              <a:rPr lang="en-US" sz="980" dirty="0" smtClean="0">
                <a:solidFill>
                  <a:schemeClr val="tx1"/>
                </a:solidFill>
              </a:rPr>
              <a:t>Sources of Fertilizer Information</a:t>
            </a:r>
            <a:endParaRPr lang="en-US" sz="980" dirty="0">
              <a:solidFill>
                <a:schemeClr val="tx1"/>
              </a:solidFill>
            </a:endParaRPr>
          </a:p>
        </p:txBody>
      </p:sp>
      <p:sp>
        <p:nvSpPr>
          <p:cNvPr id="69" name="Freeform 68">
            <a:hlinkClick r:id="rId13" action="ppaction://hlinksldjump"/>
          </p:cNvPr>
          <p:cNvSpPr/>
          <p:nvPr/>
        </p:nvSpPr>
        <p:spPr>
          <a:xfrm>
            <a:off x="4614917" y="5262607"/>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algn="ctr" defTabSz="444500">
              <a:lnSpc>
                <a:spcPts val="900"/>
              </a:lnSpc>
              <a:spcBef>
                <a:spcPct val="0"/>
              </a:spcBef>
            </a:pPr>
            <a:r>
              <a:rPr lang="en-US" sz="980" dirty="0" smtClean="0">
                <a:solidFill>
                  <a:schemeClr val="tx1"/>
                </a:solidFill>
              </a:rPr>
              <a:t>Reasons Some Farmers Do Not Adopt 4R Practices</a:t>
            </a:r>
            <a:endParaRPr lang="en-US" sz="980" dirty="0">
              <a:solidFill>
                <a:schemeClr val="tx1"/>
              </a:solidFill>
            </a:endParaRPr>
          </a:p>
        </p:txBody>
      </p:sp>
      <p:sp>
        <p:nvSpPr>
          <p:cNvPr id="91" name="Freeform 90">
            <a:hlinkClick r:id="rId14" action="ppaction://hlinksldjump"/>
          </p:cNvPr>
          <p:cNvSpPr/>
          <p:nvPr/>
        </p:nvSpPr>
        <p:spPr>
          <a:xfrm>
            <a:off x="4632960" y="505482"/>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rgbClr val="CAA977"/>
          </a:solidFill>
          <a:ln w="127">
            <a:solidFill>
              <a:srgbClr val="CAA977"/>
            </a:solidFill>
          </a:ln>
          <a:scene3d>
            <a:camera prst="orthographicFront"/>
            <a:lightRig rig="threePt" dir="t"/>
          </a:scene3d>
          <a:sp3d prstMaterial="matte">
            <a:bevelT w="25400" h="254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864" tIns="91440" rIns="54864" bIns="58826" numCol="1" spcCol="1270" anchor="ctr" anchorCtr="0">
            <a:noAutofit/>
          </a:bodyPr>
          <a:lstStyle/>
          <a:p>
            <a:pPr algn="ctr" defTabSz="533400">
              <a:lnSpc>
                <a:spcPts val="1000"/>
              </a:lnSpc>
              <a:spcBef>
                <a:spcPct val="0"/>
              </a:spcBef>
            </a:pPr>
            <a:r>
              <a:rPr lang="en-US" sz="1200" b="1" dirty="0" smtClean="0">
                <a:solidFill>
                  <a:schemeClr val="bg1"/>
                </a:solidFill>
              </a:rPr>
              <a:t>SOYBEAN (Ontario)</a:t>
            </a:r>
            <a:endParaRPr lang="en-US" sz="1200" b="1" dirty="0">
              <a:solidFill>
                <a:schemeClr val="bg1"/>
              </a:solidFill>
            </a:endParaRPr>
          </a:p>
        </p:txBody>
      </p:sp>
      <p:sp>
        <p:nvSpPr>
          <p:cNvPr id="102" name="Freeform 101">
            <a:hlinkClick r:id="rId15" action="ppaction://hlinksldjump"/>
          </p:cNvPr>
          <p:cNvSpPr/>
          <p:nvPr/>
        </p:nvSpPr>
        <p:spPr>
          <a:xfrm>
            <a:off x="3106506" y="505482"/>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accent6">
              <a:lumMod val="75000"/>
            </a:schemeClr>
          </a:solidFill>
          <a:ln w="127">
            <a:solidFill>
              <a:schemeClr val="accent6">
                <a:lumMod val="75000"/>
              </a:schemeClr>
            </a:solidFill>
          </a:ln>
          <a:scene3d>
            <a:camera prst="orthographicFront"/>
            <a:lightRig rig="threePt" dir="t"/>
          </a:scene3d>
          <a:sp3d prstMaterial="matte">
            <a:bevelT w="25400" h="254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864" tIns="91440" rIns="54864" bIns="58826" numCol="1" spcCol="1270" anchor="ctr" anchorCtr="0">
            <a:noAutofit/>
          </a:bodyPr>
          <a:lstStyle/>
          <a:p>
            <a:pPr algn="ctr" defTabSz="533400">
              <a:lnSpc>
                <a:spcPts val="1000"/>
              </a:lnSpc>
              <a:spcBef>
                <a:spcPct val="0"/>
              </a:spcBef>
            </a:pPr>
            <a:r>
              <a:rPr lang="en-US" sz="1200" b="1" dirty="0" smtClean="0">
                <a:solidFill>
                  <a:schemeClr val="bg1"/>
                </a:solidFill>
              </a:rPr>
              <a:t>CORN (Ontario)</a:t>
            </a:r>
            <a:endParaRPr lang="en-US" sz="1200" b="1" dirty="0">
              <a:solidFill>
                <a:schemeClr val="bg1"/>
              </a:solidFill>
            </a:endParaRPr>
          </a:p>
        </p:txBody>
      </p:sp>
      <p:sp>
        <p:nvSpPr>
          <p:cNvPr id="144" name="Freeform 143">
            <a:hlinkClick r:id="rId16" action="ppaction://hlinksldjump"/>
          </p:cNvPr>
          <p:cNvSpPr/>
          <p:nvPr/>
        </p:nvSpPr>
        <p:spPr>
          <a:xfrm>
            <a:off x="7543800" y="5725914"/>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accent3">
              <a:lumMod val="60000"/>
              <a:lumOff val="40000"/>
            </a:schemeClr>
          </a:solidFill>
          <a:ln w="127">
            <a:solidFill>
              <a:schemeClr val="accent3">
                <a:lumMod val="60000"/>
                <a:lumOff val="40000"/>
              </a:schemeClr>
            </a:solidFill>
          </a:ln>
          <a:scene3d>
            <a:camera prst="orthographicFront"/>
            <a:lightRig rig="threePt" dir="t"/>
          </a:scene3d>
          <a:sp3d prstMaterial="matte">
            <a:bevelT w="25400" h="254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864" tIns="91440" rIns="54864" bIns="58826" numCol="1" spcCol="1270" anchor="ctr" anchorCtr="0">
            <a:noAutofit/>
          </a:bodyPr>
          <a:lstStyle/>
          <a:p>
            <a:pPr algn="ctr" defTabSz="533400">
              <a:lnSpc>
                <a:spcPts val="1000"/>
              </a:lnSpc>
              <a:spcBef>
                <a:spcPct val="0"/>
              </a:spcBef>
            </a:pPr>
            <a:r>
              <a:rPr lang="en-US" sz="1200" b="1" dirty="0" smtClean="0">
                <a:solidFill>
                  <a:schemeClr val="bg1"/>
                </a:solidFill>
              </a:rPr>
              <a:t>METHODOLOGY</a:t>
            </a:r>
            <a:endParaRPr lang="en-US" sz="1200" b="1" dirty="0">
              <a:solidFill>
                <a:schemeClr val="bg1"/>
              </a:solidFill>
            </a:endParaRPr>
          </a:p>
        </p:txBody>
      </p:sp>
      <p:cxnSp>
        <p:nvCxnSpPr>
          <p:cNvPr id="146" name="Straight Arrow Connector 145"/>
          <p:cNvCxnSpPr/>
          <p:nvPr/>
        </p:nvCxnSpPr>
        <p:spPr bwMode="auto">
          <a:xfrm>
            <a:off x="4038600" y="6381955"/>
            <a:ext cx="0" cy="91440"/>
          </a:xfrm>
          <a:prstGeom prst="straightConnector1">
            <a:avLst/>
          </a:prstGeom>
          <a:noFill/>
          <a:ln w="6350" cap="flat" cmpd="sng" algn="ctr">
            <a:solidFill>
              <a:schemeClr val="bg1"/>
            </a:solidFill>
            <a:prstDash val="solid"/>
            <a:round/>
            <a:headEnd type="none" w="med" len="med"/>
            <a:tailEnd type="arrow" w="sm" len="sm"/>
          </a:ln>
          <a:effectLst/>
          <a:extLst>
            <a:ext uri="{909E8E84-426E-40DD-AFC4-6F175D3DCCD1}">
              <a14:hiddenFill xmlns:a14="http://schemas.microsoft.com/office/drawing/2010/main">
                <a:solidFill>
                  <a:srgbClr val="FFFFFF"/>
                </a:solidFill>
              </a14:hiddenFill>
            </a:ext>
          </a:extLst>
        </p:spPr>
      </p:cxnSp>
      <p:pic>
        <p:nvPicPr>
          <p:cNvPr id="75" name="EX-MOREINFO-001" descr="info_white.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74" name="Freeform 173">
            <a:hlinkClick r:id="rId18" action="ppaction://hlinksldjump"/>
          </p:cNvPr>
          <p:cNvSpPr/>
          <p:nvPr/>
        </p:nvSpPr>
        <p:spPr>
          <a:xfrm>
            <a:off x="3106506" y="834464"/>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Fertilizer Timing</a:t>
            </a:r>
          </a:p>
        </p:txBody>
      </p:sp>
      <p:sp>
        <p:nvSpPr>
          <p:cNvPr id="175" name="Freeform 174">
            <a:hlinkClick r:id="rId19" action="ppaction://hlinksldjump"/>
          </p:cNvPr>
          <p:cNvSpPr/>
          <p:nvPr/>
        </p:nvSpPr>
        <p:spPr>
          <a:xfrm>
            <a:off x="3106506" y="1162571"/>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Fertilizer Source</a:t>
            </a:r>
          </a:p>
        </p:txBody>
      </p:sp>
      <p:sp>
        <p:nvSpPr>
          <p:cNvPr id="177" name="Freeform 176">
            <a:hlinkClick r:id="rId20" action="ppaction://hlinksldjump"/>
          </p:cNvPr>
          <p:cNvSpPr/>
          <p:nvPr/>
        </p:nvSpPr>
        <p:spPr>
          <a:xfrm>
            <a:off x="3106506" y="1490678"/>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Fertilizer Placement</a:t>
            </a:r>
          </a:p>
        </p:txBody>
      </p:sp>
      <p:sp>
        <p:nvSpPr>
          <p:cNvPr id="178" name="Freeform 177">
            <a:hlinkClick r:id="rId21" action="ppaction://hlinksldjump"/>
          </p:cNvPr>
          <p:cNvSpPr/>
          <p:nvPr/>
        </p:nvSpPr>
        <p:spPr>
          <a:xfrm>
            <a:off x="3106506" y="2146892"/>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Fertilizer Program</a:t>
            </a:r>
          </a:p>
        </p:txBody>
      </p:sp>
      <p:sp>
        <p:nvSpPr>
          <p:cNvPr id="179" name="Freeform 178">
            <a:hlinkClick r:id="rId22" action="ppaction://hlinksldjump"/>
          </p:cNvPr>
          <p:cNvSpPr/>
          <p:nvPr/>
        </p:nvSpPr>
        <p:spPr>
          <a:xfrm>
            <a:off x="3106506" y="2474999"/>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Nitrogen Fixing Crop</a:t>
            </a:r>
            <a:br>
              <a:rPr kumimoji="0" lang="en-US" sz="980" b="0" i="0" u="none" strike="noStrike" kern="0" cap="none" spc="0" normalizeH="0" baseline="0" noProof="0" dirty="0" smtClean="0">
                <a:ln>
                  <a:noFill/>
                </a:ln>
                <a:solidFill>
                  <a:srgbClr val="201B1A"/>
                </a:solidFill>
                <a:effectLst/>
                <a:uLnTx/>
                <a:uFillTx/>
                <a:latin typeface="Calibri Light"/>
                <a:ea typeface="+mn-ea"/>
                <a:cs typeface="+mn-cs"/>
              </a:rPr>
            </a:b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in Previous Year</a:t>
            </a:r>
          </a:p>
        </p:txBody>
      </p:sp>
      <p:sp>
        <p:nvSpPr>
          <p:cNvPr id="180" name="Freeform 179">
            <a:hlinkClick r:id="rId23" action="ppaction://hlinksldjump"/>
          </p:cNvPr>
          <p:cNvSpPr/>
          <p:nvPr/>
        </p:nvSpPr>
        <p:spPr>
          <a:xfrm>
            <a:off x="3106506" y="2803106"/>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Approaches Used To Decide Fertilizer Rate</a:t>
            </a:r>
          </a:p>
        </p:txBody>
      </p:sp>
      <p:sp>
        <p:nvSpPr>
          <p:cNvPr id="181" name="Freeform 180">
            <a:hlinkClick r:id="rId24" action="ppaction://hlinksldjump"/>
          </p:cNvPr>
          <p:cNvSpPr/>
          <p:nvPr/>
        </p:nvSpPr>
        <p:spPr>
          <a:xfrm>
            <a:off x="3106506" y="1818785"/>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Fertilizer Rates</a:t>
            </a:r>
          </a:p>
        </p:txBody>
      </p:sp>
      <p:sp>
        <p:nvSpPr>
          <p:cNvPr id="182" name="Freeform 181">
            <a:hlinkClick r:id="rId25" action="ppaction://hlinksldjump"/>
          </p:cNvPr>
          <p:cNvSpPr/>
          <p:nvPr/>
        </p:nvSpPr>
        <p:spPr>
          <a:xfrm>
            <a:off x="3106506" y="3131213"/>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Use of Nitrogen Stabilizer</a:t>
            </a:r>
          </a:p>
        </p:txBody>
      </p:sp>
      <p:sp>
        <p:nvSpPr>
          <p:cNvPr id="183" name="Freeform 182">
            <a:hlinkClick r:id="rId26" action="ppaction://hlinksldjump"/>
          </p:cNvPr>
          <p:cNvSpPr/>
          <p:nvPr/>
        </p:nvSpPr>
        <p:spPr>
          <a:xfrm>
            <a:off x="3106506" y="3787424"/>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Use of Micronutrients</a:t>
            </a:r>
          </a:p>
        </p:txBody>
      </p:sp>
      <p:sp>
        <p:nvSpPr>
          <p:cNvPr id="184" name="Freeform 183">
            <a:hlinkClick r:id="rId27" action="ppaction://hlinksldjump"/>
          </p:cNvPr>
          <p:cNvSpPr/>
          <p:nvPr/>
        </p:nvSpPr>
        <p:spPr>
          <a:xfrm>
            <a:off x="3106506" y="3459320"/>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Target Yield vs.</a:t>
            </a:r>
            <a:br>
              <a:rPr kumimoji="0" lang="en-US" sz="980" b="0" i="0" u="none" strike="noStrike" kern="0" cap="none" spc="0" normalizeH="0" baseline="0" noProof="0" dirty="0" smtClean="0">
                <a:ln>
                  <a:noFill/>
                </a:ln>
                <a:solidFill>
                  <a:srgbClr val="201B1A"/>
                </a:solidFill>
                <a:effectLst/>
                <a:uLnTx/>
                <a:uFillTx/>
                <a:latin typeface="Calibri Light"/>
                <a:ea typeface="+mn-ea"/>
                <a:cs typeface="+mn-cs"/>
              </a:rPr>
            </a:b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Actual Yield</a:t>
            </a:r>
          </a:p>
        </p:txBody>
      </p:sp>
      <p:sp>
        <p:nvSpPr>
          <p:cNvPr id="185" name="Freeform 184">
            <a:hlinkClick r:id="rId28" action="ppaction://hlinksldjump"/>
          </p:cNvPr>
          <p:cNvSpPr/>
          <p:nvPr/>
        </p:nvSpPr>
        <p:spPr>
          <a:xfrm>
            <a:off x="4632960" y="834497"/>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Fertilizer Timing</a:t>
            </a:r>
          </a:p>
        </p:txBody>
      </p:sp>
      <p:sp>
        <p:nvSpPr>
          <p:cNvPr id="186" name="Freeform 185">
            <a:hlinkClick r:id="rId29" action="ppaction://hlinksldjump"/>
          </p:cNvPr>
          <p:cNvSpPr/>
          <p:nvPr/>
        </p:nvSpPr>
        <p:spPr>
          <a:xfrm>
            <a:off x="4632960" y="1162604"/>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Fertilizer Source</a:t>
            </a:r>
          </a:p>
        </p:txBody>
      </p:sp>
      <p:sp>
        <p:nvSpPr>
          <p:cNvPr id="187" name="Freeform 186">
            <a:hlinkClick r:id="rId30" action="ppaction://hlinksldjump"/>
          </p:cNvPr>
          <p:cNvSpPr/>
          <p:nvPr/>
        </p:nvSpPr>
        <p:spPr>
          <a:xfrm>
            <a:off x="4632960" y="1490711"/>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Fertilizer Placement</a:t>
            </a:r>
          </a:p>
        </p:txBody>
      </p:sp>
      <p:sp>
        <p:nvSpPr>
          <p:cNvPr id="188" name="Freeform 187">
            <a:hlinkClick r:id="rId31" action="ppaction://hlinksldjump"/>
          </p:cNvPr>
          <p:cNvSpPr/>
          <p:nvPr/>
        </p:nvSpPr>
        <p:spPr>
          <a:xfrm>
            <a:off x="4632960" y="2146925"/>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Fertilizer Program</a:t>
            </a:r>
          </a:p>
        </p:txBody>
      </p:sp>
      <p:sp>
        <p:nvSpPr>
          <p:cNvPr id="189" name="Freeform 188">
            <a:hlinkClick r:id="rId32" action="ppaction://hlinksldjump"/>
          </p:cNvPr>
          <p:cNvSpPr/>
          <p:nvPr/>
        </p:nvSpPr>
        <p:spPr>
          <a:xfrm>
            <a:off x="4632960" y="2475032"/>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Nitrogen Fixing Crop</a:t>
            </a:r>
            <a:br>
              <a:rPr kumimoji="0" lang="en-US" sz="980" b="0" i="0" u="none" strike="noStrike" kern="0" cap="none" spc="0" normalizeH="0" baseline="0" noProof="0" dirty="0" smtClean="0">
                <a:ln>
                  <a:noFill/>
                </a:ln>
                <a:solidFill>
                  <a:srgbClr val="201B1A"/>
                </a:solidFill>
                <a:effectLst/>
                <a:uLnTx/>
                <a:uFillTx/>
                <a:latin typeface="Calibri Light"/>
                <a:ea typeface="+mn-ea"/>
                <a:cs typeface="+mn-cs"/>
              </a:rPr>
            </a:b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in Previous Year</a:t>
            </a:r>
          </a:p>
        </p:txBody>
      </p:sp>
      <p:sp>
        <p:nvSpPr>
          <p:cNvPr id="190" name="Freeform 189">
            <a:hlinkClick r:id="rId33" action="ppaction://hlinksldjump"/>
          </p:cNvPr>
          <p:cNvSpPr/>
          <p:nvPr/>
        </p:nvSpPr>
        <p:spPr>
          <a:xfrm>
            <a:off x="4632960" y="2803139"/>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Approaches Used To Decide Fertilizer Rate</a:t>
            </a:r>
          </a:p>
        </p:txBody>
      </p:sp>
      <p:sp>
        <p:nvSpPr>
          <p:cNvPr id="191" name="Freeform 190">
            <a:hlinkClick r:id="rId34" action="ppaction://hlinksldjump"/>
          </p:cNvPr>
          <p:cNvSpPr/>
          <p:nvPr/>
        </p:nvSpPr>
        <p:spPr>
          <a:xfrm>
            <a:off x="4632960" y="1818818"/>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Fertilizer Rates</a:t>
            </a:r>
          </a:p>
        </p:txBody>
      </p:sp>
      <p:sp>
        <p:nvSpPr>
          <p:cNvPr id="192" name="Freeform 191">
            <a:hlinkClick r:id="rId35" action="ppaction://hlinksldjump"/>
          </p:cNvPr>
          <p:cNvSpPr/>
          <p:nvPr/>
        </p:nvSpPr>
        <p:spPr>
          <a:xfrm>
            <a:off x="4632960" y="3131246"/>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Use of Nitrogen Stabilizer</a:t>
            </a:r>
          </a:p>
        </p:txBody>
      </p:sp>
      <p:sp>
        <p:nvSpPr>
          <p:cNvPr id="193" name="Freeform 192">
            <a:hlinkClick r:id="rId36" action="ppaction://hlinksldjump"/>
          </p:cNvPr>
          <p:cNvSpPr/>
          <p:nvPr/>
        </p:nvSpPr>
        <p:spPr>
          <a:xfrm>
            <a:off x="4632960" y="3787457"/>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Use of Micronutrients</a:t>
            </a:r>
          </a:p>
        </p:txBody>
      </p:sp>
      <p:sp>
        <p:nvSpPr>
          <p:cNvPr id="194" name="Freeform 193">
            <a:hlinkClick r:id="rId37" action="ppaction://hlinksldjump"/>
          </p:cNvPr>
          <p:cNvSpPr/>
          <p:nvPr/>
        </p:nvSpPr>
        <p:spPr>
          <a:xfrm>
            <a:off x="4632960" y="3459353"/>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059" tIns="56059" rIns="56059" bIns="56059"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Target Yield vs.</a:t>
            </a:r>
            <a:br>
              <a:rPr kumimoji="0" lang="en-US" sz="980" b="0" i="0" u="none" strike="noStrike" kern="0" cap="none" spc="0" normalizeH="0" baseline="0" noProof="0" dirty="0" smtClean="0">
                <a:ln>
                  <a:noFill/>
                </a:ln>
                <a:solidFill>
                  <a:srgbClr val="201B1A"/>
                </a:solidFill>
                <a:effectLst/>
                <a:uLnTx/>
                <a:uFillTx/>
                <a:latin typeface="Calibri Light"/>
                <a:ea typeface="+mn-ea"/>
                <a:cs typeface="+mn-cs"/>
              </a:rPr>
            </a:br>
            <a:r>
              <a:rPr kumimoji="0" lang="en-US" sz="980" b="0" i="0" u="none" strike="noStrike" kern="0" cap="none" spc="0" normalizeH="0" baseline="0" noProof="0" dirty="0" smtClean="0">
                <a:ln>
                  <a:noFill/>
                </a:ln>
                <a:solidFill>
                  <a:srgbClr val="201B1A"/>
                </a:solidFill>
                <a:effectLst/>
                <a:uLnTx/>
                <a:uFillTx/>
                <a:latin typeface="Calibri Light"/>
                <a:ea typeface="+mn-ea"/>
                <a:cs typeface="+mn-cs"/>
              </a:rPr>
              <a:t>Actual Yield</a:t>
            </a:r>
          </a:p>
        </p:txBody>
      </p:sp>
      <p:sp>
        <p:nvSpPr>
          <p:cNvPr id="196" name="Freeform 195">
            <a:hlinkClick r:id="rId38" action="ppaction://hlinksldjump"/>
          </p:cNvPr>
          <p:cNvSpPr/>
          <p:nvPr/>
        </p:nvSpPr>
        <p:spPr>
          <a:xfrm>
            <a:off x="137160" y="4267200"/>
            <a:ext cx="1463040" cy="306894"/>
          </a:xfrm>
          <a:custGeom>
            <a:avLst/>
            <a:gdLst>
              <a:gd name="connsiteX0" fmla="*/ 0 w 1447800"/>
              <a:gd name="connsiteY0" fmla="*/ 62096 h 372569"/>
              <a:gd name="connsiteX1" fmla="*/ 62096 w 1447800"/>
              <a:gd name="connsiteY1" fmla="*/ 0 h 372569"/>
              <a:gd name="connsiteX2" fmla="*/ 1385704 w 1447800"/>
              <a:gd name="connsiteY2" fmla="*/ 0 h 372569"/>
              <a:gd name="connsiteX3" fmla="*/ 1447800 w 1447800"/>
              <a:gd name="connsiteY3" fmla="*/ 62096 h 372569"/>
              <a:gd name="connsiteX4" fmla="*/ 1447800 w 1447800"/>
              <a:gd name="connsiteY4" fmla="*/ 310473 h 372569"/>
              <a:gd name="connsiteX5" fmla="*/ 1385704 w 1447800"/>
              <a:gd name="connsiteY5" fmla="*/ 372569 h 372569"/>
              <a:gd name="connsiteX6" fmla="*/ 62096 w 1447800"/>
              <a:gd name="connsiteY6" fmla="*/ 372569 h 372569"/>
              <a:gd name="connsiteX7" fmla="*/ 0 w 1447800"/>
              <a:gd name="connsiteY7" fmla="*/ 310473 h 372569"/>
              <a:gd name="connsiteX8" fmla="*/ 0 w 1447800"/>
              <a:gd name="connsiteY8" fmla="*/ 62096 h 37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2569">
                <a:moveTo>
                  <a:pt x="0" y="62096"/>
                </a:moveTo>
                <a:cubicBezTo>
                  <a:pt x="0" y="27801"/>
                  <a:pt x="27801" y="0"/>
                  <a:pt x="62096" y="0"/>
                </a:cubicBezTo>
                <a:lnTo>
                  <a:pt x="1385704" y="0"/>
                </a:lnTo>
                <a:cubicBezTo>
                  <a:pt x="1419999" y="0"/>
                  <a:pt x="1447800" y="27801"/>
                  <a:pt x="1447800" y="62096"/>
                </a:cubicBezTo>
                <a:lnTo>
                  <a:pt x="1447800" y="310473"/>
                </a:lnTo>
                <a:cubicBezTo>
                  <a:pt x="1447800" y="344768"/>
                  <a:pt x="1419999" y="372569"/>
                  <a:pt x="1385704" y="372569"/>
                </a:cubicBezTo>
                <a:lnTo>
                  <a:pt x="62096" y="372569"/>
                </a:lnTo>
                <a:cubicBezTo>
                  <a:pt x="27801" y="372569"/>
                  <a:pt x="0" y="344768"/>
                  <a:pt x="0" y="310473"/>
                </a:cubicBezTo>
                <a:lnTo>
                  <a:pt x="0" y="62096"/>
                </a:lnTo>
                <a:close/>
              </a:path>
            </a:pathLst>
          </a:custGeom>
          <a:solidFill>
            <a:schemeClr val="accent1"/>
          </a:solidFill>
          <a:ln w="127">
            <a:solidFill>
              <a:schemeClr val="accent1"/>
            </a:solidFill>
          </a:ln>
          <a:scene3d>
            <a:camera prst="orthographicFront"/>
            <a:lightRig rig="threePt" dir="t"/>
          </a:scene3d>
          <a:sp3d prstMaterial="matte">
            <a:bevelT w="25400" h="254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864" tIns="91440" rIns="54864" bIns="63907" numCol="1" spcCol="1270" anchor="ctr" anchorCtr="0">
            <a:noAutofit/>
          </a:bodyPr>
          <a:lstStyle/>
          <a:p>
            <a:pPr lvl="0" algn="ctr" defTabSz="533400">
              <a:lnSpc>
                <a:spcPts val="1000"/>
              </a:lnSpc>
              <a:spcBef>
                <a:spcPct val="0"/>
              </a:spcBef>
            </a:pPr>
            <a:r>
              <a:rPr lang="en-US" sz="1200" b="1" i="0" u="none" kern="1200" dirty="0" smtClean="0">
                <a:solidFill>
                  <a:schemeClr val="bg1"/>
                </a:solidFill>
              </a:rPr>
              <a:t>KEY FINDINGS</a:t>
            </a:r>
            <a:endParaRPr lang="en-US" sz="1200" b="1" kern="1200" dirty="0">
              <a:solidFill>
                <a:schemeClr val="bg1"/>
              </a:solidFill>
            </a:endParaRPr>
          </a:p>
        </p:txBody>
      </p:sp>
      <p:sp>
        <p:nvSpPr>
          <p:cNvPr id="200" name="Freeform 199">
            <a:hlinkClick r:id="rId38" action="ppaction://hlinksldjump"/>
          </p:cNvPr>
          <p:cNvSpPr/>
          <p:nvPr/>
        </p:nvSpPr>
        <p:spPr>
          <a:xfrm>
            <a:off x="137160" y="4610719"/>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512" tIns="56512" rIns="56512" bIns="56512" numCol="1" spcCol="1270" anchor="ctr" anchorCtr="0">
            <a:noAutofit/>
          </a:bodyPr>
          <a:lstStyle/>
          <a:p>
            <a:pPr algn="ctr" defTabSz="444500">
              <a:lnSpc>
                <a:spcPts val="900"/>
              </a:lnSpc>
              <a:spcBef>
                <a:spcPct val="0"/>
              </a:spcBef>
            </a:pPr>
            <a:r>
              <a:rPr lang="en-US" sz="1000" dirty="0" smtClean="0">
                <a:solidFill>
                  <a:schemeClr val="tx1"/>
                </a:solidFill>
              </a:rPr>
              <a:t>Corn</a:t>
            </a:r>
            <a:endParaRPr lang="en-US" sz="1000" dirty="0">
              <a:solidFill>
                <a:schemeClr val="tx1"/>
              </a:solidFill>
            </a:endParaRPr>
          </a:p>
        </p:txBody>
      </p:sp>
      <p:sp>
        <p:nvSpPr>
          <p:cNvPr id="201" name="Freeform 200">
            <a:hlinkClick r:id="rId39" action="ppaction://hlinksldjump"/>
          </p:cNvPr>
          <p:cNvSpPr/>
          <p:nvPr/>
        </p:nvSpPr>
        <p:spPr>
          <a:xfrm>
            <a:off x="137160" y="4936663"/>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512" tIns="56512" rIns="56512" bIns="56512" numCol="1" spcCol="1270" anchor="ctr" anchorCtr="0">
            <a:noAutofit/>
          </a:bodyPr>
          <a:lstStyle/>
          <a:p>
            <a:pPr algn="ctr" defTabSz="444500">
              <a:lnSpc>
                <a:spcPts val="900"/>
              </a:lnSpc>
              <a:spcBef>
                <a:spcPct val="0"/>
              </a:spcBef>
            </a:pPr>
            <a:r>
              <a:rPr lang="en-US" sz="1000" dirty="0" smtClean="0">
                <a:solidFill>
                  <a:schemeClr val="tx1"/>
                </a:solidFill>
              </a:rPr>
              <a:t>Soybean</a:t>
            </a:r>
            <a:endParaRPr lang="en-US" sz="1000" dirty="0">
              <a:solidFill>
                <a:schemeClr val="tx1"/>
              </a:solidFill>
            </a:endParaRPr>
          </a:p>
        </p:txBody>
      </p:sp>
      <p:sp>
        <p:nvSpPr>
          <p:cNvPr id="99" name="Freeform 98">
            <a:hlinkClick r:id="rId40" action="ppaction://hlinksldjump"/>
          </p:cNvPr>
          <p:cNvSpPr/>
          <p:nvPr/>
        </p:nvSpPr>
        <p:spPr>
          <a:xfrm>
            <a:off x="7543800" y="4610719"/>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493" tIns="56493" rIns="56493" bIns="56493"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1000" b="0" i="0" u="none" strike="noStrike" kern="0" cap="none" spc="0" normalizeH="0" baseline="0" noProof="0" dirty="0" smtClean="0">
                <a:ln>
                  <a:noFill/>
                </a:ln>
                <a:solidFill>
                  <a:srgbClr val="201B1A"/>
                </a:solidFill>
                <a:effectLst/>
                <a:uLnTx/>
                <a:uFillTx/>
                <a:latin typeface="Calibri Light"/>
                <a:ea typeface="+mn-ea"/>
                <a:cs typeface="+mn-cs"/>
              </a:rPr>
              <a:t>Zero Tillage</a:t>
            </a:r>
          </a:p>
        </p:txBody>
      </p:sp>
      <p:sp>
        <p:nvSpPr>
          <p:cNvPr id="100" name="Freeform 99">
            <a:hlinkClick r:id="rId41" action="ppaction://hlinksldjump"/>
          </p:cNvPr>
          <p:cNvSpPr/>
          <p:nvPr/>
        </p:nvSpPr>
        <p:spPr>
          <a:xfrm>
            <a:off x="7543800" y="4948131"/>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493" tIns="56493" rIns="56493" bIns="56493"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1000" b="0" i="0" u="none" strike="noStrike" kern="0" cap="none" spc="0" normalizeH="0" baseline="0" noProof="0" dirty="0" smtClean="0">
                <a:ln>
                  <a:noFill/>
                </a:ln>
                <a:solidFill>
                  <a:srgbClr val="201B1A"/>
                </a:solidFill>
                <a:effectLst/>
                <a:uLnTx/>
                <a:uFillTx/>
                <a:latin typeface="Calibri Light"/>
                <a:ea typeface="+mn-ea"/>
                <a:cs typeface="+mn-cs"/>
              </a:rPr>
              <a:t>Type of Farming Operation</a:t>
            </a:r>
          </a:p>
        </p:txBody>
      </p:sp>
      <p:sp>
        <p:nvSpPr>
          <p:cNvPr id="101" name="Freeform 100">
            <a:hlinkClick r:id="rId42" action="ppaction://hlinksldjump"/>
          </p:cNvPr>
          <p:cNvSpPr/>
          <p:nvPr/>
        </p:nvSpPr>
        <p:spPr>
          <a:xfrm>
            <a:off x="7543800" y="5262607"/>
            <a:ext cx="1463040"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ysClr val="window" lastClr="FFFFFF"/>
          </a:solidFill>
          <a:ln w="127" cap="flat" cmpd="sng" algn="ctr">
            <a:solidFill>
              <a:srgbClr val="201B1A">
                <a:lumMod val="10000"/>
                <a:lumOff val="90000"/>
              </a:srgbClr>
            </a:solidFill>
            <a:prstDash val="solid"/>
          </a:ln>
          <a:effectLst/>
          <a:scene3d>
            <a:camera prst="orthographicFront"/>
            <a:lightRig rig="threePt" dir="t"/>
          </a:scene3d>
          <a:sp3d>
            <a:bevelT w="25400" h="25400"/>
            <a:bevelB w="0" h="0"/>
          </a:sp3d>
        </p:spPr>
        <p:txBody>
          <a:bodyPr spcFirstLastPara="0" vert="horz" wrap="square" lIns="56493" tIns="56493" rIns="56493" bIns="56493" numCol="1" spcCol="1270" anchor="ctr" anchorCtr="0">
            <a:noAutofit/>
          </a:bodyPr>
          <a:lstStyle/>
          <a:p>
            <a:pPr marL="0" marR="0" lvl="0" indent="0" algn="ctr" defTabSz="444500" eaLnBrk="1" fontAlgn="auto" latinLnBrk="0" hangingPunct="1">
              <a:lnSpc>
                <a:spcPts val="900"/>
              </a:lnSpc>
              <a:spcBef>
                <a:spcPct val="0"/>
              </a:spcBef>
              <a:spcAft>
                <a:spcPts val="0"/>
              </a:spcAft>
              <a:buClrTx/>
              <a:buSzTx/>
              <a:buFontTx/>
              <a:buNone/>
              <a:tabLst/>
              <a:defRPr/>
            </a:pPr>
            <a:r>
              <a:rPr kumimoji="0" lang="en-US" sz="1000" b="0" i="0" u="none" strike="noStrike" kern="0" cap="none" spc="0" normalizeH="0" baseline="0" noProof="0" dirty="0" smtClean="0">
                <a:ln>
                  <a:noFill/>
                </a:ln>
                <a:solidFill>
                  <a:srgbClr val="201B1A"/>
                </a:solidFill>
                <a:effectLst/>
                <a:uLnTx/>
                <a:uFillTx/>
                <a:latin typeface="Calibri Light"/>
                <a:ea typeface="+mn-ea"/>
                <a:cs typeface="+mn-cs"/>
              </a:rPr>
              <a:t>Age Categories</a:t>
            </a:r>
          </a:p>
        </p:txBody>
      </p:sp>
      <p:grpSp>
        <p:nvGrpSpPr>
          <p:cNvPr id="42" name="MOREINFO"/>
          <p:cNvGrpSpPr/>
          <p:nvPr>
            <p:custDataLst>
              <p:tags r:id="rId2"/>
            </p:custDataLst>
          </p:nvPr>
        </p:nvGrpSpPr>
        <p:grpSpPr>
          <a:xfrm>
            <a:off x="177801" y="6944886"/>
            <a:ext cx="8778240" cy="2769989"/>
            <a:chOff x="177801" y="6944886"/>
            <a:chExt cx="8778240" cy="2769989"/>
          </a:xfrm>
        </p:grpSpPr>
        <p:sp>
          <p:nvSpPr>
            <p:cNvPr id="43" name="MoreInfo"/>
            <p:cNvSpPr txBox="1"/>
            <p:nvPr>
              <p:custDataLst>
                <p:tags r:id="rId3"/>
              </p:custDataLst>
            </p:nvPr>
          </p:nvSpPr>
          <p:spPr>
            <a:xfrm>
              <a:off x="177801" y="6944886"/>
              <a:ext cx="8778240" cy="2769989"/>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r>
                <a:rPr lang="en-US" sz="1050" dirty="0"/>
                <a:t>In SLIDESHOW VIEW, click on any title or button </a:t>
              </a:r>
              <a:r>
                <a:rPr lang="en-US" sz="1050" dirty="0" smtClean="0"/>
                <a:t>on the above slide to </a:t>
              </a:r>
              <a:r>
                <a:rPr lang="en-US" sz="1050" dirty="0"/>
                <a:t>navigate to </a:t>
              </a:r>
              <a:r>
                <a:rPr lang="en-US" sz="1050" dirty="0" smtClean="0"/>
                <a:t>the </a:t>
              </a:r>
              <a:r>
                <a:rPr lang="en-US" sz="1050" dirty="0"/>
                <a:t>section</a:t>
              </a:r>
              <a:r>
                <a:rPr lang="en-US" sz="1050" dirty="0" smtClean="0"/>
                <a:t>.</a:t>
              </a:r>
            </a:p>
            <a:p>
              <a:endParaRPr lang="en-US" sz="1050" dirty="0"/>
            </a:p>
            <a:p>
              <a:r>
                <a:rPr lang="en-US" sz="1050" dirty="0" smtClean="0"/>
                <a:t>Use the icons in each slide footer for convenient navigation and quick access to more information:</a:t>
              </a:r>
            </a:p>
            <a:p>
              <a:endParaRPr lang="en-US" sz="1050" dirty="0"/>
            </a:p>
            <a:p>
              <a:endParaRPr lang="en-US" sz="1050" dirty="0" smtClean="0"/>
            </a:p>
            <a:p>
              <a:endParaRPr lang="en-US" sz="1050" dirty="0"/>
            </a:p>
            <a:p>
              <a:endParaRPr lang="en-US" sz="1050" dirty="0" smtClean="0"/>
            </a:p>
            <a:p>
              <a:endParaRPr lang="en-US" sz="1050" dirty="0" smtClean="0"/>
            </a:p>
            <a:p>
              <a:endParaRPr lang="en-US" sz="1050" dirty="0"/>
            </a:p>
            <a:p>
              <a:endParaRPr lang="en-US" sz="1050" dirty="0"/>
            </a:p>
            <a:p>
              <a:endParaRPr lang="en-US" sz="1050" dirty="0" smtClean="0"/>
            </a:p>
            <a:p>
              <a:endParaRPr lang="en-US" sz="1050" dirty="0"/>
            </a:p>
            <a:p>
              <a:endParaRPr lang="en-US" sz="1050" dirty="0" smtClean="0"/>
            </a:p>
            <a:p>
              <a:endParaRPr lang="en-US" sz="1050" dirty="0"/>
            </a:p>
            <a:p>
              <a:endParaRPr lang="en-US" sz="1050" dirty="0" smtClean="0"/>
            </a:p>
            <a:p>
              <a:endParaRPr lang="en-US" sz="1050" dirty="0"/>
            </a:p>
          </p:txBody>
        </p:sp>
        <p:sp>
          <p:nvSpPr>
            <p:cNvPr id="44" name="Rectangle 43"/>
            <p:cNvSpPr/>
            <p:nvPr/>
          </p:nvSpPr>
          <p:spPr>
            <a:xfrm>
              <a:off x="609600" y="9174480"/>
              <a:ext cx="7924800" cy="5029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5" name="Object 44"/>
            <p:cNvGraphicFramePr>
              <a:graphicFrameLocks/>
            </p:cNvGraphicFramePr>
            <p:nvPr>
              <p:extLst>
                <p:ext uri="{D42A27DB-BD31-4B8C-83A1-F6EECF244321}">
                  <p14:modId xmlns:p14="http://schemas.microsoft.com/office/powerpoint/2010/main" val="3998717939"/>
                </p:ext>
              </p:extLst>
            </p:nvPr>
          </p:nvGraphicFramePr>
          <p:xfrm>
            <a:off x="3240088" y="9293223"/>
            <a:ext cx="415925" cy="365125"/>
          </p:xfrm>
          <a:graphic>
            <a:graphicData uri="http://schemas.openxmlformats.org/presentationml/2006/ole">
              <mc:AlternateContent xmlns:mc="http://schemas.openxmlformats.org/markup-compatibility/2006">
                <mc:Choice xmlns:v="urn:schemas-microsoft-com:vml" Requires="v">
                  <p:oleObj spid="_x0000_s215366" name="Worksheet" showAsIcon="1" r:id="rId44" imgW="914400" imgH="771480" progId="Excel.Sheet.12">
                    <p:embed/>
                  </p:oleObj>
                </mc:Choice>
                <mc:Fallback>
                  <p:oleObj name="Worksheet" showAsIcon="1" r:id="rId44" imgW="914400" imgH="771480" progId="Excel.Sheet.12">
                    <p:embed/>
                    <p:pic>
                      <p:nvPicPr>
                        <p:cNvPr id="0" name=""/>
                        <p:cNvPicPr>
                          <a:picLocks noChangeArrowheads="1"/>
                        </p:cNvPicPr>
                        <p:nvPr/>
                      </p:nvPicPr>
                      <p:blipFill>
                        <a:blip r:embed="rId45"/>
                        <a:srcRect l="26193" t="1826" r="26193" b="52348"/>
                        <a:stretch>
                          <a:fillRect/>
                        </a:stretch>
                      </p:blipFill>
                      <p:spPr bwMode="auto">
                        <a:xfrm>
                          <a:off x="3240088" y="9293223"/>
                          <a:ext cx="415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6" name="Picture 45" descr="info_white.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77542" y="9269211"/>
              <a:ext cx="313458" cy="313458"/>
            </a:xfrm>
            <a:prstGeom prst="rect">
              <a:avLst/>
            </a:prstGeom>
          </p:spPr>
        </p:pic>
        <p:pic>
          <p:nvPicPr>
            <p:cNvPr id="47" name="Picture 99"/>
            <p:cNvPicPr>
              <a:picLocks noChangeAspect="1" noChangeArrowheads="1"/>
            </p:cNvPicPr>
            <p:nvPr/>
          </p:nvPicPr>
          <p:blipFill rotWithShape="1">
            <a:blip r:embed="rId46" cstate="print">
              <a:extLst>
                <a:ext uri="{28A0092B-C50C-407E-A947-70E740481C1C}">
                  <a14:useLocalDpi xmlns:a14="http://schemas.microsoft.com/office/drawing/2010/main" val="0"/>
                </a:ext>
              </a:extLst>
            </a:blip>
            <a:srcRect t="2926" b="13051"/>
            <a:stretch/>
          </p:blipFill>
          <p:spPr bwMode="auto">
            <a:xfrm>
              <a:off x="2698842" y="9269211"/>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7" descr="navigate_white.png">
              <a:hlinkClick r:id="" action="ppaction://noaction"/>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4419600" y="9269211"/>
              <a:ext cx="313458" cy="313458"/>
            </a:xfrm>
            <a:prstGeom prst="rect">
              <a:avLst/>
            </a:prstGeom>
            <a:noFill/>
          </p:spPr>
        </p:pic>
        <p:pic>
          <p:nvPicPr>
            <p:cNvPr id="54" name="Picture 53" descr="submenu_white.png">
              <a:hlinkClick r:id="" action="ppaction://noaction"/>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5002958" y="9269211"/>
              <a:ext cx="313458" cy="313458"/>
            </a:xfrm>
            <a:prstGeom prst="rect">
              <a:avLst/>
            </a:prstGeom>
          </p:spPr>
        </p:pic>
        <p:cxnSp>
          <p:nvCxnSpPr>
            <p:cNvPr id="55" name="Straight Arrow Connector 54"/>
            <p:cNvCxnSpPr/>
            <p:nvPr/>
          </p:nvCxnSpPr>
          <p:spPr>
            <a:xfrm>
              <a:off x="4003364" y="8043863"/>
              <a:ext cx="1" cy="1230111"/>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569150" y="8005763"/>
              <a:ext cx="0" cy="1268211"/>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134935" y="8562975"/>
              <a:ext cx="1" cy="710999"/>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437579" y="8562975"/>
              <a:ext cx="0" cy="710999"/>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871794" y="9033107"/>
              <a:ext cx="0" cy="240867"/>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pic>
          <p:nvPicPr>
            <p:cNvPr id="60" name="Picture 59" descr="back_white.png">
              <a:hlinkClick r:id="" action="ppaction://noaction"/>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5557837" y="9269211"/>
              <a:ext cx="313458" cy="313458"/>
            </a:xfrm>
            <a:prstGeom prst="rect">
              <a:avLst/>
            </a:prstGeom>
          </p:spPr>
        </p:pic>
        <p:cxnSp>
          <p:nvCxnSpPr>
            <p:cNvPr id="61" name="Straight Arrow Connector 60"/>
            <p:cNvCxnSpPr/>
            <p:nvPr/>
          </p:nvCxnSpPr>
          <p:spPr>
            <a:xfrm>
              <a:off x="5700719" y="9033107"/>
              <a:ext cx="1" cy="240867"/>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01610" y="8637496"/>
              <a:ext cx="2089242" cy="44935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ATTRIBUTES</a:t>
              </a:r>
            </a:p>
            <a:p>
              <a:pPr algn="ctr">
                <a:lnSpc>
                  <a:spcPts val="1000"/>
                </a:lnSpc>
              </a:pPr>
              <a:r>
                <a:rPr lang="en-US" sz="1000" dirty="0" smtClean="0"/>
                <a:t>Click to see the full attribute statement behind abbreviations used in charts.</a:t>
              </a:r>
            </a:p>
          </p:txBody>
        </p:sp>
        <p:sp>
          <p:nvSpPr>
            <p:cNvPr id="63" name="TextBox 62"/>
            <p:cNvSpPr txBox="1"/>
            <p:nvPr/>
          </p:nvSpPr>
          <p:spPr>
            <a:xfrm>
              <a:off x="909629" y="8113621"/>
              <a:ext cx="2667000" cy="44935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DETAILED DATA</a:t>
              </a:r>
            </a:p>
            <a:p>
              <a:pPr algn="ctr">
                <a:lnSpc>
                  <a:spcPts val="1000"/>
                </a:lnSpc>
              </a:pPr>
              <a:r>
                <a:rPr lang="en-US" sz="1000" dirty="0" smtClean="0"/>
                <a:t>Escape from Slideshow View to NORMAL VIEW; then click to open a worksheet with detailed data.</a:t>
              </a:r>
            </a:p>
          </p:txBody>
        </p:sp>
        <p:sp>
          <p:nvSpPr>
            <p:cNvPr id="67" name="TextBox 66"/>
            <p:cNvSpPr txBox="1"/>
            <p:nvPr/>
          </p:nvSpPr>
          <p:spPr>
            <a:xfrm>
              <a:off x="5010150" y="8113621"/>
              <a:ext cx="1770184" cy="44935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SECTION NAVIGATION</a:t>
              </a:r>
            </a:p>
            <a:p>
              <a:pPr algn="ctr">
                <a:lnSpc>
                  <a:spcPts val="1000"/>
                </a:lnSpc>
              </a:pPr>
              <a:r>
                <a:rPr lang="en-US" sz="1000" dirty="0" smtClean="0"/>
                <a:t>Click to return to the navigation slide for the section you are in.</a:t>
              </a:r>
            </a:p>
          </p:txBody>
        </p:sp>
        <p:sp>
          <p:nvSpPr>
            <p:cNvPr id="71" name="TextBox 70"/>
            <p:cNvSpPr txBox="1"/>
            <p:nvPr/>
          </p:nvSpPr>
          <p:spPr>
            <a:xfrm>
              <a:off x="4419600" y="7589746"/>
              <a:ext cx="1337542" cy="44935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NAVIGATION</a:t>
              </a:r>
            </a:p>
            <a:p>
              <a:pPr algn="ctr">
                <a:lnSpc>
                  <a:spcPts val="1000"/>
                </a:lnSpc>
              </a:pPr>
              <a:r>
                <a:rPr lang="en-US" sz="1000" dirty="0" smtClean="0"/>
                <a:t>Click to return to this study navigation slide.</a:t>
              </a:r>
            </a:p>
          </p:txBody>
        </p:sp>
        <p:sp>
          <p:nvSpPr>
            <p:cNvPr id="72" name="TextBox 71"/>
            <p:cNvSpPr txBox="1"/>
            <p:nvPr/>
          </p:nvSpPr>
          <p:spPr>
            <a:xfrm>
              <a:off x="2514600" y="7589746"/>
              <a:ext cx="1732940" cy="44935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INFORMATION</a:t>
              </a:r>
            </a:p>
            <a:p>
              <a:pPr algn="ctr">
                <a:lnSpc>
                  <a:spcPts val="1000"/>
                </a:lnSpc>
              </a:pPr>
              <a:r>
                <a:rPr lang="en-US" sz="1000" dirty="0" smtClean="0"/>
                <a:t>Click for a pop-up that explains the slide.  Click again to hide.</a:t>
              </a:r>
            </a:p>
          </p:txBody>
        </p:sp>
        <p:sp>
          <p:nvSpPr>
            <p:cNvPr id="74" name="TextBox 73"/>
            <p:cNvSpPr txBox="1"/>
            <p:nvPr/>
          </p:nvSpPr>
          <p:spPr>
            <a:xfrm>
              <a:off x="5545016" y="8637496"/>
              <a:ext cx="1465384" cy="44935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BACK TO LIST</a:t>
              </a:r>
            </a:p>
            <a:p>
              <a:pPr algn="ctr">
                <a:lnSpc>
                  <a:spcPts val="1000"/>
                </a:lnSpc>
              </a:pPr>
              <a:r>
                <a:rPr lang="en-US" sz="1000" dirty="0" smtClean="0"/>
                <a:t>Click to return to the list of several similar charts.</a:t>
              </a:r>
            </a:p>
          </p:txBody>
        </p:sp>
      </p:grpSp>
    </p:spTree>
    <p:extLst>
      <p:ext uri="{BB962C8B-B14F-4D97-AF65-F5344CB8AC3E}">
        <p14:creationId xmlns:p14="http://schemas.microsoft.com/office/powerpoint/2010/main" val="21067142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5"/>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26000" decel="74000" fill="hold" nodeType="clickEffect">
                                  <p:stCondLst>
                                    <p:cond delay="0"/>
                                  </p:stCondLst>
                                  <p:childTnLst>
                                    <p:animMotion origin="layout" path="M 0.00052 -0.18104 L 0.00052 -0.53619 " pathEditMode="relative" rAng="0" ptsTypes="AA">
                                      <p:cBhvr>
                                        <p:cTn id="6" dur="500" fill="hold"/>
                                        <p:tgtEl>
                                          <p:spTgt spid="42"/>
                                        </p:tgtEl>
                                        <p:attrNameLst>
                                          <p:attrName>ppt_x</p:attrName>
                                          <p:attrName>ppt_y</p:attrName>
                                        </p:attrNameLst>
                                      </p:cBhvr>
                                      <p:rCtr x="0" y="-17757"/>
                                    </p:animMotion>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childTnLst>
              </p:cTn>
              <p:nextCondLst>
                <p:cond evt="onClick" delay="0">
                  <p:tgtEl>
                    <p:spTgt spid="7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 of Corn Growers Using Each Nutrient in 2016</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pic>
        <p:nvPicPr>
          <p:cNvPr id="12" name="Picture 11"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9" name="TextBox 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Nutrients were defined based on any fertilizer type that contains the nutrient.</a:t>
            </a:r>
          </a:p>
        </p:txBody>
      </p:sp>
      <p:sp>
        <p:nvSpPr>
          <p:cNvPr id="13" name="Rectangle 12"/>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oreInfo"/>
          <p:cNvSpPr txBox="1"/>
          <p:nvPr>
            <p:custDataLst>
              <p:tags r:id="rId1"/>
            </p:custDataLst>
          </p:nvPr>
        </p:nvSpPr>
        <p:spPr>
          <a:xfrm>
            <a:off x="177801" y="6944886"/>
            <a:ext cx="8778240" cy="984885"/>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“For your </a:t>
            </a:r>
            <a:r>
              <a:rPr lang="en-US" sz="1050" dirty="0" smtClean="0">
                <a:solidFill>
                  <a:srgbClr val="201B1A"/>
                </a:solidFill>
              </a:rPr>
              <a:t>2016 corn </a:t>
            </a:r>
            <a:r>
              <a:rPr lang="en-US" sz="1050" dirty="0">
                <a:solidFill>
                  <a:srgbClr val="201B1A"/>
                </a:solidFill>
              </a:rPr>
              <a:t>crop, did you apply fertilizer or manure at each timing? – and given the options of a) in the fall of </a:t>
            </a:r>
            <a:r>
              <a:rPr lang="en-US" sz="1050" dirty="0" smtClean="0">
                <a:solidFill>
                  <a:srgbClr val="201B1A"/>
                </a:solidFill>
              </a:rPr>
              <a:t>2015, </a:t>
            </a:r>
            <a:r>
              <a:rPr lang="en-US" sz="1050" dirty="0">
                <a:solidFill>
                  <a:srgbClr val="201B1A"/>
                </a:solidFill>
              </a:rPr>
              <a:t>b) in the spring before planting, c) in the spring at planting and d) after planting/in-crop.  For your </a:t>
            </a:r>
            <a:r>
              <a:rPr lang="en-US" sz="1050" dirty="0" smtClean="0">
                <a:solidFill>
                  <a:srgbClr val="201B1A"/>
                </a:solidFill>
              </a:rPr>
              <a:t>2016 corn </a:t>
            </a:r>
            <a:r>
              <a:rPr lang="en-US" sz="1050" dirty="0">
                <a:solidFill>
                  <a:srgbClr val="201B1A"/>
                </a:solidFill>
              </a:rPr>
              <a:t>crop, which fertilizer types did you apply at each timing?</a:t>
            </a:r>
          </a:p>
          <a:p>
            <a:pPr>
              <a:spcAft>
                <a:spcPts val="600"/>
              </a:spcAft>
            </a:pPr>
            <a:r>
              <a:rPr lang="en-US" sz="1050" dirty="0" smtClean="0">
                <a:solidFill>
                  <a:srgbClr val="201B1A"/>
                </a:solidFill>
              </a:rPr>
              <a:t>The charts illustrate </a:t>
            </a:r>
            <a:r>
              <a:rPr lang="en-US" sz="1050" dirty="0">
                <a:solidFill>
                  <a:srgbClr val="201B1A"/>
                </a:solidFill>
              </a:rPr>
              <a:t>the % of </a:t>
            </a:r>
            <a:r>
              <a:rPr lang="en-US" sz="1050" dirty="0" smtClean="0">
                <a:solidFill>
                  <a:srgbClr val="201B1A"/>
                </a:solidFill>
              </a:rPr>
              <a:t>corn </a:t>
            </a:r>
            <a:r>
              <a:rPr lang="en-US" sz="1050" dirty="0">
                <a:solidFill>
                  <a:srgbClr val="201B1A"/>
                </a:solidFill>
              </a:rPr>
              <a:t>growers who indicated that they used each nutrient </a:t>
            </a:r>
            <a:r>
              <a:rPr lang="en-US" sz="1050" dirty="0" smtClean="0">
                <a:solidFill>
                  <a:srgbClr val="201B1A"/>
                </a:solidFill>
              </a:rPr>
              <a:t>in corn </a:t>
            </a:r>
            <a:r>
              <a:rPr lang="en-US" sz="1050" dirty="0">
                <a:solidFill>
                  <a:srgbClr val="201B1A"/>
                </a:solidFill>
              </a:rPr>
              <a:t>in </a:t>
            </a:r>
            <a:r>
              <a:rPr lang="en-US" sz="1050" dirty="0" smtClean="0">
                <a:solidFill>
                  <a:srgbClr val="201B1A"/>
                </a:solidFill>
              </a:rPr>
              <a:t>2016 </a:t>
            </a:r>
            <a:r>
              <a:rPr lang="en-US" sz="1050" dirty="0">
                <a:solidFill>
                  <a:srgbClr val="201B1A"/>
                </a:solidFill>
              </a:rPr>
              <a:t>by </a:t>
            </a:r>
            <a:r>
              <a:rPr lang="en-US" sz="1050" dirty="0" smtClean="0">
                <a:solidFill>
                  <a:srgbClr val="201B1A"/>
                </a:solidFill>
              </a:rPr>
              <a:t>water basin, farm size and 4R </a:t>
            </a:r>
            <a:r>
              <a:rPr lang="en-US" sz="1050" dirty="0">
                <a:solidFill>
                  <a:srgbClr val="201B1A"/>
                </a:solidFill>
              </a:rPr>
              <a:t>familiarity.</a:t>
            </a:r>
            <a:endParaRPr lang="en-US" sz="1050" dirty="0" smtClean="0">
              <a:solidFill>
                <a:srgbClr val="201B1A"/>
              </a:solidFill>
            </a:endParaRPr>
          </a:p>
          <a:p>
            <a:r>
              <a:rPr lang="en-US" sz="1050" dirty="0">
                <a:solidFill>
                  <a:srgbClr val="201B1A"/>
                </a:solidFill>
              </a:rPr>
              <a:t>Nutrients were defined based on any fertilizer type that contains the nutrient</a:t>
            </a:r>
            <a:r>
              <a:rPr lang="en-US" sz="1050" dirty="0" smtClean="0">
                <a:solidFill>
                  <a:srgbClr val="201B1A"/>
                </a:solidFill>
              </a:rPr>
              <a:t>.</a:t>
            </a:r>
            <a:endParaRPr lang="en-US" sz="1050" dirty="0">
              <a:solidFill>
                <a:srgbClr val="201B1A"/>
              </a:solidFill>
            </a:endParaRPr>
          </a:p>
        </p:txBody>
      </p:sp>
    </p:spTree>
    <p:extLst>
      <p:ext uri="{BB962C8B-B14F-4D97-AF65-F5344CB8AC3E}">
        <p14:creationId xmlns:p14="http://schemas.microsoft.com/office/powerpoint/2010/main" val="17588313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14"/>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519"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544513"/>
            <a:ext cx="896778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0"/>
            <a:ext cx="8001000" cy="457907"/>
          </a:xfrm>
        </p:spPr>
        <p:txBody>
          <a:bodyPr/>
          <a:lstStyle/>
          <a:p>
            <a:r>
              <a:rPr lang="en-US" u="none" dirty="0" smtClean="0"/>
              <a:t>Acres Treated With Each Nutrient and Fertilizer Type in Corn in 2016</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0"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cxnSp>
        <p:nvCxnSpPr>
          <p:cNvPr id="14" name="Straight Arrow Connector 13"/>
          <p:cNvCxnSpPr/>
          <p:nvPr/>
        </p:nvCxnSpPr>
        <p:spPr>
          <a:xfrm flipV="1">
            <a:off x="6552488" y="1089747"/>
            <a:ext cx="0" cy="73152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58469" y="1589331"/>
            <a:ext cx="2547552"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Sum of acres treated with phosphorus fertilizer types equals 112.5% of total corn acres.</a:t>
            </a:r>
            <a:endParaRPr lang="en-CA" sz="1000" dirty="0">
              <a:solidFill>
                <a:srgbClr val="201B1A"/>
              </a:solidFill>
            </a:endParaRPr>
          </a:p>
        </p:txBody>
      </p:sp>
      <p:sp>
        <p:nvSpPr>
          <p:cNvPr id="17" name="TextBox 16"/>
          <p:cNvSpPr txBox="1"/>
          <p:nvPr/>
        </p:nvSpPr>
        <p:spPr>
          <a:xfrm>
            <a:off x="2282181" y="550999"/>
            <a:ext cx="5109219"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CA" sz="800" dirty="0" smtClean="0">
                <a:solidFill>
                  <a:srgbClr val="201B1A"/>
                </a:solidFill>
              </a:rPr>
              <a:t>Note: If multiple applications of a nutrient were applied to a crop, each application counts as one fertilizer application acre.</a:t>
            </a:r>
            <a:endParaRPr lang="en-CA" sz="800" dirty="0">
              <a:solidFill>
                <a:srgbClr val="201B1A"/>
              </a:solidFill>
            </a:endParaRPr>
          </a:p>
        </p:txBody>
      </p:sp>
      <p:sp>
        <p:nvSpPr>
          <p:cNvPr id="18" name="TextBox 17"/>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Nutrients were defined based on the primary component of each fertilizer type</a:t>
            </a:r>
          </a:p>
        </p:txBody>
      </p:sp>
      <p:pic>
        <p:nvPicPr>
          <p:cNvPr id="20" name="Picture 1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21" name="Rectangle 20">
            <a:hlinkClick r:id="rId8"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Corn</a:t>
            </a:r>
            <a:endParaRPr lang="en-US" sz="800" dirty="0">
              <a:solidFill>
                <a:prstClr val="white"/>
              </a:solidFill>
              <a:latin typeface="Calibri"/>
            </a:endParaRPr>
          </a:p>
        </p:txBody>
      </p:sp>
      <p:pic>
        <p:nvPicPr>
          <p:cNvPr id="23" name="Picture 9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9296400" y="594360"/>
            <a:ext cx="6035040" cy="4663440"/>
            <a:chOff x="9309735" y="1203960"/>
            <a:chExt cx="6035040" cy="4663440"/>
          </a:xfrm>
        </p:grpSpPr>
        <p:sp>
          <p:nvSpPr>
            <p:cNvPr id="28"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9"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954381"/>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“For your </a:t>
            </a:r>
            <a:r>
              <a:rPr lang="en-US" sz="1050" dirty="0" smtClean="0">
                <a:solidFill>
                  <a:srgbClr val="201B1A"/>
                </a:solidFill>
              </a:rPr>
              <a:t>2016 corn </a:t>
            </a:r>
            <a:r>
              <a:rPr lang="en-US" sz="1050" dirty="0">
                <a:solidFill>
                  <a:srgbClr val="201B1A"/>
                </a:solidFill>
              </a:rPr>
              <a:t>crop, did you apply fertilizer </a:t>
            </a:r>
            <a:r>
              <a:rPr lang="en-US" sz="1050" dirty="0" smtClean="0">
                <a:solidFill>
                  <a:srgbClr val="201B1A"/>
                </a:solidFill>
              </a:rPr>
              <a:t>at </a:t>
            </a:r>
            <a:r>
              <a:rPr lang="en-US" sz="1050" dirty="0">
                <a:solidFill>
                  <a:srgbClr val="201B1A"/>
                </a:solidFill>
              </a:rPr>
              <a:t>each timing? – and given the options of a) in the fall of </a:t>
            </a:r>
            <a:r>
              <a:rPr lang="en-US" sz="1050" dirty="0" smtClean="0">
                <a:solidFill>
                  <a:srgbClr val="201B1A"/>
                </a:solidFill>
              </a:rPr>
              <a:t>2015, </a:t>
            </a:r>
            <a:r>
              <a:rPr lang="en-US" sz="1050" dirty="0">
                <a:solidFill>
                  <a:srgbClr val="201B1A"/>
                </a:solidFill>
              </a:rPr>
              <a:t>b) in the spring before planting, c) in the spring at planting and d) after planting/in-crop.  For your </a:t>
            </a:r>
            <a:r>
              <a:rPr lang="en-US" sz="1050" dirty="0" smtClean="0">
                <a:solidFill>
                  <a:srgbClr val="201B1A"/>
                </a:solidFill>
              </a:rPr>
              <a:t>2016 corn </a:t>
            </a:r>
            <a:r>
              <a:rPr lang="en-US" sz="1050" dirty="0">
                <a:solidFill>
                  <a:srgbClr val="201B1A"/>
                </a:solidFill>
              </a:rPr>
              <a:t>crop, which fertilizer types did you apply at each </a:t>
            </a:r>
            <a:r>
              <a:rPr lang="en-US" sz="1050" dirty="0" smtClean="0">
                <a:solidFill>
                  <a:srgbClr val="201B1A"/>
                </a:solidFill>
              </a:rPr>
              <a:t>timing? For </a:t>
            </a:r>
            <a:r>
              <a:rPr lang="en-US" sz="1050" dirty="0">
                <a:solidFill>
                  <a:srgbClr val="201B1A"/>
                </a:solidFill>
              </a:rPr>
              <a:t>each application timing, respondents were asked: “Of your [xxx] acres of </a:t>
            </a:r>
            <a:r>
              <a:rPr lang="en-US" sz="1050" dirty="0" smtClean="0">
                <a:solidFill>
                  <a:srgbClr val="201B1A"/>
                </a:solidFill>
              </a:rPr>
              <a:t>corn, </a:t>
            </a:r>
            <a:r>
              <a:rPr lang="en-US" sz="1050" dirty="0">
                <a:solidFill>
                  <a:srgbClr val="201B1A"/>
                </a:solidFill>
              </a:rPr>
              <a:t>how many acres of each fertilizer type did you apply?”</a:t>
            </a:r>
          </a:p>
          <a:p>
            <a:pPr>
              <a:spcAft>
                <a:spcPts val="600"/>
              </a:spcAft>
            </a:pPr>
            <a:r>
              <a:rPr lang="en-US" sz="1050" dirty="0" smtClean="0">
                <a:solidFill>
                  <a:srgbClr val="201B1A"/>
                </a:solidFill>
              </a:rPr>
              <a:t>The graph illustrates the % of total corn acres treated with each nutrient and fertilizer type in 2016. </a:t>
            </a:r>
          </a:p>
          <a:p>
            <a:r>
              <a:rPr lang="en-US" sz="1050" dirty="0">
                <a:solidFill>
                  <a:srgbClr val="201B1A"/>
                </a:solidFill>
              </a:rPr>
              <a:t>Nutrients were defined based on the primary component:</a:t>
            </a:r>
          </a:p>
          <a:p>
            <a:pPr lvl="1"/>
            <a:r>
              <a:rPr lang="en-US" sz="1050" dirty="0">
                <a:solidFill>
                  <a:srgbClr val="201B1A"/>
                </a:solidFill>
              </a:rPr>
              <a:t>Nitrogen	Ammonium nitrate, Anhydrous ammonia, ESN, Super U, Urea, UAN 28%, UAN 32%</a:t>
            </a:r>
          </a:p>
          <a:p>
            <a:pPr lvl="1"/>
            <a:r>
              <a:rPr lang="en-US" sz="1050" dirty="0">
                <a:solidFill>
                  <a:srgbClr val="201B1A"/>
                </a:solidFill>
              </a:rPr>
              <a:t>Phosphorus (P</a:t>
            </a:r>
            <a:r>
              <a:rPr lang="en-US" sz="1050" baseline="-25000" dirty="0">
                <a:solidFill>
                  <a:srgbClr val="201B1A"/>
                </a:solidFill>
              </a:rPr>
              <a:t>2</a:t>
            </a:r>
            <a:r>
              <a:rPr lang="en-US" sz="1050" dirty="0">
                <a:solidFill>
                  <a:srgbClr val="201B1A"/>
                </a:solidFill>
              </a:rPr>
              <a:t>O</a:t>
            </a:r>
            <a:r>
              <a:rPr lang="en-US" sz="1050" baseline="-25000" dirty="0">
                <a:solidFill>
                  <a:srgbClr val="201B1A"/>
                </a:solidFill>
              </a:rPr>
              <a:t>5</a:t>
            </a:r>
            <a:r>
              <a:rPr lang="en-US" sz="1050" dirty="0">
                <a:solidFill>
                  <a:srgbClr val="201B1A"/>
                </a:solidFill>
              </a:rPr>
              <a:t>) 	Ammonium phosphate, Complete Liquid Starter, Diammonium phosphate, Monoammonium phosphate</a:t>
            </a:r>
          </a:p>
          <a:p>
            <a:pPr lvl="1"/>
            <a:r>
              <a:rPr lang="en-US" sz="1050" dirty="0">
                <a:solidFill>
                  <a:srgbClr val="201B1A"/>
                </a:solidFill>
              </a:rPr>
              <a:t>Potassium	Liquid potash, Potash, Potassium sulphate</a:t>
            </a:r>
          </a:p>
          <a:p>
            <a:pPr lvl="1"/>
            <a:r>
              <a:rPr lang="en-US" sz="1050" dirty="0">
                <a:solidFill>
                  <a:srgbClr val="201B1A"/>
                </a:solidFill>
              </a:rPr>
              <a:t>Sulphur		Alpine K </a:t>
            </a:r>
            <a:r>
              <a:rPr lang="en-US" sz="1050" dirty="0" err="1">
                <a:solidFill>
                  <a:srgbClr val="201B1A"/>
                </a:solidFill>
              </a:rPr>
              <a:t>Thio</a:t>
            </a:r>
            <a:r>
              <a:rPr lang="en-US" sz="1050" dirty="0">
                <a:solidFill>
                  <a:srgbClr val="201B1A"/>
                </a:solidFill>
              </a:rPr>
              <a:t>, </a:t>
            </a:r>
            <a:r>
              <a:rPr lang="en-US" sz="1050" dirty="0" err="1">
                <a:solidFill>
                  <a:srgbClr val="201B1A"/>
                </a:solidFill>
              </a:rPr>
              <a:t>Amidas</a:t>
            </a:r>
            <a:r>
              <a:rPr lang="en-US" sz="1050" dirty="0">
                <a:solidFill>
                  <a:srgbClr val="201B1A"/>
                </a:solidFill>
              </a:rPr>
              <a:t>, Ammonium sulfate, Ammonium thiosulphate, Bio-</a:t>
            </a:r>
            <a:r>
              <a:rPr lang="en-US" sz="1050" dirty="0" err="1">
                <a:solidFill>
                  <a:srgbClr val="201B1A"/>
                </a:solidFill>
              </a:rPr>
              <a:t>Sul</a:t>
            </a:r>
            <a:r>
              <a:rPr lang="en-US" sz="1050" dirty="0">
                <a:solidFill>
                  <a:srgbClr val="201B1A"/>
                </a:solidFill>
              </a:rPr>
              <a:t> Premium Plus, K Mag, </a:t>
            </a:r>
            <a:r>
              <a:rPr lang="en-US" sz="1050" dirty="0" err="1">
                <a:solidFill>
                  <a:srgbClr val="201B1A"/>
                </a:solidFill>
              </a:rPr>
              <a:t>Microessentials</a:t>
            </a:r>
            <a:r>
              <a:rPr lang="en-US" sz="1050" dirty="0">
                <a:solidFill>
                  <a:srgbClr val="201B1A"/>
                </a:solidFill>
              </a:rPr>
              <a:t> SZ, 			NutraSul90 (Keg River), S15, Tiger 90, </a:t>
            </a:r>
            <a:r>
              <a:rPr lang="en-US" sz="1050" dirty="0" err="1">
                <a:solidFill>
                  <a:srgbClr val="201B1A"/>
                </a:solidFill>
              </a:rPr>
              <a:t>Vitasul</a:t>
            </a:r>
            <a:r>
              <a:rPr lang="en-US" sz="1050" dirty="0">
                <a:solidFill>
                  <a:srgbClr val="201B1A"/>
                </a:solidFill>
              </a:rPr>
              <a:t> G (</a:t>
            </a:r>
            <a:r>
              <a:rPr lang="en-US" sz="1050" dirty="0" err="1">
                <a:solidFill>
                  <a:srgbClr val="201B1A"/>
                </a:solidFill>
              </a:rPr>
              <a:t>Sulvaris</a:t>
            </a:r>
            <a:r>
              <a:rPr lang="en-US" sz="1050" dirty="0">
                <a:solidFill>
                  <a:srgbClr val="201B1A"/>
                </a:solidFill>
              </a:rPr>
              <a:t>), Other elemental </a:t>
            </a:r>
            <a:r>
              <a:rPr lang="en-US" sz="1050" dirty="0" smtClean="0">
                <a:solidFill>
                  <a:srgbClr val="201B1A"/>
                </a:solidFill>
              </a:rPr>
              <a:t>sulphur</a:t>
            </a:r>
            <a:endParaRPr lang="en-US" sz="1050" dirty="0">
              <a:solidFill>
                <a:srgbClr val="201B1A"/>
              </a:solidFill>
            </a:endParaRPr>
          </a:p>
        </p:txBody>
      </p:sp>
      <p:graphicFrame>
        <p:nvGraphicFramePr>
          <p:cNvPr id="5" name="Object 4"/>
          <p:cNvGraphicFramePr>
            <a:graphicFrameLocks/>
          </p:cNvGraphicFramePr>
          <p:nvPr>
            <p:extLst>
              <p:ext uri="{D42A27DB-BD31-4B8C-83A1-F6EECF244321}">
                <p14:modId xmlns:p14="http://schemas.microsoft.com/office/powerpoint/2010/main" val="1826955758"/>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84568"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6338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12000" decel="12000" fill="hold" grpId="0" nodeType="clickEffect">
                                  <p:stCondLst>
                                    <p:cond delay="0"/>
                                  </p:stCondLst>
                                  <p:childTnLst>
                                    <p:animMotion origin="layout" path="M 0 -3.7037E-7 L 0 -0.87662 " pathEditMode="relative" rAng="0" ptsTypes="AA">
                                      <p:cBhvr>
                                        <p:cTn id="15" dur="500" fill="hold"/>
                                        <p:tgtEl>
                                          <p:spTgt spid="4"/>
                                        </p:tgtEl>
                                        <p:attrNameLst>
                                          <p:attrName>ppt_x</p:attrName>
                                          <p:attrName>ppt_y</p:attrName>
                                        </p:attrNameLst>
                                      </p:cBhvr>
                                      <p:rCtr x="0" y="-43843"/>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23"/>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0.03976 -0.0266 L -0.67951 -0.01989 " pathEditMode="relative" rAng="0" ptsTypes="AA">
                                      <p:cBhvr>
                                        <p:cTn id="25" dur="500" fill="hold"/>
                                        <p:tgtEl>
                                          <p:spTgt spid="26"/>
                                        </p:tgtEl>
                                        <p:attrNameLst>
                                          <p:attrName>ppt_x</p:attrName>
                                          <p:attrName>ppt_y</p:attrName>
                                        </p:attrNameLst>
                                      </p:cBhvr>
                                      <p:rCtr x="-31997" y="324"/>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7" grpId="0"/>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540"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a:off x="4343400" y="1371600"/>
            <a:ext cx="0" cy="510468"/>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59973" y="1355286"/>
            <a:ext cx="2474027"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Urea represents 28.9% of total nitrogen volume applied in corn (88 million pounds).</a:t>
            </a:r>
            <a:endParaRPr lang="en-CA" sz="1000" dirty="0">
              <a:solidFill>
                <a:srgbClr val="201B1A"/>
              </a:solidFill>
            </a:endParaRPr>
          </a:p>
        </p:txBody>
      </p:sp>
      <p:sp>
        <p:nvSpPr>
          <p:cNvPr id="2" name="Title 1"/>
          <p:cNvSpPr>
            <a:spLocks noGrp="1"/>
          </p:cNvSpPr>
          <p:nvPr>
            <p:ph type="title"/>
          </p:nvPr>
        </p:nvSpPr>
        <p:spPr>
          <a:xfrm>
            <a:off x="-1" y="0"/>
            <a:ext cx="9127333" cy="457907"/>
          </a:xfrm>
        </p:spPr>
        <p:txBody>
          <a:bodyPr/>
          <a:lstStyle/>
          <a:p>
            <a:r>
              <a:rPr lang="en-US" sz="2200" u="none" kern="1200" dirty="0" smtClean="0">
                <a:solidFill>
                  <a:schemeClr val="bg1"/>
                </a:solidFill>
                <a:effectLst/>
                <a:latin typeface="+mj-lt"/>
                <a:ea typeface="+mj-ea"/>
                <a:cs typeface="+mj-cs"/>
              </a:rPr>
              <a:t>Nitrogen Fertilizer Source in Corn (Volume)</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6" name="Rectangle 15"/>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7" name="Right Arrow 16"/>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8" name="TextBox 17"/>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Nitrogen volume was calculated from all sources of nitrogen contained in all fertilizer types</a:t>
            </a:r>
          </a:p>
        </p:txBody>
      </p:sp>
      <p:pic>
        <p:nvPicPr>
          <p:cNvPr id="22" name="Picture 21"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23" name="Rectangle 22">
            <a:hlinkClick r:id="rId8"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Corn</a:t>
            </a:r>
            <a:endParaRPr lang="en-US" sz="800" dirty="0">
              <a:solidFill>
                <a:prstClr val="white"/>
              </a:solidFill>
              <a:latin typeface="Calibri"/>
            </a:endParaRPr>
          </a:p>
        </p:txBody>
      </p:sp>
      <p:pic>
        <p:nvPicPr>
          <p:cNvPr id="28" name="Picture 9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p:cNvGrpSpPr/>
          <p:nvPr/>
        </p:nvGrpSpPr>
        <p:grpSpPr>
          <a:xfrm>
            <a:off x="9296400" y="594360"/>
            <a:ext cx="6035040" cy="4663440"/>
            <a:chOff x="9309735" y="1203960"/>
            <a:chExt cx="6035040" cy="4663440"/>
          </a:xfrm>
        </p:grpSpPr>
        <p:sp>
          <p:nvSpPr>
            <p:cNvPr id="30"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31"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469633"/>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a:t>
            </a:r>
            <a:r>
              <a:rPr lang="en-US" sz="1050" dirty="0">
                <a:solidFill>
                  <a:srgbClr val="201B1A"/>
                </a:solidFill>
              </a:rPr>
              <a:t>. Volumes of each nutrient were calculated by multiplying acres treated times the application rate.</a:t>
            </a:r>
            <a:endParaRPr lang="en-US" sz="1050" dirty="0" smtClean="0">
              <a:solidFill>
                <a:srgbClr val="201B1A"/>
              </a:solidFill>
            </a:endParaRPr>
          </a:p>
          <a:p>
            <a:pPr>
              <a:spcAft>
                <a:spcPts val="600"/>
              </a:spcAft>
            </a:pPr>
            <a:r>
              <a:rPr lang="en-US" sz="1050" dirty="0" smtClean="0">
                <a:solidFill>
                  <a:srgbClr val="201B1A"/>
                </a:solidFill>
              </a:rPr>
              <a:t>The graph on the left illustrates the % of total nitrogen volume applied in corn that came from each fertilizer source.  The graph on the right illustrates the volume of nitrogen that was applied in corn and came from each fertilizer source, expressed in pounds of actual nitrogen.</a:t>
            </a:r>
          </a:p>
          <a:p>
            <a:pPr>
              <a:spcAft>
                <a:spcPts val="600"/>
              </a:spcAft>
            </a:pPr>
            <a:r>
              <a:rPr lang="en-US" sz="1050" dirty="0">
                <a:solidFill>
                  <a:srgbClr val="201B1A"/>
                </a:solidFill>
              </a:rPr>
              <a:t>Total pounds of actual </a:t>
            </a:r>
            <a:r>
              <a:rPr lang="en-US" sz="1050" dirty="0" smtClean="0">
                <a:solidFill>
                  <a:srgbClr val="201B1A"/>
                </a:solidFill>
              </a:rPr>
              <a:t>nitrogen </a:t>
            </a:r>
            <a:r>
              <a:rPr lang="en-US" sz="1050" dirty="0">
                <a:solidFill>
                  <a:srgbClr val="201B1A"/>
                </a:solidFill>
              </a:rPr>
              <a:t>applied was calculated based on all sources of </a:t>
            </a:r>
            <a:r>
              <a:rPr lang="en-US" sz="1050" dirty="0" smtClean="0">
                <a:solidFill>
                  <a:srgbClr val="201B1A"/>
                </a:solidFill>
              </a:rPr>
              <a:t>nitrogen from </a:t>
            </a:r>
            <a:r>
              <a:rPr lang="en-US" sz="1050" dirty="0">
                <a:solidFill>
                  <a:srgbClr val="201B1A"/>
                </a:solidFill>
              </a:rPr>
              <a:t>all fertilizer types</a:t>
            </a:r>
            <a:r>
              <a:rPr lang="en-US" sz="1050" dirty="0" smtClean="0">
                <a:solidFill>
                  <a:srgbClr val="201B1A"/>
                </a:solidFill>
              </a:rPr>
              <a:t>.</a:t>
            </a:r>
            <a:endParaRPr lang="en-US" sz="1050" dirty="0">
              <a:solidFill>
                <a:srgbClr val="201B1A"/>
              </a:solidFill>
            </a:endParaRPr>
          </a:p>
        </p:txBody>
      </p:sp>
      <p:graphicFrame>
        <p:nvGraphicFramePr>
          <p:cNvPr id="3" name="Object 2"/>
          <p:cNvGraphicFramePr>
            <a:graphicFrameLocks/>
          </p:cNvGraphicFramePr>
          <p:nvPr>
            <p:extLst>
              <p:ext uri="{D42A27DB-BD31-4B8C-83A1-F6EECF244321}">
                <p14:modId xmlns:p14="http://schemas.microsoft.com/office/powerpoint/2010/main" val="1747243628"/>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85589"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263139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13"/>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28"/>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3976 -0.0266 L -0.67951 -0.01989 " pathEditMode="relative" rAng="0" ptsTypes="AA">
                                      <p:cBhvr>
                                        <p:cTn id="23" dur="500" fill="hold"/>
                                        <p:tgtEl>
                                          <p:spTgt spid="29"/>
                                        </p:tgtEl>
                                        <p:attrNameLst>
                                          <p:attrName>ppt_x</p:attrName>
                                          <p:attrName>ppt_y</p:attrName>
                                        </p:attrNameLst>
                                      </p:cBhvr>
                                      <p:rCtr x="-31997" y="324"/>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1" grpId="0" animBg="1"/>
      <p:bldP spid="13" grpId="0" animBg="1"/>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567"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541338"/>
            <a:ext cx="9150350"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0"/>
            <a:ext cx="9127333" cy="457907"/>
          </a:xfrm>
        </p:spPr>
        <p:txBody>
          <a:bodyPr/>
          <a:lstStyle/>
          <a:p>
            <a:r>
              <a:rPr lang="en-US" sz="2200" u="none" kern="1200" dirty="0" smtClean="0">
                <a:solidFill>
                  <a:schemeClr val="bg1"/>
                </a:solidFill>
                <a:effectLst/>
                <a:latin typeface="+mj-lt"/>
                <a:ea typeface="+mj-ea"/>
                <a:cs typeface="+mj-cs"/>
              </a:rPr>
              <a:t>Nitrogen Fertilizer Source in Corn by Timing</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6" name="Rectangle 15"/>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7" name="Right Arrow 16"/>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Box 14"/>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Nitrogen volume was calculated from all sources of nitrogen contained in all fertilizer types</a:t>
            </a:r>
          </a:p>
        </p:txBody>
      </p:sp>
      <p:pic>
        <p:nvPicPr>
          <p:cNvPr id="20" name="Picture 1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9296400" y="594360"/>
            <a:ext cx="6035040" cy="4663440"/>
            <a:chOff x="9309735" y="1203960"/>
            <a:chExt cx="6035040" cy="4663440"/>
          </a:xfrm>
        </p:grpSpPr>
        <p:sp>
          <p:nvSpPr>
            <p:cNvPr id="26"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7"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a:t>
            </a:r>
            <a:r>
              <a:rPr lang="en-US" sz="1050" dirty="0">
                <a:solidFill>
                  <a:srgbClr val="201B1A"/>
                </a:solidFill>
              </a:rPr>
              <a:t>. Volumes of each nutrient were calculated by multiplying acres treated times the application rate.</a:t>
            </a:r>
            <a:endParaRPr lang="en-US" sz="1050" dirty="0" smtClean="0">
              <a:solidFill>
                <a:srgbClr val="201B1A"/>
              </a:solidFill>
            </a:endParaRPr>
          </a:p>
          <a:p>
            <a:pPr>
              <a:spcAft>
                <a:spcPts val="600"/>
              </a:spcAft>
            </a:pPr>
            <a:r>
              <a:rPr lang="en-US" sz="1050" dirty="0" smtClean="0">
                <a:solidFill>
                  <a:srgbClr val="201B1A"/>
                </a:solidFill>
              </a:rPr>
              <a:t>Separately for each application timing, the graphs illustrate the % of total nitrogen volume applied in corn that came from each fertilizer source.</a:t>
            </a:r>
          </a:p>
          <a:p>
            <a:pPr>
              <a:spcAft>
                <a:spcPts val="600"/>
              </a:spcAft>
            </a:pPr>
            <a:r>
              <a:rPr lang="en-US" sz="1050" dirty="0">
                <a:solidFill>
                  <a:srgbClr val="201B1A"/>
                </a:solidFill>
              </a:rPr>
              <a:t>Total pounds of actual nitrogen applied was calculated based on all sources of nitrogen from all fertilizer types</a:t>
            </a:r>
            <a:r>
              <a:rPr lang="en-US" sz="1050" dirty="0" smtClean="0">
                <a:solidFill>
                  <a:srgbClr val="201B1A"/>
                </a:solidFill>
              </a:rPr>
              <a:t>.</a:t>
            </a:r>
            <a:endParaRPr lang="en-US" sz="1050" dirty="0">
              <a:solidFill>
                <a:srgbClr val="201B1A"/>
              </a:solidFill>
            </a:endParaRPr>
          </a:p>
        </p:txBody>
      </p:sp>
      <p:graphicFrame>
        <p:nvGraphicFramePr>
          <p:cNvPr id="3" name="Object 2"/>
          <p:cNvGraphicFramePr>
            <a:graphicFrameLocks/>
          </p:cNvGraphicFramePr>
          <p:nvPr>
            <p:extLst>
              <p:ext uri="{D42A27DB-BD31-4B8C-83A1-F6EECF244321}">
                <p14:modId xmlns:p14="http://schemas.microsoft.com/office/powerpoint/2010/main" val="34501176"/>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86615"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2754788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3"/>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3" grpId="0" animBg="1"/>
      <p:bldP spid="1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589" name="Picture 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547688"/>
            <a:ext cx="896778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flipV="1">
            <a:off x="4843647" y="3772786"/>
            <a:ext cx="0" cy="64008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19400" y="4191000"/>
            <a:ext cx="2497016"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MAP </a:t>
            </a:r>
            <a:r>
              <a:rPr lang="en-CA" sz="1000" dirty="0">
                <a:solidFill>
                  <a:srgbClr val="201B1A"/>
                </a:solidFill>
              </a:rPr>
              <a:t>represents </a:t>
            </a:r>
            <a:r>
              <a:rPr lang="en-CA" sz="1000" dirty="0" smtClean="0">
                <a:solidFill>
                  <a:srgbClr val="201B1A"/>
                </a:solidFill>
              </a:rPr>
              <a:t>80.7% </a:t>
            </a:r>
            <a:r>
              <a:rPr lang="en-CA" sz="1000" dirty="0">
                <a:solidFill>
                  <a:srgbClr val="201B1A"/>
                </a:solidFill>
              </a:rPr>
              <a:t>of total </a:t>
            </a:r>
            <a:r>
              <a:rPr lang="en-CA" sz="1000" dirty="0" smtClean="0">
                <a:solidFill>
                  <a:srgbClr val="201B1A"/>
                </a:solidFill>
              </a:rPr>
              <a:t>phosphorus </a:t>
            </a:r>
            <a:r>
              <a:rPr lang="en-CA" sz="1000" dirty="0">
                <a:solidFill>
                  <a:srgbClr val="201B1A"/>
                </a:solidFill>
              </a:rPr>
              <a:t>volume applied in </a:t>
            </a:r>
            <a:r>
              <a:rPr lang="en-CA" sz="1000" dirty="0" smtClean="0">
                <a:solidFill>
                  <a:srgbClr val="201B1A"/>
                </a:solidFill>
              </a:rPr>
              <a:t>corn (88 </a:t>
            </a:r>
            <a:r>
              <a:rPr lang="en-CA" sz="1000" dirty="0">
                <a:solidFill>
                  <a:srgbClr val="201B1A"/>
                </a:solidFill>
              </a:rPr>
              <a:t>million pounds</a:t>
            </a:r>
            <a:r>
              <a:rPr lang="en-CA" sz="1000" dirty="0" smtClean="0">
                <a:solidFill>
                  <a:srgbClr val="201B1A"/>
                </a:solidFill>
              </a:rPr>
              <a:t>).</a:t>
            </a:r>
            <a:endParaRPr lang="en-CA" sz="1000" dirty="0">
              <a:solidFill>
                <a:srgbClr val="201B1A"/>
              </a:solidFill>
            </a:endParaRPr>
          </a:p>
        </p:txBody>
      </p:sp>
      <p:sp>
        <p:nvSpPr>
          <p:cNvPr id="2" name="Title 1"/>
          <p:cNvSpPr>
            <a:spLocks noGrp="1"/>
          </p:cNvSpPr>
          <p:nvPr>
            <p:ph type="title"/>
          </p:nvPr>
        </p:nvSpPr>
        <p:spPr>
          <a:xfrm>
            <a:off x="-1" y="0"/>
            <a:ext cx="9127333" cy="457907"/>
          </a:xfrm>
        </p:spPr>
        <p:txBody>
          <a:bodyPr/>
          <a:lstStyle/>
          <a:p>
            <a:r>
              <a:rPr lang="en-US" u="none" dirty="0" smtClean="0">
                <a:effectLst/>
              </a:rPr>
              <a:t>Phosphorus </a:t>
            </a:r>
            <a:r>
              <a:rPr lang="en-US" u="none" dirty="0">
                <a:effectLst/>
              </a:rPr>
              <a:t>(P₂O₅</a:t>
            </a:r>
            <a:r>
              <a:rPr lang="en-US" u="none" dirty="0" smtClean="0">
                <a:effectLst/>
              </a:rPr>
              <a:t>) Fertilizer </a:t>
            </a:r>
            <a:r>
              <a:rPr lang="en-US" sz="2200" u="none" kern="1200" dirty="0" smtClean="0">
                <a:solidFill>
                  <a:schemeClr val="bg1"/>
                </a:solidFill>
                <a:effectLst/>
                <a:latin typeface="+mj-lt"/>
                <a:ea typeface="+mj-ea"/>
                <a:cs typeface="+mj-cs"/>
              </a:rPr>
              <a:t>Source in Corn (Volume)</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6" name="Rectangle 15"/>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7" name="Right Arrow 16"/>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Box 14"/>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Phosphorus (P₂O₅) volume </a:t>
            </a:r>
            <a:r>
              <a:rPr lang="en-US" sz="800" dirty="0" smtClean="0">
                <a:solidFill>
                  <a:srgbClr val="201B1A"/>
                </a:solidFill>
              </a:rPr>
              <a:t>was calculated from all sources of phosphorus contained in all fertilizer types</a:t>
            </a:r>
          </a:p>
        </p:txBody>
      </p:sp>
      <p:pic>
        <p:nvPicPr>
          <p:cNvPr id="26" name="Picture 25"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21" name="Rectangle 20">
            <a:hlinkClick r:id="rId8"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Corn</a:t>
            </a:r>
            <a:endParaRPr lang="en-US" sz="800" dirty="0">
              <a:solidFill>
                <a:prstClr val="white"/>
              </a:solidFill>
              <a:latin typeface="Calibri"/>
            </a:endParaRPr>
          </a:p>
        </p:txBody>
      </p:sp>
      <p:pic>
        <p:nvPicPr>
          <p:cNvPr id="27" name="Picture 9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p:nvPr/>
        </p:nvGrpSpPr>
        <p:grpSpPr>
          <a:xfrm>
            <a:off x="9296400" y="594360"/>
            <a:ext cx="6035040" cy="4663440"/>
            <a:chOff x="9309735" y="1203960"/>
            <a:chExt cx="6035040" cy="4663440"/>
          </a:xfrm>
        </p:grpSpPr>
        <p:sp>
          <p:nvSpPr>
            <p:cNvPr id="29"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30"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469633"/>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graph on the left illustrates the % of total </a:t>
            </a:r>
            <a:r>
              <a:rPr lang="en-US" sz="1050" dirty="0" smtClean="0">
                <a:solidFill>
                  <a:srgbClr val="201B1A"/>
                </a:solidFill>
              </a:rPr>
              <a:t>phosphorus </a:t>
            </a:r>
            <a:r>
              <a:rPr lang="en-US" sz="1050" dirty="0">
                <a:solidFill>
                  <a:srgbClr val="201B1A"/>
                </a:solidFill>
              </a:rPr>
              <a:t>(P₂O₅)</a:t>
            </a:r>
            <a:r>
              <a:rPr lang="en-US" sz="1050" dirty="0" smtClean="0">
                <a:solidFill>
                  <a:srgbClr val="201B1A"/>
                </a:solidFill>
              </a:rPr>
              <a:t> </a:t>
            </a:r>
            <a:r>
              <a:rPr lang="en-US" sz="1050" dirty="0">
                <a:solidFill>
                  <a:srgbClr val="201B1A"/>
                </a:solidFill>
              </a:rPr>
              <a:t>volume applied in </a:t>
            </a:r>
            <a:r>
              <a:rPr lang="en-US" sz="1050" dirty="0" smtClean="0">
                <a:solidFill>
                  <a:srgbClr val="201B1A"/>
                </a:solidFill>
              </a:rPr>
              <a:t>corn </a:t>
            </a:r>
            <a:r>
              <a:rPr lang="en-US" sz="1050" dirty="0">
                <a:solidFill>
                  <a:srgbClr val="201B1A"/>
                </a:solidFill>
              </a:rPr>
              <a:t>that came from each fertilizer source.  The graph on the right illustrates the volume of </a:t>
            </a:r>
            <a:r>
              <a:rPr lang="en-US" sz="1050" dirty="0" smtClean="0">
                <a:solidFill>
                  <a:srgbClr val="201B1A"/>
                </a:solidFill>
              </a:rPr>
              <a:t>phosphorus </a:t>
            </a:r>
            <a:r>
              <a:rPr lang="en-US" sz="1050" dirty="0">
                <a:solidFill>
                  <a:srgbClr val="201B1A"/>
                </a:solidFill>
              </a:rPr>
              <a:t>(P₂O₅) </a:t>
            </a:r>
            <a:r>
              <a:rPr lang="en-US" sz="1050" dirty="0" smtClean="0">
                <a:solidFill>
                  <a:srgbClr val="201B1A"/>
                </a:solidFill>
              </a:rPr>
              <a:t>that </a:t>
            </a:r>
            <a:r>
              <a:rPr lang="en-US" sz="1050" dirty="0">
                <a:solidFill>
                  <a:srgbClr val="201B1A"/>
                </a:solidFill>
              </a:rPr>
              <a:t>was applied in </a:t>
            </a:r>
            <a:r>
              <a:rPr lang="en-US" sz="1050" dirty="0" smtClean="0">
                <a:solidFill>
                  <a:srgbClr val="201B1A"/>
                </a:solidFill>
              </a:rPr>
              <a:t>corn </a:t>
            </a:r>
            <a:r>
              <a:rPr lang="en-US" sz="1050" dirty="0">
                <a:solidFill>
                  <a:srgbClr val="201B1A"/>
                </a:solidFill>
              </a:rPr>
              <a:t>and came from each fertilizer source, expressed in pounds of actual </a:t>
            </a:r>
            <a:r>
              <a:rPr lang="en-US" sz="1050" dirty="0" smtClean="0">
                <a:solidFill>
                  <a:srgbClr val="201B1A"/>
                </a:solidFill>
              </a:rPr>
              <a:t>phosphorus </a:t>
            </a:r>
            <a:r>
              <a:rPr lang="en-US" sz="1050" dirty="0">
                <a:solidFill>
                  <a:srgbClr val="201B1A"/>
                </a:solidFill>
              </a:rPr>
              <a:t>(P₂O₅</a:t>
            </a:r>
            <a:r>
              <a:rPr lang="en-US" sz="1050" dirty="0" smtClean="0">
                <a:solidFill>
                  <a:srgbClr val="201B1A"/>
                </a:solidFill>
              </a:rPr>
              <a:t>).</a:t>
            </a:r>
            <a:endParaRPr lang="en-US" sz="1050" dirty="0">
              <a:solidFill>
                <a:srgbClr val="201B1A"/>
              </a:solidFill>
            </a:endParaRPr>
          </a:p>
          <a:p>
            <a:pPr>
              <a:spcAft>
                <a:spcPts val="600"/>
              </a:spcAft>
            </a:pPr>
            <a:r>
              <a:rPr lang="en-US" sz="1050" dirty="0">
                <a:solidFill>
                  <a:srgbClr val="201B1A"/>
                </a:solidFill>
              </a:rPr>
              <a:t>Total pounds of actual </a:t>
            </a:r>
            <a:r>
              <a:rPr lang="en-US" sz="1050" dirty="0" smtClean="0">
                <a:solidFill>
                  <a:srgbClr val="201B1A"/>
                </a:solidFill>
              </a:rPr>
              <a:t>phosphorus </a:t>
            </a:r>
            <a:r>
              <a:rPr lang="en-US" sz="1050" dirty="0">
                <a:solidFill>
                  <a:srgbClr val="201B1A"/>
                </a:solidFill>
              </a:rPr>
              <a:t>(P₂O₅) </a:t>
            </a:r>
            <a:r>
              <a:rPr lang="en-US" sz="1050" dirty="0" smtClean="0">
                <a:solidFill>
                  <a:srgbClr val="201B1A"/>
                </a:solidFill>
              </a:rPr>
              <a:t>applied </a:t>
            </a:r>
            <a:r>
              <a:rPr lang="en-US" sz="1050" dirty="0">
                <a:solidFill>
                  <a:srgbClr val="201B1A"/>
                </a:solidFill>
              </a:rPr>
              <a:t>was calculated based on all sources of </a:t>
            </a:r>
            <a:r>
              <a:rPr lang="en-US" sz="1050" dirty="0" smtClean="0">
                <a:solidFill>
                  <a:srgbClr val="201B1A"/>
                </a:solidFill>
              </a:rPr>
              <a:t>phosphorus </a:t>
            </a:r>
            <a:r>
              <a:rPr lang="en-US" sz="1050" dirty="0">
                <a:solidFill>
                  <a:srgbClr val="201B1A"/>
                </a:solidFill>
              </a:rPr>
              <a:t>(P₂O₅) </a:t>
            </a:r>
            <a:r>
              <a:rPr lang="en-US" sz="1050" dirty="0" smtClean="0">
                <a:solidFill>
                  <a:srgbClr val="201B1A"/>
                </a:solidFill>
              </a:rPr>
              <a:t>from </a:t>
            </a:r>
            <a:r>
              <a:rPr lang="en-US" sz="1050" dirty="0">
                <a:solidFill>
                  <a:srgbClr val="201B1A"/>
                </a:solidFill>
              </a:rPr>
              <a:t>all fertilizer types</a:t>
            </a:r>
            <a:r>
              <a:rPr lang="en-US" sz="1050" dirty="0" smtClean="0">
                <a:solidFill>
                  <a:srgbClr val="201B1A"/>
                </a:solidFill>
              </a:rPr>
              <a:t>.</a:t>
            </a:r>
            <a:endParaRPr lang="en-US" sz="1050" dirty="0">
              <a:solidFill>
                <a:srgbClr val="201B1A"/>
              </a:solidFill>
            </a:endParaRPr>
          </a:p>
        </p:txBody>
      </p:sp>
      <p:graphicFrame>
        <p:nvGraphicFramePr>
          <p:cNvPr id="3" name="Object 2"/>
          <p:cNvGraphicFramePr>
            <a:graphicFrameLocks/>
          </p:cNvGraphicFramePr>
          <p:nvPr>
            <p:extLst>
              <p:ext uri="{D42A27DB-BD31-4B8C-83A1-F6EECF244321}">
                <p14:modId xmlns:p14="http://schemas.microsoft.com/office/powerpoint/2010/main" val="83320281"/>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87638"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420393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13"/>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27"/>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3976 -0.0266 L -0.67951 -0.01989 " pathEditMode="relative" rAng="0" ptsTypes="AA">
                                      <p:cBhvr>
                                        <p:cTn id="23" dur="500" fill="hold"/>
                                        <p:tgtEl>
                                          <p:spTgt spid="28"/>
                                        </p:tgtEl>
                                        <p:attrNameLst>
                                          <p:attrName>ppt_x</p:attrName>
                                          <p:attrName>ppt_y</p:attrName>
                                        </p:attrNameLst>
                                      </p:cBhvr>
                                      <p:rCtr x="-31997" y="324"/>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2" grpId="0" animBg="1"/>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8241323" y="5867400"/>
            <a:ext cx="128016" cy="146304"/>
          </a:xfrm>
          <a:prstGeom prst="ellipse">
            <a:avLst/>
          </a:prstGeom>
          <a:solidFill>
            <a:schemeClr val="accent6">
              <a:lumMod val="60000"/>
              <a:lumOff val="40000"/>
              <a:alpha val="60000"/>
            </a:schemeClr>
          </a:solidFill>
          <a:ln w="25400">
            <a:no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pic>
        <p:nvPicPr>
          <p:cNvPr id="488612"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541338"/>
            <a:ext cx="8967787"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0"/>
            <a:ext cx="9127333" cy="457907"/>
          </a:xfrm>
        </p:spPr>
        <p:txBody>
          <a:bodyPr/>
          <a:lstStyle/>
          <a:p>
            <a:r>
              <a:rPr lang="en-US" sz="2200" u="none" kern="1200" dirty="0" smtClean="0">
                <a:solidFill>
                  <a:schemeClr val="bg1"/>
                </a:solidFill>
                <a:effectLst/>
                <a:latin typeface="+mj-lt"/>
                <a:ea typeface="+mj-ea"/>
                <a:cs typeface="+mj-cs"/>
              </a:rPr>
              <a:t>Phosphorus (P₂O₅) Fertilizer Source in Corn by Timing</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6" name="Rectangle 15"/>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7" name="Right Arrow 16"/>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9" name="TextBox 18"/>
          <p:cNvSpPr txBox="1"/>
          <p:nvPr/>
        </p:nvSpPr>
        <p:spPr>
          <a:xfrm>
            <a:off x="15902" y="6070599"/>
            <a:ext cx="4018369" cy="321114"/>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Phosphorus (P₂O₅) volume </a:t>
            </a:r>
            <a:r>
              <a:rPr lang="en-US" sz="800" dirty="0" smtClean="0">
                <a:solidFill>
                  <a:srgbClr val="201B1A"/>
                </a:solidFill>
              </a:rPr>
              <a:t>was calculated from all sources of phosphorus contained in all fertilizer types</a:t>
            </a:r>
          </a:p>
        </p:txBody>
      </p:sp>
      <p:pic>
        <p:nvPicPr>
          <p:cNvPr id="20" name="Picture 1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9296400" y="594360"/>
            <a:ext cx="6035040" cy="4663440"/>
            <a:chOff x="9309735" y="1203960"/>
            <a:chExt cx="6035040" cy="4663440"/>
          </a:xfrm>
        </p:grpSpPr>
        <p:sp>
          <p:nvSpPr>
            <p:cNvPr id="27"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8"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application timing, the graphs illustrate the % of total phosphorus (P₂O₅)</a:t>
            </a:r>
            <a:r>
              <a:rPr lang="en-US" sz="1050" dirty="0" smtClean="0">
                <a:solidFill>
                  <a:srgbClr val="201B1A"/>
                </a:solidFill>
              </a:rPr>
              <a:t> </a:t>
            </a:r>
            <a:r>
              <a:rPr lang="en-US" sz="1050" dirty="0">
                <a:solidFill>
                  <a:srgbClr val="201B1A"/>
                </a:solidFill>
              </a:rPr>
              <a:t>volume applied in </a:t>
            </a:r>
            <a:r>
              <a:rPr lang="en-US" sz="1050" dirty="0" smtClean="0">
                <a:solidFill>
                  <a:srgbClr val="201B1A"/>
                </a:solidFill>
              </a:rPr>
              <a:t>corn </a:t>
            </a:r>
            <a:r>
              <a:rPr lang="en-US" sz="1050" dirty="0">
                <a:solidFill>
                  <a:srgbClr val="201B1A"/>
                </a:solidFill>
              </a:rPr>
              <a:t>that came from each fertilizer source.</a:t>
            </a:r>
          </a:p>
          <a:p>
            <a:pPr>
              <a:spcAft>
                <a:spcPts val="600"/>
              </a:spcAft>
            </a:pPr>
            <a:r>
              <a:rPr lang="en-US" sz="1050" dirty="0">
                <a:solidFill>
                  <a:srgbClr val="201B1A"/>
                </a:solidFill>
              </a:rPr>
              <a:t>Total pounds of actual phosphorus (P₂O₅) </a:t>
            </a:r>
            <a:r>
              <a:rPr lang="en-US" sz="1050" dirty="0" smtClean="0">
                <a:solidFill>
                  <a:srgbClr val="201B1A"/>
                </a:solidFill>
              </a:rPr>
              <a:t>applied </a:t>
            </a:r>
            <a:r>
              <a:rPr lang="en-US" sz="1050" dirty="0">
                <a:solidFill>
                  <a:srgbClr val="201B1A"/>
                </a:solidFill>
              </a:rPr>
              <a:t>was calculated based on all sources of phosphorus (P₂O₅) </a:t>
            </a:r>
            <a:r>
              <a:rPr lang="en-US" sz="1050" dirty="0" smtClean="0">
                <a:solidFill>
                  <a:srgbClr val="201B1A"/>
                </a:solidFill>
              </a:rPr>
              <a:t>from </a:t>
            </a:r>
            <a:r>
              <a:rPr lang="en-US" sz="1050" dirty="0">
                <a:solidFill>
                  <a:srgbClr val="201B1A"/>
                </a:solidFill>
              </a:rPr>
              <a:t>all fertilizer types</a:t>
            </a:r>
            <a:r>
              <a:rPr lang="en-US" sz="1050" dirty="0" smtClean="0">
                <a:solidFill>
                  <a:srgbClr val="201B1A"/>
                </a:solidFill>
              </a:rPr>
              <a:t>.</a:t>
            </a:r>
            <a:endParaRPr lang="en-US" sz="1050" dirty="0">
              <a:solidFill>
                <a:srgbClr val="201B1A"/>
              </a:solidFill>
            </a:endParaRPr>
          </a:p>
        </p:txBody>
      </p:sp>
      <p:graphicFrame>
        <p:nvGraphicFramePr>
          <p:cNvPr id="3" name="Object 2"/>
          <p:cNvGraphicFramePr>
            <a:graphicFrameLocks/>
          </p:cNvGraphicFramePr>
          <p:nvPr>
            <p:extLst>
              <p:ext uri="{D42A27DB-BD31-4B8C-83A1-F6EECF244321}">
                <p14:modId xmlns:p14="http://schemas.microsoft.com/office/powerpoint/2010/main" val="3785934411"/>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88660"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308994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13"/>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03976 -0.0266 L -0.67951 -0.01989 " pathEditMode="relative" rAng="0" ptsTypes="AA">
                                      <p:cBhvr>
                                        <p:cTn id="21" dur="500" fill="hold"/>
                                        <p:tgtEl>
                                          <p:spTgt spid="26"/>
                                        </p:tgtEl>
                                        <p:attrNameLst>
                                          <p:attrName>ppt_x</p:attrName>
                                          <p:attrName>ppt_y</p:attrName>
                                        </p:attrNameLst>
                                      </p:cBhvr>
                                      <p:rCtr x="-31997" y="324"/>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3" grpId="0" animBg="1"/>
      <p:bldP spid="13" grpId="0" animBg="1"/>
      <p:bldP spid="1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638" name="Picture 1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547688"/>
            <a:ext cx="896778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133600" y="1719044"/>
            <a:ext cx="2497016"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Dry potash </a:t>
            </a:r>
            <a:r>
              <a:rPr lang="en-CA" sz="1000" dirty="0">
                <a:solidFill>
                  <a:srgbClr val="201B1A"/>
                </a:solidFill>
              </a:rPr>
              <a:t>represents </a:t>
            </a:r>
            <a:r>
              <a:rPr lang="en-CA" sz="1000" dirty="0" smtClean="0">
                <a:solidFill>
                  <a:srgbClr val="201B1A"/>
                </a:solidFill>
              </a:rPr>
              <a:t>92.4% </a:t>
            </a:r>
            <a:r>
              <a:rPr lang="en-CA" sz="1000" dirty="0">
                <a:solidFill>
                  <a:srgbClr val="201B1A"/>
                </a:solidFill>
              </a:rPr>
              <a:t>of total </a:t>
            </a:r>
            <a:r>
              <a:rPr lang="en-CA" sz="1000" dirty="0" smtClean="0">
                <a:solidFill>
                  <a:srgbClr val="201B1A"/>
                </a:solidFill>
              </a:rPr>
              <a:t>potassium volume </a:t>
            </a:r>
            <a:r>
              <a:rPr lang="en-CA" sz="1000" dirty="0">
                <a:solidFill>
                  <a:srgbClr val="201B1A"/>
                </a:solidFill>
              </a:rPr>
              <a:t>applied in </a:t>
            </a:r>
            <a:r>
              <a:rPr lang="en-CA" sz="1000" dirty="0" smtClean="0">
                <a:solidFill>
                  <a:srgbClr val="201B1A"/>
                </a:solidFill>
              </a:rPr>
              <a:t>corn (135 </a:t>
            </a:r>
            <a:r>
              <a:rPr lang="en-CA" sz="1000" dirty="0">
                <a:solidFill>
                  <a:srgbClr val="201B1A"/>
                </a:solidFill>
              </a:rPr>
              <a:t>million pounds</a:t>
            </a:r>
            <a:r>
              <a:rPr lang="en-CA" sz="1000" dirty="0" smtClean="0">
                <a:solidFill>
                  <a:srgbClr val="201B1A"/>
                </a:solidFill>
              </a:rPr>
              <a:t>).</a:t>
            </a:r>
            <a:endParaRPr lang="en-CA" sz="1000" dirty="0">
              <a:solidFill>
                <a:srgbClr val="201B1A"/>
              </a:solidFill>
            </a:endParaRPr>
          </a:p>
        </p:txBody>
      </p:sp>
      <p:sp>
        <p:nvSpPr>
          <p:cNvPr id="2" name="Title 1"/>
          <p:cNvSpPr>
            <a:spLocks noGrp="1"/>
          </p:cNvSpPr>
          <p:nvPr>
            <p:ph type="title"/>
          </p:nvPr>
        </p:nvSpPr>
        <p:spPr>
          <a:xfrm>
            <a:off x="-1" y="0"/>
            <a:ext cx="9127333" cy="457907"/>
          </a:xfrm>
        </p:spPr>
        <p:txBody>
          <a:bodyPr/>
          <a:lstStyle/>
          <a:p>
            <a:r>
              <a:rPr lang="en-US" sz="2200" u="none" kern="1200" dirty="0" smtClean="0">
                <a:solidFill>
                  <a:schemeClr val="bg1"/>
                </a:solidFill>
                <a:effectLst/>
                <a:latin typeface="+mj-lt"/>
                <a:ea typeface="+mj-ea"/>
                <a:cs typeface="+mj-cs"/>
              </a:rPr>
              <a:t>Potassium (K₂O) Fertilizer Source in Corn (Volume)</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6" name="Rectangle 15"/>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7" name="Right Arrow 16"/>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Box 14"/>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Potassium (K₂O) volume </a:t>
            </a:r>
            <a:r>
              <a:rPr lang="en-US" sz="800" dirty="0" smtClean="0">
                <a:solidFill>
                  <a:srgbClr val="201B1A"/>
                </a:solidFill>
              </a:rPr>
              <a:t>was calculated from all sources of potassium contained in all fertilizer types</a:t>
            </a:r>
          </a:p>
        </p:txBody>
      </p:sp>
      <p:pic>
        <p:nvPicPr>
          <p:cNvPr id="21" name="Picture 20"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22" name="Rectangle 21">
            <a:hlinkClick r:id="rId8"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Corn</a:t>
            </a:r>
            <a:endParaRPr lang="en-US" sz="800" dirty="0">
              <a:solidFill>
                <a:prstClr val="white"/>
              </a:solidFill>
              <a:latin typeface="Calibri"/>
            </a:endParaRPr>
          </a:p>
        </p:txBody>
      </p:sp>
      <p:pic>
        <p:nvPicPr>
          <p:cNvPr id="26" name="Picture 9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9296400" y="594360"/>
            <a:ext cx="6035040" cy="4663440"/>
            <a:chOff x="9309735" y="1203960"/>
            <a:chExt cx="6035040" cy="4663440"/>
          </a:xfrm>
        </p:grpSpPr>
        <p:sp>
          <p:nvSpPr>
            <p:cNvPr id="28"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9"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469633"/>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graph on the left illustrates the % of total </a:t>
            </a:r>
            <a:r>
              <a:rPr lang="en-US" sz="1050" dirty="0" smtClean="0">
                <a:solidFill>
                  <a:srgbClr val="201B1A"/>
                </a:solidFill>
              </a:rPr>
              <a:t>potassium (K₂O) </a:t>
            </a:r>
            <a:r>
              <a:rPr lang="en-US" sz="1050" dirty="0">
                <a:solidFill>
                  <a:srgbClr val="201B1A"/>
                </a:solidFill>
              </a:rPr>
              <a:t>volume applied in </a:t>
            </a:r>
            <a:r>
              <a:rPr lang="en-US" sz="1050" dirty="0" smtClean="0">
                <a:solidFill>
                  <a:srgbClr val="201B1A"/>
                </a:solidFill>
              </a:rPr>
              <a:t>corn </a:t>
            </a:r>
            <a:r>
              <a:rPr lang="en-US" sz="1050" dirty="0">
                <a:solidFill>
                  <a:srgbClr val="201B1A"/>
                </a:solidFill>
              </a:rPr>
              <a:t>that came from each fertilizer source.  The graph on the right illustrates the volume of potassium (K₂O) </a:t>
            </a:r>
            <a:r>
              <a:rPr lang="en-US" sz="1050" dirty="0" smtClean="0">
                <a:solidFill>
                  <a:srgbClr val="201B1A"/>
                </a:solidFill>
              </a:rPr>
              <a:t>that </a:t>
            </a:r>
            <a:r>
              <a:rPr lang="en-US" sz="1050" dirty="0">
                <a:solidFill>
                  <a:srgbClr val="201B1A"/>
                </a:solidFill>
              </a:rPr>
              <a:t>was applied in </a:t>
            </a:r>
            <a:r>
              <a:rPr lang="en-US" sz="1050" dirty="0" smtClean="0">
                <a:solidFill>
                  <a:srgbClr val="201B1A"/>
                </a:solidFill>
              </a:rPr>
              <a:t>corn </a:t>
            </a:r>
            <a:r>
              <a:rPr lang="en-US" sz="1050" dirty="0">
                <a:solidFill>
                  <a:srgbClr val="201B1A"/>
                </a:solidFill>
              </a:rPr>
              <a:t>and came from each fertilizer source, expressed in pounds of </a:t>
            </a:r>
            <a:r>
              <a:rPr lang="en-US" sz="1050" dirty="0" smtClean="0">
                <a:solidFill>
                  <a:srgbClr val="201B1A"/>
                </a:solidFill>
              </a:rPr>
              <a:t>actual </a:t>
            </a:r>
            <a:r>
              <a:rPr lang="en-US" sz="1050" dirty="0">
                <a:solidFill>
                  <a:srgbClr val="201B1A"/>
                </a:solidFill>
              </a:rPr>
              <a:t>potassium (K₂O)</a:t>
            </a:r>
            <a:r>
              <a:rPr lang="en-US" sz="1050" dirty="0" smtClean="0">
                <a:solidFill>
                  <a:srgbClr val="201B1A"/>
                </a:solidFill>
              </a:rPr>
              <a:t>.</a:t>
            </a:r>
            <a:endParaRPr lang="en-US" sz="1050" dirty="0">
              <a:solidFill>
                <a:srgbClr val="201B1A"/>
              </a:solidFill>
            </a:endParaRPr>
          </a:p>
          <a:p>
            <a:pPr>
              <a:spcAft>
                <a:spcPts val="600"/>
              </a:spcAft>
            </a:pPr>
            <a:r>
              <a:rPr lang="en-US" sz="1050" dirty="0">
                <a:solidFill>
                  <a:srgbClr val="201B1A"/>
                </a:solidFill>
              </a:rPr>
              <a:t>Total pounds of actual potassium (K₂O) </a:t>
            </a:r>
            <a:r>
              <a:rPr lang="en-US" sz="1050" dirty="0" smtClean="0">
                <a:solidFill>
                  <a:srgbClr val="201B1A"/>
                </a:solidFill>
              </a:rPr>
              <a:t>applied </a:t>
            </a:r>
            <a:r>
              <a:rPr lang="en-US" sz="1050" dirty="0">
                <a:solidFill>
                  <a:srgbClr val="201B1A"/>
                </a:solidFill>
              </a:rPr>
              <a:t>was calculated based on all sources of potassium (K₂O) </a:t>
            </a:r>
            <a:r>
              <a:rPr lang="en-US" sz="1050" dirty="0" smtClean="0">
                <a:solidFill>
                  <a:srgbClr val="201B1A"/>
                </a:solidFill>
              </a:rPr>
              <a:t>from </a:t>
            </a:r>
            <a:r>
              <a:rPr lang="en-US" sz="1050" dirty="0">
                <a:solidFill>
                  <a:srgbClr val="201B1A"/>
                </a:solidFill>
              </a:rPr>
              <a:t>all fertilizer types</a:t>
            </a:r>
            <a:r>
              <a:rPr lang="en-US" sz="1050" dirty="0" smtClean="0">
                <a:solidFill>
                  <a:srgbClr val="201B1A"/>
                </a:solidFill>
              </a:rPr>
              <a:t>.</a:t>
            </a:r>
            <a:endParaRPr lang="en-US" sz="1050" dirty="0">
              <a:solidFill>
                <a:srgbClr val="201B1A"/>
              </a:solidFill>
            </a:endParaRPr>
          </a:p>
        </p:txBody>
      </p:sp>
      <p:graphicFrame>
        <p:nvGraphicFramePr>
          <p:cNvPr id="3" name="Object 2"/>
          <p:cNvGraphicFramePr>
            <a:graphicFrameLocks/>
          </p:cNvGraphicFramePr>
          <p:nvPr>
            <p:extLst>
              <p:ext uri="{D42A27DB-BD31-4B8C-83A1-F6EECF244321}">
                <p14:modId xmlns:p14="http://schemas.microsoft.com/office/powerpoint/2010/main" val="332506071"/>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89686"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21065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13"/>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03976 -0.0266 L -0.67951 -0.01989 " pathEditMode="relative" rAng="0" ptsTypes="AA">
                                      <p:cBhvr>
                                        <p:cTn id="21" dur="500" fill="hold"/>
                                        <p:tgtEl>
                                          <p:spTgt spid="27"/>
                                        </p:tgtEl>
                                        <p:attrNameLst>
                                          <p:attrName>ppt_x</p:attrName>
                                          <p:attrName>ppt_y</p:attrName>
                                        </p:attrNameLst>
                                      </p:cBhvr>
                                      <p:rCtr x="-31997" y="324"/>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0" grpId="0" animBg="1"/>
      <p:bldP spid="13" grpId="0" animBg="1"/>
      <p:bldP spid="1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663"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1338"/>
            <a:ext cx="8961437"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0"/>
            <a:ext cx="9127333" cy="457907"/>
          </a:xfrm>
        </p:spPr>
        <p:txBody>
          <a:bodyPr/>
          <a:lstStyle/>
          <a:p>
            <a:r>
              <a:rPr lang="en-US" sz="2200" u="none" kern="1200" dirty="0" smtClean="0">
                <a:solidFill>
                  <a:schemeClr val="bg1"/>
                </a:solidFill>
                <a:effectLst/>
                <a:latin typeface="+mj-lt"/>
                <a:ea typeface="+mj-ea"/>
                <a:cs typeface="+mj-cs"/>
              </a:rPr>
              <a:t>Potassium (K₂O) Fertilizer Source in Corn by Timing</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6" name="Rectangle 15"/>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7" name="Right Arrow 16"/>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9" name="TextBox 18"/>
          <p:cNvSpPr txBox="1"/>
          <p:nvPr/>
        </p:nvSpPr>
        <p:spPr>
          <a:xfrm>
            <a:off x="15902" y="6070599"/>
            <a:ext cx="4018369" cy="321114"/>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Potassium (K₂O) volume </a:t>
            </a:r>
            <a:r>
              <a:rPr lang="en-US" sz="800" dirty="0" smtClean="0">
                <a:solidFill>
                  <a:srgbClr val="201B1A"/>
                </a:solidFill>
              </a:rPr>
              <a:t>was calculated from all sources of potassium contained in all fertilizer types</a:t>
            </a:r>
          </a:p>
        </p:txBody>
      </p:sp>
      <p:pic>
        <p:nvPicPr>
          <p:cNvPr id="20" name="Picture 1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9296400" y="594360"/>
            <a:ext cx="6035040" cy="4663440"/>
            <a:chOff x="9309735" y="1203960"/>
            <a:chExt cx="6035040" cy="4663440"/>
          </a:xfrm>
        </p:grpSpPr>
        <p:sp>
          <p:nvSpPr>
            <p:cNvPr id="27"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8"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application timing, the graphs illustrate the % of total potassium (K₂O) </a:t>
            </a:r>
            <a:r>
              <a:rPr lang="en-US" sz="1050" dirty="0" smtClean="0">
                <a:solidFill>
                  <a:srgbClr val="201B1A"/>
                </a:solidFill>
              </a:rPr>
              <a:t>volume </a:t>
            </a:r>
            <a:r>
              <a:rPr lang="en-US" sz="1050" dirty="0">
                <a:solidFill>
                  <a:srgbClr val="201B1A"/>
                </a:solidFill>
              </a:rPr>
              <a:t>applied in </a:t>
            </a:r>
            <a:r>
              <a:rPr lang="en-US" sz="1050" dirty="0" smtClean="0">
                <a:solidFill>
                  <a:srgbClr val="201B1A"/>
                </a:solidFill>
              </a:rPr>
              <a:t>corn </a:t>
            </a:r>
            <a:r>
              <a:rPr lang="en-US" sz="1050" dirty="0">
                <a:solidFill>
                  <a:srgbClr val="201B1A"/>
                </a:solidFill>
              </a:rPr>
              <a:t>that came from each fertilizer source.</a:t>
            </a:r>
          </a:p>
          <a:p>
            <a:pPr>
              <a:spcAft>
                <a:spcPts val="600"/>
              </a:spcAft>
            </a:pPr>
            <a:r>
              <a:rPr lang="en-US" sz="1050" dirty="0">
                <a:solidFill>
                  <a:srgbClr val="201B1A"/>
                </a:solidFill>
              </a:rPr>
              <a:t>Total pounds of actual potassium (K₂O) </a:t>
            </a:r>
            <a:r>
              <a:rPr lang="en-US" sz="1050" dirty="0" smtClean="0">
                <a:solidFill>
                  <a:srgbClr val="201B1A"/>
                </a:solidFill>
              </a:rPr>
              <a:t>applied </a:t>
            </a:r>
            <a:r>
              <a:rPr lang="en-US" sz="1050" dirty="0">
                <a:solidFill>
                  <a:srgbClr val="201B1A"/>
                </a:solidFill>
              </a:rPr>
              <a:t>was calculated based on all sources of potassium (K₂O)</a:t>
            </a:r>
            <a:r>
              <a:rPr lang="en-US" sz="1050" dirty="0" smtClean="0">
                <a:solidFill>
                  <a:srgbClr val="201B1A"/>
                </a:solidFill>
              </a:rPr>
              <a:t> </a:t>
            </a:r>
            <a:r>
              <a:rPr lang="en-US" sz="1050" dirty="0">
                <a:solidFill>
                  <a:srgbClr val="201B1A"/>
                </a:solidFill>
              </a:rPr>
              <a:t>from all fertilizer types</a:t>
            </a:r>
            <a:r>
              <a:rPr lang="en-US" sz="1050" dirty="0" smtClean="0">
                <a:solidFill>
                  <a:srgbClr val="201B1A"/>
                </a:solidFill>
              </a:rPr>
              <a:t>.</a:t>
            </a:r>
            <a:endParaRPr lang="en-US" sz="1050" dirty="0">
              <a:solidFill>
                <a:srgbClr val="201B1A"/>
              </a:solidFill>
            </a:endParaRPr>
          </a:p>
        </p:txBody>
      </p:sp>
      <p:graphicFrame>
        <p:nvGraphicFramePr>
          <p:cNvPr id="3" name="Object 2"/>
          <p:cNvGraphicFramePr>
            <a:graphicFrameLocks/>
          </p:cNvGraphicFramePr>
          <p:nvPr>
            <p:extLst>
              <p:ext uri="{D42A27DB-BD31-4B8C-83A1-F6EECF244321}">
                <p14:modId xmlns:p14="http://schemas.microsoft.com/office/powerpoint/2010/main" val="2749283951"/>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90710"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6740794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6"/>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3" grpId="0" animBg="1"/>
      <p:bldP spid="1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84"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0"/>
            <a:ext cx="9127333" cy="457907"/>
          </a:xfrm>
        </p:spPr>
        <p:txBody>
          <a:bodyPr/>
          <a:lstStyle/>
          <a:p>
            <a:r>
              <a:rPr lang="en-US" sz="2200" u="none" kern="1200" dirty="0" smtClean="0">
                <a:solidFill>
                  <a:schemeClr val="bg1"/>
                </a:solidFill>
                <a:effectLst/>
                <a:latin typeface="+mj-lt"/>
                <a:ea typeface="+mj-ea"/>
                <a:cs typeface="+mj-cs"/>
              </a:rPr>
              <a:t>Sulphur Fertilizer Source in Corn (Volume)</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0" name="TextBox 9"/>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Sulphur volume was calculated from all sources of sulphur contained in all fertilizer types</a:t>
            </a:r>
          </a:p>
        </p:txBody>
      </p:sp>
      <p:cxnSp>
        <p:nvCxnSpPr>
          <p:cNvPr id="18" name="Straight Arrow Connector 17"/>
          <p:cNvCxnSpPr/>
          <p:nvPr/>
        </p:nvCxnSpPr>
        <p:spPr>
          <a:xfrm flipV="1">
            <a:off x="3856618" y="3816417"/>
            <a:ext cx="0" cy="407634"/>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61218" y="4173767"/>
            <a:ext cx="2603348"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K Mag </a:t>
            </a:r>
            <a:r>
              <a:rPr lang="en-CA" sz="1000" dirty="0">
                <a:solidFill>
                  <a:srgbClr val="201B1A"/>
                </a:solidFill>
              </a:rPr>
              <a:t>represents </a:t>
            </a:r>
            <a:r>
              <a:rPr lang="en-CA" sz="1000" dirty="0" smtClean="0">
                <a:solidFill>
                  <a:srgbClr val="201B1A"/>
                </a:solidFill>
              </a:rPr>
              <a:t>22.4% </a:t>
            </a:r>
            <a:r>
              <a:rPr lang="en-CA" sz="1000" dirty="0">
                <a:solidFill>
                  <a:srgbClr val="201B1A"/>
                </a:solidFill>
              </a:rPr>
              <a:t>of total </a:t>
            </a:r>
            <a:r>
              <a:rPr lang="en-CA" sz="1000" dirty="0" smtClean="0">
                <a:solidFill>
                  <a:srgbClr val="201B1A"/>
                </a:solidFill>
              </a:rPr>
              <a:t>sulphur </a:t>
            </a:r>
            <a:r>
              <a:rPr lang="en-CA" sz="1000" dirty="0">
                <a:solidFill>
                  <a:srgbClr val="201B1A"/>
                </a:solidFill>
              </a:rPr>
              <a:t>volume applied in </a:t>
            </a:r>
            <a:r>
              <a:rPr lang="en-CA" sz="1000" dirty="0" smtClean="0">
                <a:solidFill>
                  <a:srgbClr val="201B1A"/>
                </a:solidFill>
              </a:rPr>
              <a:t>corn (3 </a:t>
            </a:r>
            <a:r>
              <a:rPr lang="en-CA" sz="1000" dirty="0">
                <a:solidFill>
                  <a:srgbClr val="201B1A"/>
                </a:solidFill>
              </a:rPr>
              <a:t>million pounds</a:t>
            </a:r>
            <a:r>
              <a:rPr lang="en-CA" sz="1000" dirty="0" smtClean="0">
                <a:solidFill>
                  <a:srgbClr val="201B1A"/>
                </a:solidFill>
              </a:rPr>
              <a:t>).</a:t>
            </a:r>
            <a:endParaRPr lang="en-CA" sz="1000" dirty="0">
              <a:solidFill>
                <a:srgbClr val="201B1A"/>
              </a:solidFill>
            </a:endParaRPr>
          </a:p>
        </p:txBody>
      </p:sp>
      <p:pic>
        <p:nvPicPr>
          <p:cNvPr id="19" name="Picture 18"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5" name="Rectangle 14">
            <a:hlinkClick r:id="rId8"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Corn</a:t>
            </a:r>
            <a:endParaRPr lang="en-US" sz="800" dirty="0">
              <a:solidFill>
                <a:prstClr val="white"/>
              </a:solidFill>
              <a:latin typeface="Calibri"/>
            </a:endParaRPr>
          </a:p>
        </p:txBody>
      </p:sp>
      <p:pic>
        <p:nvPicPr>
          <p:cNvPr id="23" name="Picture 9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9296400" y="594360"/>
            <a:ext cx="6035040" cy="4663440"/>
            <a:chOff x="9309735" y="1203960"/>
            <a:chExt cx="6035040" cy="4663440"/>
          </a:xfrm>
        </p:grpSpPr>
        <p:sp>
          <p:nvSpPr>
            <p:cNvPr id="25"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6"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469633"/>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graph on the left illustrates the % of total </a:t>
            </a:r>
            <a:r>
              <a:rPr lang="en-US" sz="1050" dirty="0" smtClean="0">
                <a:solidFill>
                  <a:srgbClr val="201B1A"/>
                </a:solidFill>
              </a:rPr>
              <a:t>sulphur volume </a:t>
            </a:r>
            <a:r>
              <a:rPr lang="en-US" sz="1050" dirty="0">
                <a:solidFill>
                  <a:srgbClr val="201B1A"/>
                </a:solidFill>
              </a:rPr>
              <a:t>applied in </a:t>
            </a:r>
            <a:r>
              <a:rPr lang="en-US" sz="1050" dirty="0" smtClean="0">
                <a:solidFill>
                  <a:srgbClr val="201B1A"/>
                </a:solidFill>
              </a:rPr>
              <a:t>corn </a:t>
            </a:r>
            <a:r>
              <a:rPr lang="en-US" sz="1050" dirty="0">
                <a:solidFill>
                  <a:srgbClr val="201B1A"/>
                </a:solidFill>
              </a:rPr>
              <a:t>that came from each fertilizer source.  The graph on the right illustrates the volume of sulphur </a:t>
            </a:r>
            <a:r>
              <a:rPr lang="en-US" sz="1050" dirty="0" smtClean="0">
                <a:solidFill>
                  <a:srgbClr val="201B1A"/>
                </a:solidFill>
              </a:rPr>
              <a:t>that </a:t>
            </a:r>
            <a:r>
              <a:rPr lang="en-US" sz="1050" dirty="0">
                <a:solidFill>
                  <a:srgbClr val="201B1A"/>
                </a:solidFill>
              </a:rPr>
              <a:t>was applied in </a:t>
            </a:r>
            <a:r>
              <a:rPr lang="en-US" sz="1050" dirty="0" smtClean="0">
                <a:solidFill>
                  <a:srgbClr val="201B1A"/>
                </a:solidFill>
              </a:rPr>
              <a:t>corn </a:t>
            </a:r>
            <a:r>
              <a:rPr lang="en-US" sz="1050" dirty="0">
                <a:solidFill>
                  <a:srgbClr val="201B1A"/>
                </a:solidFill>
              </a:rPr>
              <a:t>and came from each fertilizer source, expressed in pounds of </a:t>
            </a:r>
            <a:r>
              <a:rPr lang="en-US" sz="1050" dirty="0" smtClean="0">
                <a:solidFill>
                  <a:srgbClr val="201B1A"/>
                </a:solidFill>
              </a:rPr>
              <a:t>actual </a:t>
            </a:r>
            <a:r>
              <a:rPr lang="en-US" sz="1050" dirty="0">
                <a:solidFill>
                  <a:srgbClr val="201B1A"/>
                </a:solidFill>
              </a:rPr>
              <a:t>sulphur </a:t>
            </a:r>
            <a:r>
              <a:rPr lang="en-US" sz="1050" dirty="0" smtClean="0">
                <a:solidFill>
                  <a:srgbClr val="201B1A"/>
                </a:solidFill>
              </a:rPr>
              <a:t>.</a:t>
            </a:r>
            <a:endParaRPr lang="en-US" sz="1050" dirty="0">
              <a:solidFill>
                <a:srgbClr val="201B1A"/>
              </a:solidFill>
            </a:endParaRPr>
          </a:p>
          <a:p>
            <a:pPr>
              <a:spcAft>
                <a:spcPts val="600"/>
              </a:spcAft>
            </a:pPr>
            <a:r>
              <a:rPr lang="en-US" sz="1050" dirty="0">
                <a:solidFill>
                  <a:srgbClr val="201B1A"/>
                </a:solidFill>
              </a:rPr>
              <a:t>Total pounds of actual sulphur </a:t>
            </a:r>
            <a:r>
              <a:rPr lang="en-US" sz="1050" dirty="0" smtClean="0">
                <a:solidFill>
                  <a:srgbClr val="201B1A"/>
                </a:solidFill>
              </a:rPr>
              <a:t>applied </a:t>
            </a:r>
            <a:r>
              <a:rPr lang="en-US" sz="1050" dirty="0">
                <a:solidFill>
                  <a:srgbClr val="201B1A"/>
                </a:solidFill>
              </a:rPr>
              <a:t>was calculated based on all sources of sulphur </a:t>
            </a:r>
            <a:r>
              <a:rPr lang="en-US" sz="1050" dirty="0" smtClean="0">
                <a:solidFill>
                  <a:srgbClr val="201B1A"/>
                </a:solidFill>
              </a:rPr>
              <a:t>from </a:t>
            </a:r>
            <a:r>
              <a:rPr lang="en-US" sz="1050" dirty="0">
                <a:solidFill>
                  <a:srgbClr val="201B1A"/>
                </a:solidFill>
              </a:rPr>
              <a:t>all fertilizer types</a:t>
            </a:r>
            <a:r>
              <a:rPr lang="en-US" sz="1050" dirty="0" smtClean="0">
                <a:solidFill>
                  <a:srgbClr val="201B1A"/>
                </a:solidFill>
              </a:rPr>
              <a:t>.</a:t>
            </a:r>
            <a:endParaRPr lang="en-US" sz="1050" dirty="0">
              <a:solidFill>
                <a:srgbClr val="201B1A"/>
              </a:solidFill>
            </a:endParaRPr>
          </a:p>
        </p:txBody>
      </p:sp>
      <p:graphicFrame>
        <p:nvGraphicFramePr>
          <p:cNvPr id="3" name="Object 2"/>
          <p:cNvGraphicFramePr>
            <a:graphicFrameLocks/>
          </p:cNvGraphicFramePr>
          <p:nvPr>
            <p:extLst>
              <p:ext uri="{D42A27DB-BD31-4B8C-83A1-F6EECF244321}">
                <p14:modId xmlns:p14="http://schemas.microsoft.com/office/powerpoint/2010/main" val="1868802892"/>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91732"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53445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13"/>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23"/>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3976 -0.0266 L -0.67951 -0.01989 " pathEditMode="relative" rAng="0" ptsTypes="AA">
                                      <p:cBhvr>
                                        <p:cTn id="23" dur="500" fill="hold"/>
                                        <p:tgtEl>
                                          <p:spTgt spid="24"/>
                                        </p:tgtEl>
                                        <p:attrNameLst>
                                          <p:attrName>ppt_x</p:attrName>
                                          <p:attrName>ppt_y</p:attrName>
                                        </p:attrNameLst>
                                      </p:cBhvr>
                                      <p:rCtr x="-31997" y="324"/>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7" grpId="0" animBg="1"/>
      <p:bldP spid="13" grpId="0" animBg="1"/>
      <p:bldP spid="1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708"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1338"/>
            <a:ext cx="8961437"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0"/>
            <a:ext cx="9127333" cy="457907"/>
          </a:xfrm>
        </p:spPr>
        <p:txBody>
          <a:bodyPr/>
          <a:lstStyle/>
          <a:p>
            <a:r>
              <a:rPr lang="en-US" sz="2200" u="none" kern="1200" dirty="0" smtClean="0">
                <a:solidFill>
                  <a:schemeClr val="bg1"/>
                </a:solidFill>
                <a:effectLst/>
                <a:latin typeface="+mj-lt"/>
                <a:ea typeface="+mj-ea"/>
                <a:cs typeface="+mj-cs"/>
              </a:rPr>
              <a:t>Sulphur Fertilizer Source in Corn by Timing</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4" name="TextBox 13"/>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Sulphur volume was calculated from all sources of sulphur contained in all fertilizer types</a:t>
            </a:r>
          </a:p>
        </p:txBody>
      </p:sp>
      <p:pic>
        <p:nvPicPr>
          <p:cNvPr id="20" name="Picture 1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1"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9296400" y="594360"/>
            <a:ext cx="6035040" cy="4663440"/>
            <a:chOff x="9309735" y="1203960"/>
            <a:chExt cx="6035040" cy="4663440"/>
          </a:xfrm>
        </p:grpSpPr>
        <p:sp>
          <p:nvSpPr>
            <p:cNvPr id="23"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4"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application timing, the graphs illustrate the % of total </a:t>
            </a:r>
            <a:r>
              <a:rPr lang="en-US" sz="1050" dirty="0" smtClean="0">
                <a:solidFill>
                  <a:srgbClr val="201B1A"/>
                </a:solidFill>
              </a:rPr>
              <a:t>sulphur </a:t>
            </a:r>
            <a:r>
              <a:rPr lang="en-US" sz="1050" dirty="0">
                <a:solidFill>
                  <a:srgbClr val="201B1A"/>
                </a:solidFill>
              </a:rPr>
              <a:t>volume applied in </a:t>
            </a:r>
            <a:r>
              <a:rPr lang="en-US" sz="1050" dirty="0" smtClean="0">
                <a:solidFill>
                  <a:srgbClr val="201B1A"/>
                </a:solidFill>
              </a:rPr>
              <a:t>corn </a:t>
            </a:r>
            <a:r>
              <a:rPr lang="en-US" sz="1050" dirty="0">
                <a:solidFill>
                  <a:srgbClr val="201B1A"/>
                </a:solidFill>
              </a:rPr>
              <a:t>that came from each fertilizer source.</a:t>
            </a:r>
          </a:p>
          <a:p>
            <a:pPr>
              <a:spcAft>
                <a:spcPts val="600"/>
              </a:spcAft>
            </a:pPr>
            <a:r>
              <a:rPr lang="en-US" sz="1050" dirty="0">
                <a:solidFill>
                  <a:srgbClr val="201B1A"/>
                </a:solidFill>
              </a:rPr>
              <a:t>Total pounds of actual </a:t>
            </a:r>
            <a:r>
              <a:rPr lang="en-US" sz="1050" dirty="0" smtClean="0">
                <a:solidFill>
                  <a:srgbClr val="201B1A"/>
                </a:solidFill>
              </a:rPr>
              <a:t>sulphur </a:t>
            </a:r>
            <a:r>
              <a:rPr lang="en-US" sz="1050" dirty="0">
                <a:solidFill>
                  <a:srgbClr val="201B1A"/>
                </a:solidFill>
              </a:rPr>
              <a:t>applied was calculated based on all sources of </a:t>
            </a:r>
            <a:r>
              <a:rPr lang="en-US" sz="1050" dirty="0" smtClean="0">
                <a:solidFill>
                  <a:srgbClr val="201B1A"/>
                </a:solidFill>
              </a:rPr>
              <a:t>sulphur </a:t>
            </a:r>
            <a:r>
              <a:rPr lang="en-US" sz="1050" dirty="0">
                <a:solidFill>
                  <a:srgbClr val="201B1A"/>
                </a:solidFill>
              </a:rPr>
              <a:t>from all fertilizer types</a:t>
            </a:r>
            <a:r>
              <a:rPr lang="en-US" sz="1050" dirty="0" smtClean="0">
                <a:solidFill>
                  <a:srgbClr val="201B1A"/>
                </a:solidFill>
              </a:rPr>
              <a:t>.</a:t>
            </a:r>
            <a:endParaRPr lang="en-US" sz="1050" dirty="0">
              <a:solidFill>
                <a:srgbClr val="201B1A"/>
              </a:solidFill>
            </a:endParaRPr>
          </a:p>
        </p:txBody>
      </p:sp>
      <p:graphicFrame>
        <p:nvGraphicFramePr>
          <p:cNvPr id="3" name="Object 2"/>
          <p:cNvGraphicFramePr>
            <a:graphicFrameLocks/>
          </p:cNvGraphicFramePr>
          <p:nvPr>
            <p:extLst>
              <p:ext uri="{D42A27DB-BD31-4B8C-83A1-F6EECF244321}">
                <p14:modId xmlns:p14="http://schemas.microsoft.com/office/powerpoint/2010/main" val="2280082815"/>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92755"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25126120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2"/>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 for Grain </a:t>
            </a:r>
            <a:r>
              <a:rPr lang="en-US" dirty="0"/>
              <a:t>Summary - </a:t>
            </a:r>
            <a:r>
              <a:rPr lang="en-US" dirty="0" smtClean="0"/>
              <a:t>Ontario </a:t>
            </a:r>
            <a:endParaRPr lang="en-US" dirty="0"/>
          </a:p>
        </p:txBody>
      </p:sp>
      <p:sp>
        <p:nvSpPr>
          <p:cNvPr id="47" name="Rectangle 46"/>
          <p:cNvSpPr/>
          <p:nvPr/>
        </p:nvSpPr>
        <p:spPr>
          <a:xfrm>
            <a:off x="5257800" y="6123801"/>
            <a:ext cx="2864567" cy="276999"/>
          </a:xfrm>
          <a:prstGeom prst="rect">
            <a:avLst/>
          </a:prstGeom>
        </p:spPr>
        <p:txBody>
          <a:bodyPr wrap="none" lIns="0" tIns="0" rIns="0" bIns="0">
            <a:spAutoFit/>
          </a:bodyPr>
          <a:lstStyle/>
          <a:p>
            <a:r>
              <a:rPr lang="en-US" sz="900" dirty="0">
                <a:solidFill>
                  <a:srgbClr val="B4CC47">
                    <a:lumMod val="25000"/>
                  </a:srgbClr>
                </a:solidFill>
              </a:rPr>
              <a:t>Click on </a:t>
            </a:r>
            <a:r>
              <a:rPr lang="en-US" sz="900" dirty="0">
                <a:solidFill>
                  <a:srgbClr val="B4CC47">
                    <a:lumMod val="25000"/>
                  </a:srgbClr>
                </a:solidFill>
                <a:sym typeface="Wingdings 3"/>
                <a:hlinkClick r:id="" action="ppaction://noaction"/>
              </a:rPr>
              <a:t></a:t>
            </a:r>
            <a:r>
              <a:rPr lang="en-US" sz="900" dirty="0">
                <a:solidFill>
                  <a:srgbClr val="B4CC47">
                    <a:lumMod val="25000"/>
                  </a:srgbClr>
                </a:solidFill>
              </a:rPr>
              <a:t> above to go to the related data slide.  </a:t>
            </a:r>
          </a:p>
          <a:p>
            <a:r>
              <a:rPr lang="en-US" sz="900" dirty="0">
                <a:solidFill>
                  <a:srgbClr val="B4CC47">
                    <a:lumMod val="25000"/>
                  </a:srgbClr>
                </a:solidFill>
              </a:rPr>
              <a:t>At the data slide, click on the “</a:t>
            </a:r>
            <a:r>
              <a:rPr lang="en-US" sz="900" dirty="0">
                <a:solidFill>
                  <a:srgbClr val="B4CC47">
                    <a:lumMod val="25000"/>
                  </a:srgbClr>
                </a:solidFill>
                <a:sym typeface="Wingdings 3"/>
              </a:rPr>
              <a:t> Corn</a:t>
            </a:r>
            <a:r>
              <a:rPr lang="en-US" sz="900" dirty="0">
                <a:solidFill>
                  <a:srgbClr val="B4CC47">
                    <a:lumMod val="25000"/>
                  </a:srgbClr>
                </a:solidFill>
              </a:rPr>
              <a:t>” button to return here.</a:t>
            </a:r>
          </a:p>
        </p:txBody>
      </p:sp>
      <p:sp>
        <p:nvSpPr>
          <p:cNvPr id="48" name="Rectangle 47">
            <a:hlinkClick r:id="rId2"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a:solidFill>
                  <a:prstClr val="white"/>
                </a:solidFill>
                <a:latin typeface="Calibri"/>
                <a:sym typeface="Wingdings 3"/>
              </a:rPr>
              <a:t> Corn</a:t>
            </a:r>
            <a:endParaRPr lang="en-US" sz="800" dirty="0">
              <a:solidFill>
                <a:prstClr val="white"/>
              </a:solidFill>
              <a:latin typeface="Calibri"/>
            </a:endParaRPr>
          </a:p>
        </p:txBody>
      </p:sp>
      <p:cxnSp>
        <p:nvCxnSpPr>
          <p:cNvPr id="49" name="Straight Arrow Connector 48"/>
          <p:cNvCxnSpPr/>
          <p:nvPr/>
        </p:nvCxnSpPr>
        <p:spPr bwMode="auto">
          <a:xfrm>
            <a:off x="6697416" y="6391480"/>
            <a:ext cx="0" cy="182880"/>
          </a:xfrm>
          <a:prstGeom prst="straightConnector1">
            <a:avLst/>
          </a:prstGeom>
          <a:noFill/>
          <a:ln w="6350" cap="flat" cmpd="sng" algn="ctr">
            <a:solidFill>
              <a:schemeClr val="bg1"/>
            </a:solidFill>
            <a:prstDash val="solid"/>
            <a:round/>
            <a:headEnd type="none" w="med" len="med"/>
            <a:tailEnd type="arrow" w="sm" len="sm"/>
          </a:ln>
          <a:effectLst/>
          <a:extLst>
            <a:ext uri="{909E8E84-426E-40DD-AFC4-6F175D3DCCD1}">
              <a14:hiddenFill xmlns:a14="http://schemas.microsoft.com/office/drawing/2010/main">
                <a:solidFill>
                  <a:srgbClr val="FFFFFF"/>
                </a:solidFill>
              </a14:hiddenFill>
            </a:ext>
          </a:extLst>
        </p:spPr>
      </p:cxnSp>
      <p:sp>
        <p:nvSpPr>
          <p:cNvPr id="6" name="Rectangle 51"/>
          <p:cNvSpPr>
            <a:spLocks noChangeArrowheads="1"/>
          </p:cNvSpPr>
          <p:nvPr/>
        </p:nvSpPr>
        <p:spPr bwMode="auto">
          <a:xfrm>
            <a:off x="2057400" y="491569"/>
            <a:ext cx="6949440" cy="5601533"/>
          </a:xfrm>
          <a:prstGeom prst="rect">
            <a:avLst/>
          </a:prstGeom>
          <a:noFill/>
          <a:ln>
            <a:noFill/>
          </a:ln>
          <a:scene3d>
            <a:camera prst="orthographicFront"/>
            <a:lightRig rig="threePt" dir="t"/>
          </a:scene3d>
          <a:sp3d prstMaterial="metal">
            <a:bevelT w="0"/>
          </a:sp3d>
          <a:extLst/>
        </p:spPr>
        <p:txBody>
          <a:bodyPr vert="horz" wrap="square" lIns="91440" tIns="91440" rIns="0" bIns="0" numCol="1" anchor="t" anchorCtr="0" compatLnSpc="1">
            <a:prstTxWarp prst="textNoShape">
              <a:avLst/>
            </a:prstTxWarp>
            <a:spAutoFit/>
          </a:bodyPr>
          <a:lstStyle/>
          <a:p>
            <a:pPr>
              <a:spcBef>
                <a:spcPts val="350"/>
              </a:spcBef>
            </a:pPr>
            <a:r>
              <a:rPr lang="en-CA" sz="1200" b="1" dirty="0" smtClean="0">
                <a:solidFill>
                  <a:prstClr val="black"/>
                </a:solidFill>
              </a:rPr>
              <a:t>Acres treated with primary Nitrogen fertilizers  are equal to 155% of corn acres. </a:t>
            </a:r>
            <a:r>
              <a:rPr lang="en-US" sz="1175" dirty="0" smtClean="0">
                <a:solidFill>
                  <a:prstClr val="black"/>
                </a:solidFill>
                <a:sym typeface="Wingdings 3"/>
                <a:hlinkClick r:id="rId3" action="ppaction://hlinksldjump"/>
              </a:rPr>
              <a:t></a:t>
            </a:r>
            <a:endParaRPr lang="en-CA" sz="1200" dirty="0">
              <a:solidFill>
                <a:srgbClr val="201B1A"/>
              </a:solidFill>
            </a:endParaRPr>
          </a:p>
          <a:p>
            <a:pPr marL="171450" indent="-171450">
              <a:spcBef>
                <a:spcPts val="350"/>
              </a:spcBef>
              <a:buFont typeface="Wingdings" panose="05000000000000000000" pitchFamily="2" charset="2"/>
              <a:buChar char="§"/>
            </a:pPr>
            <a:r>
              <a:rPr lang="en-CA" sz="1200" dirty="0" smtClean="0">
                <a:solidFill>
                  <a:prstClr val="black"/>
                </a:solidFill>
              </a:rPr>
              <a:t>Urea </a:t>
            </a:r>
            <a:r>
              <a:rPr lang="en-CA" sz="1200" dirty="0">
                <a:solidFill>
                  <a:prstClr val="black"/>
                </a:solidFill>
              </a:rPr>
              <a:t>represents </a:t>
            </a:r>
            <a:r>
              <a:rPr lang="en-CA" sz="1200" dirty="0" smtClean="0">
                <a:solidFill>
                  <a:prstClr val="black"/>
                </a:solidFill>
              </a:rPr>
              <a:t>73% </a:t>
            </a:r>
            <a:r>
              <a:rPr lang="en-CA" sz="1200" dirty="0">
                <a:solidFill>
                  <a:prstClr val="black"/>
                </a:solidFill>
              </a:rPr>
              <a:t>of total Nitrogen volume applied in corn </a:t>
            </a:r>
            <a:r>
              <a:rPr lang="en-CA" sz="1200" dirty="0" smtClean="0">
                <a:solidFill>
                  <a:prstClr val="black"/>
                </a:solidFill>
              </a:rPr>
              <a:t>(221 </a:t>
            </a:r>
            <a:r>
              <a:rPr lang="en-CA" sz="1200" dirty="0">
                <a:solidFill>
                  <a:prstClr val="black"/>
                </a:solidFill>
              </a:rPr>
              <a:t>million pounds). </a:t>
            </a:r>
            <a:r>
              <a:rPr lang="en-US" sz="1200" dirty="0" smtClean="0">
                <a:solidFill>
                  <a:prstClr val="black"/>
                </a:solidFill>
                <a:sym typeface="Wingdings 3"/>
                <a:hlinkClick r:id="rId4"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36% </a:t>
            </a:r>
            <a:r>
              <a:rPr lang="en-CA" sz="1200" dirty="0">
                <a:solidFill>
                  <a:prstClr val="black"/>
                </a:solidFill>
              </a:rPr>
              <a:t>of Nitrogen volumes were applied in-crop; </a:t>
            </a:r>
            <a:r>
              <a:rPr lang="en-CA" sz="1200" dirty="0" smtClean="0">
                <a:solidFill>
                  <a:prstClr val="black"/>
                </a:solidFill>
              </a:rPr>
              <a:t>28% </a:t>
            </a:r>
            <a:r>
              <a:rPr lang="en-CA" sz="1200" dirty="0">
                <a:solidFill>
                  <a:prstClr val="black"/>
                </a:solidFill>
              </a:rPr>
              <a:t>at planting</a:t>
            </a:r>
            <a:r>
              <a:rPr lang="en-CA" sz="1200" dirty="0" smtClean="0">
                <a:solidFill>
                  <a:prstClr val="black"/>
                </a:solidFill>
              </a:rPr>
              <a:t>. </a:t>
            </a:r>
            <a:r>
              <a:rPr lang="en-US" sz="1200" dirty="0" smtClean="0">
                <a:solidFill>
                  <a:prstClr val="black"/>
                </a:solidFill>
                <a:sym typeface="Wingdings 3"/>
                <a:hlinkClick r:id="rId5"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76% </a:t>
            </a:r>
            <a:r>
              <a:rPr lang="en-CA" sz="1200" dirty="0">
                <a:solidFill>
                  <a:prstClr val="black"/>
                </a:solidFill>
              </a:rPr>
              <a:t>of Nitrogen applied in-crop was side dressed</a:t>
            </a:r>
            <a:r>
              <a:rPr lang="en-CA" sz="1200" dirty="0" smtClean="0">
                <a:solidFill>
                  <a:prstClr val="black"/>
                </a:solidFill>
              </a:rPr>
              <a:t>. </a:t>
            </a:r>
            <a:r>
              <a:rPr lang="en-US" sz="1200" dirty="0" smtClean="0">
                <a:solidFill>
                  <a:prstClr val="black"/>
                </a:solidFill>
                <a:sym typeface="Wingdings 3"/>
                <a:hlinkClick r:id="rId6"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a:solidFill>
                  <a:prstClr val="black"/>
                </a:solidFill>
              </a:rPr>
              <a:t>Average rate (including untreated) = </a:t>
            </a:r>
            <a:r>
              <a:rPr lang="en-CA" sz="1200" dirty="0" smtClean="0">
                <a:solidFill>
                  <a:prstClr val="black"/>
                </a:solidFill>
              </a:rPr>
              <a:t>148 </a:t>
            </a:r>
            <a:r>
              <a:rPr lang="en-CA" sz="1200" dirty="0">
                <a:solidFill>
                  <a:prstClr val="black"/>
                </a:solidFill>
              </a:rPr>
              <a:t>lbs./</a:t>
            </a:r>
            <a:r>
              <a:rPr lang="en-CA" sz="1200" dirty="0" smtClean="0">
                <a:solidFill>
                  <a:prstClr val="black"/>
                </a:solidFill>
              </a:rPr>
              <a:t>ac </a:t>
            </a:r>
            <a:r>
              <a:rPr lang="en-US" sz="1200" dirty="0">
                <a:solidFill>
                  <a:prstClr val="black"/>
                </a:solidFill>
                <a:sym typeface="Wingdings 3"/>
                <a:hlinkClick r:id="rId7" action="ppaction://hlinksldjump"/>
              </a:rPr>
              <a:t></a:t>
            </a:r>
            <a:r>
              <a:rPr lang="en-CA" sz="1200" dirty="0">
                <a:solidFill>
                  <a:prstClr val="black"/>
                </a:solidFill>
              </a:rPr>
              <a:t>; average rate </a:t>
            </a:r>
            <a:r>
              <a:rPr lang="en-CA" sz="1200" dirty="0" smtClean="0">
                <a:solidFill>
                  <a:prstClr val="black"/>
                </a:solidFill>
              </a:rPr>
              <a:t>used </a:t>
            </a:r>
            <a:r>
              <a:rPr lang="en-CA" sz="1200" dirty="0">
                <a:solidFill>
                  <a:prstClr val="black"/>
                </a:solidFill>
              </a:rPr>
              <a:t>at planting = </a:t>
            </a:r>
            <a:r>
              <a:rPr lang="en-CA" sz="1200" dirty="0" smtClean="0">
                <a:solidFill>
                  <a:prstClr val="black"/>
                </a:solidFill>
              </a:rPr>
              <a:t>55 </a:t>
            </a:r>
            <a:r>
              <a:rPr lang="en-CA" sz="1200" dirty="0">
                <a:solidFill>
                  <a:prstClr val="black"/>
                </a:solidFill>
              </a:rPr>
              <a:t>lbs./ac</a:t>
            </a:r>
            <a:r>
              <a:rPr lang="en-CA" sz="1200" dirty="0" smtClean="0">
                <a:solidFill>
                  <a:prstClr val="black"/>
                </a:solidFill>
              </a:rPr>
              <a:t>. </a:t>
            </a:r>
            <a:r>
              <a:rPr lang="en-US" sz="1200" dirty="0" smtClean="0">
                <a:solidFill>
                  <a:prstClr val="black"/>
                </a:solidFill>
                <a:sym typeface="Wingdings 3"/>
                <a:hlinkClick r:id="rId8" action="ppaction://hlinksldjump"/>
              </a:rPr>
              <a:t></a:t>
            </a:r>
            <a:endParaRPr lang="en-CA" sz="1200" dirty="0">
              <a:solidFill>
                <a:prstClr val="black"/>
              </a:solidFill>
            </a:endParaRPr>
          </a:p>
          <a:p>
            <a:pPr>
              <a:spcBef>
                <a:spcPts val="200"/>
              </a:spcBef>
            </a:pPr>
            <a:endParaRPr lang="en-CA" sz="1200" b="1" dirty="0">
              <a:solidFill>
                <a:prstClr val="black"/>
              </a:solidFill>
            </a:endParaRPr>
          </a:p>
          <a:p>
            <a:pPr>
              <a:spcBef>
                <a:spcPts val="350"/>
              </a:spcBef>
            </a:pPr>
            <a:r>
              <a:rPr lang="en-CA" sz="1200" b="1" dirty="0" smtClean="0">
                <a:solidFill>
                  <a:prstClr val="black"/>
                </a:solidFill>
              </a:rPr>
              <a:t>Acres treated with primary Phosphorus fertilizers  are equal to 113% of corn acres. </a:t>
            </a:r>
            <a:r>
              <a:rPr lang="en-US" sz="1175" dirty="0" smtClean="0">
                <a:solidFill>
                  <a:prstClr val="black"/>
                </a:solidFill>
                <a:sym typeface="Wingdings 3"/>
                <a:hlinkClick r:id="rId3" action="ppaction://hlinksldjump"/>
              </a:rPr>
              <a:t></a:t>
            </a:r>
            <a:endParaRPr lang="en-CA" sz="1200" dirty="0">
              <a:solidFill>
                <a:srgbClr val="201B1A"/>
              </a:solidFill>
            </a:endParaRPr>
          </a:p>
          <a:p>
            <a:pPr marL="171450" indent="-171450">
              <a:spcBef>
                <a:spcPts val="350"/>
              </a:spcBef>
              <a:buFont typeface="Wingdings" panose="05000000000000000000" pitchFamily="2" charset="2"/>
              <a:buChar char="§"/>
            </a:pPr>
            <a:r>
              <a:rPr lang="en-CA" sz="1200" dirty="0" smtClean="0">
                <a:solidFill>
                  <a:prstClr val="black"/>
                </a:solidFill>
              </a:rPr>
              <a:t>MAP </a:t>
            </a:r>
            <a:r>
              <a:rPr lang="en-CA" sz="1200" dirty="0">
                <a:solidFill>
                  <a:prstClr val="black"/>
                </a:solidFill>
              </a:rPr>
              <a:t>represents </a:t>
            </a:r>
            <a:r>
              <a:rPr lang="en-CA" sz="1200" dirty="0" smtClean="0">
                <a:solidFill>
                  <a:prstClr val="black"/>
                </a:solidFill>
              </a:rPr>
              <a:t>81% </a:t>
            </a:r>
            <a:r>
              <a:rPr lang="en-CA" sz="1200" dirty="0">
                <a:solidFill>
                  <a:prstClr val="black"/>
                </a:solidFill>
              </a:rPr>
              <a:t>of total phosphorus volume applied in corn </a:t>
            </a:r>
            <a:r>
              <a:rPr lang="en-CA" sz="1200" dirty="0" smtClean="0">
                <a:solidFill>
                  <a:prstClr val="black"/>
                </a:solidFill>
              </a:rPr>
              <a:t>(88 </a:t>
            </a:r>
            <a:r>
              <a:rPr lang="en-CA" sz="1200" dirty="0">
                <a:solidFill>
                  <a:prstClr val="black"/>
                </a:solidFill>
              </a:rPr>
              <a:t>million pounds</a:t>
            </a:r>
            <a:r>
              <a:rPr lang="en-CA" sz="1200" dirty="0" smtClean="0">
                <a:solidFill>
                  <a:prstClr val="black"/>
                </a:solidFill>
              </a:rPr>
              <a:t>). </a:t>
            </a:r>
            <a:r>
              <a:rPr lang="en-US" sz="1200" dirty="0" smtClean="0">
                <a:solidFill>
                  <a:prstClr val="black"/>
                </a:solidFill>
                <a:sym typeface="Wingdings 3"/>
                <a:hlinkClick r:id="rId9"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48% </a:t>
            </a:r>
            <a:r>
              <a:rPr lang="en-CA" sz="1200" dirty="0">
                <a:solidFill>
                  <a:prstClr val="black"/>
                </a:solidFill>
              </a:rPr>
              <a:t>of Phosphorus volumes were applied at planting</a:t>
            </a:r>
            <a:r>
              <a:rPr lang="en-CA" sz="1200" dirty="0" smtClean="0">
                <a:solidFill>
                  <a:prstClr val="black"/>
                </a:solidFill>
              </a:rPr>
              <a:t>. </a:t>
            </a:r>
            <a:r>
              <a:rPr lang="en-US" sz="1200" dirty="0" smtClean="0">
                <a:solidFill>
                  <a:prstClr val="black"/>
                </a:solidFill>
                <a:sym typeface="Wingdings 3"/>
                <a:hlinkClick r:id="rId5"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77% </a:t>
            </a:r>
            <a:r>
              <a:rPr lang="en-CA" sz="1200" dirty="0">
                <a:solidFill>
                  <a:prstClr val="black"/>
                </a:solidFill>
              </a:rPr>
              <a:t>of Phosphorus applied at planting was </a:t>
            </a:r>
            <a:r>
              <a:rPr lang="en-CA" sz="1200" dirty="0" smtClean="0">
                <a:solidFill>
                  <a:prstClr val="black"/>
                </a:solidFill>
              </a:rPr>
              <a:t>top-dressed (broadcast into standing corn; no incorporation). </a:t>
            </a:r>
            <a:r>
              <a:rPr lang="en-US" sz="1200" dirty="0" smtClean="0">
                <a:solidFill>
                  <a:prstClr val="black"/>
                </a:solidFill>
                <a:sym typeface="Wingdings 3"/>
                <a:hlinkClick r:id="rId6"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a:solidFill>
                  <a:prstClr val="black"/>
                </a:solidFill>
              </a:rPr>
              <a:t>Average rate (including untreated) = </a:t>
            </a:r>
            <a:r>
              <a:rPr lang="en-CA" sz="1200" dirty="0" smtClean="0">
                <a:solidFill>
                  <a:prstClr val="black"/>
                </a:solidFill>
              </a:rPr>
              <a:t>53 </a:t>
            </a:r>
            <a:r>
              <a:rPr lang="en-CA" sz="1200" dirty="0">
                <a:solidFill>
                  <a:prstClr val="black"/>
                </a:solidFill>
              </a:rPr>
              <a:t>lbs./</a:t>
            </a:r>
            <a:r>
              <a:rPr lang="en-CA" sz="1200" dirty="0" smtClean="0">
                <a:solidFill>
                  <a:prstClr val="black"/>
                </a:solidFill>
              </a:rPr>
              <a:t>ac </a:t>
            </a:r>
            <a:r>
              <a:rPr lang="en-US" sz="1200" dirty="0" smtClean="0">
                <a:solidFill>
                  <a:prstClr val="black"/>
                </a:solidFill>
                <a:sym typeface="Wingdings 3"/>
                <a:hlinkClick r:id="rId10" action="ppaction://hlinksldjump"/>
              </a:rPr>
              <a:t></a:t>
            </a:r>
            <a:r>
              <a:rPr lang="en-CA" sz="1200" dirty="0">
                <a:solidFill>
                  <a:prstClr val="black"/>
                </a:solidFill>
              </a:rPr>
              <a:t>; average rate </a:t>
            </a:r>
            <a:r>
              <a:rPr lang="en-CA" sz="1200" dirty="0" smtClean="0">
                <a:solidFill>
                  <a:prstClr val="black"/>
                </a:solidFill>
              </a:rPr>
              <a:t>used </a:t>
            </a:r>
            <a:r>
              <a:rPr lang="en-CA" sz="1200" dirty="0">
                <a:solidFill>
                  <a:prstClr val="black"/>
                </a:solidFill>
              </a:rPr>
              <a:t>at planting = </a:t>
            </a:r>
            <a:r>
              <a:rPr lang="en-CA" sz="1200" dirty="0" smtClean="0">
                <a:solidFill>
                  <a:prstClr val="black"/>
                </a:solidFill>
              </a:rPr>
              <a:t>38 </a:t>
            </a:r>
            <a:r>
              <a:rPr lang="en-CA" sz="1200" dirty="0">
                <a:solidFill>
                  <a:prstClr val="black"/>
                </a:solidFill>
              </a:rPr>
              <a:t>lbs./ac</a:t>
            </a:r>
            <a:r>
              <a:rPr lang="en-CA" sz="1200" dirty="0" smtClean="0">
                <a:solidFill>
                  <a:prstClr val="black"/>
                </a:solidFill>
              </a:rPr>
              <a:t>. </a:t>
            </a:r>
            <a:r>
              <a:rPr lang="en-US" sz="1200" dirty="0" smtClean="0">
                <a:solidFill>
                  <a:prstClr val="black"/>
                </a:solidFill>
                <a:sym typeface="Wingdings 3"/>
                <a:hlinkClick r:id="rId8" action="ppaction://hlinksldjump"/>
              </a:rPr>
              <a:t></a:t>
            </a:r>
            <a:endParaRPr lang="en-CA" sz="1200" dirty="0">
              <a:solidFill>
                <a:prstClr val="black"/>
              </a:solidFill>
            </a:endParaRPr>
          </a:p>
          <a:p>
            <a:pPr marL="171450" indent="-171450">
              <a:spcBef>
                <a:spcPts val="200"/>
              </a:spcBef>
              <a:buFont typeface="Wingdings" panose="05000000000000000000" pitchFamily="2" charset="2"/>
              <a:buChar char="§"/>
            </a:pPr>
            <a:endParaRPr lang="en-CA" sz="1200" dirty="0">
              <a:solidFill>
                <a:prstClr val="black"/>
              </a:solidFill>
            </a:endParaRPr>
          </a:p>
          <a:p>
            <a:pPr>
              <a:spcBef>
                <a:spcPts val="350"/>
              </a:spcBef>
            </a:pPr>
            <a:r>
              <a:rPr lang="en-CA" sz="1200" b="1" dirty="0" smtClean="0">
                <a:solidFill>
                  <a:prstClr val="black"/>
                </a:solidFill>
              </a:rPr>
              <a:t>Acres treated with primary Potassium fertilizers  are equal to 103% of corn acres. </a:t>
            </a:r>
            <a:r>
              <a:rPr lang="en-US" sz="1175" dirty="0" smtClean="0">
                <a:solidFill>
                  <a:prstClr val="black"/>
                </a:solidFill>
                <a:sym typeface="Wingdings 3"/>
                <a:hlinkClick r:id="rId3" action="ppaction://hlinksldjump"/>
              </a:rPr>
              <a:t></a:t>
            </a:r>
            <a:endParaRPr lang="en-CA" sz="1200" dirty="0">
              <a:solidFill>
                <a:srgbClr val="201B1A"/>
              </a:solidFill>
            </a:endParaRPr>
          </a:p>
          <a:p>
            <a:pPr marL="171450" indent="-171450">
              <a:spcBef>
                <a:spcPts val="350"/>
              </a:spcBef>
              <a:buFont typeface="Wingdings" panose="05000000000000000000" pitchFamily="2" charset="2"/>
              <a:buChar char="§"/>
            </a:pPr>
            <a:r>
              <a:rPr lang="en-CA" sz="1200" dirty="0" smtClean="0">
                <a:solidFill>
                  <a:prstClr val="black"/>
                </a:solidFill>
              </a:rPr>
              <a:t>Dry </a:t>
            </a:r>
            <a:r>
              <a:rPr lang="en-CA" sz="1200" dirty="0">
                <a:solidFill>
                  <a:prstClr val="black"/>
                </a:solidFill>
              </a:rPr>
              <a:t>potash represents </a:t>
            </a:r>
            <a:r>
              <a:rPr lang="en-CA" sz="1200" dirty="0" smtClean="0">
                <a:solidFill>
                  <a:prstClr val="black"/>
                </a:solidFill>
              </a:rPr>
              <a:t>92% </a:t>
            </a:r>
            <a:r>
              <a:rPr lang="en-CA" sz="1200" dirty="0">
                <a:solidFill>
                  <a:prstClr val="black"/>
                </a:solidFill>
              </a:rPr>
              <a:t>of total Potassium volume applied in corn </a:t>
            </a:r>
            <a:r>
              <a:rPr lang="en-CA" sz="1200" dirty="0" smtClean="0">
                <a:solidFill>
                  <a:prstClr val="black"/>
                </a:solidFill>
              </a:rPr>
              <a:t>(135 </a:t>
            </a:r>
            <a:r>
              <a:rPr lang="en-CA" sz="1200" dirty="0">
                <a:solidFill>
                  <a:prstClr val="black"/>
                </a:solidFill>
              </a:rPr>
              <a:t>million pounds</a:t>
            </a:r>
            <a:r>
              <a:rPr lang="en-CA" sz="1200" dirty="0" smtClean="0">
                <a:solidFill>
                  <a:prstClr val="black"/>
                </a:solidFill>
              </a:rPr>
              <a:t>). </a:t>
            </a:r>
            <a:r>
              <a:rPr lang="en-US" sz="1200" dirty="0" smtClean="0">
                <a:solidFill>
                  <a:prstClr val="black"/>
                </a:solidFill>
                <a:sym typeface="Wingdings 3"/>
                <a:hlinkClick r:id="rId11"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48% </a:t>
            </a:r>
            <a:r>
              <a:rPr lang="en-CA" sz="1200" dirty="0">
                <a:solidFill>
                  <a:prstClr val="black"/>
                </a:solidFill>
              </a:rPr>
              <a:t>of Potassium volumes were applied </a:t>
            </a:r>
            <a:r>
              <a:rPr lang="en-CA" sz="1200" dirty="0" smtClean="0">
                <a:solidFill>
                  <a:prstClr val="black"/>
                </a:solidFill>
              </a:rPr>
              <a:t>in the fall; 30% before planting. </a:t>
            </a:r>
            <a:r>
              <a:rPr lang="en-US" sz="1200" dirty="0" smtClean="0">
                <a:solidFill>
                  <a:prstClr val="black"/>
                </a:solidFill>
                <a:sym typeface="Wingdings 3"/>
                <a:hlinkClick r:id="rId5"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66% </a:t>
            </a:r>
            <a:r>
              <a:rPr lang="en-CA" sz="1200" dirty="0">
                <a:solidFill>
                  <a:prstClr val="black"/>
                </a:solidFill>
              </a:rPr>
              <a:t>of Potassium applied at planting was side banded</a:t>
            </a:r>
            <a:r>
              <a:rPr lang="en-CA" sz="1200" dirty="0" smtClean="0">
                <a:solidFill>
                  <a:prstClr val="black"/>
                </a:solidFill>
              </a:rPr>
              <a:t>. </a:t>
            </a:r>
            <a:r>
              <a:rPr lang="en-US" sz="1200" dirty="0" smtClean="0">
                <a:solidFill>
                  <a:prstClr val="black"/>
                </a:solidFill>
                <a:sym typeface="Wingdings 3"/>
                <a:hlinkClick r:id="rId6"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a:solidFill>
                  <a:prstClr val="black"/>
                </a:solidFill>
              </a:rPr>
              <a:t>Average rate (including untreated) = </a:t>
            </a:r>
            <a:r>
              <a:rPr lang="en-CA" sz="1200" dirty="0" smtClean="0">
                <a:solidFill>
                  <a:prstClr val="black"/>
                </a:solidFill>
              </a:rPr>
              <a:t>71 </a:t>
            </a:r>
            <a:r>
              <a:rPr lang="en-CA" sz="1200" dirty="0">
                <a:solidFill>
                  <a:prstClr val="black"/>
                </a:solidFill>
              </a:rPr>
              <a:t>lbs./</a:t>
            </a:r>
            <a:r>
              <a:rPr lang="en-CA" sz="1200" dirty="0" smtClean="0">
                <a:solidFill>
                  <a:prstClr val="black"/>
                </a:solidFill>
              </a:rPr>
              <a:t>ac </a:t>
            </a:r>
            <a:r>
              <a:rPr lang="en-US" sz="1200" dirty="0" smtClean="0">
                <a:solidFill>
                  <a:prstClr val="black"/>
                </a:solidFill>
                <a:sym typeface="Wingdings 3"/>
                <a:hlinkClick r:id="rId12" action="ppaction://hlinksldjump"/>
              </a:rPr>
              <a:t></a:t>
            </a:r>
            <a:r>
              <a:rPr lang="en-CA" sz="1200" dirty="0">
                <a:solidFill>
                  <a:prstClr val="black"/>
                </a:solidFill>
              </a:rPr>
              <a:t>; average rate </a:t>
            </a:r>
            <a:r>
              <a:rPr lang="en-CA" sz="1200" dirty="0" smtClean="0">
                <a:solidFill>
                  <a:prstClr val="black"/>
                </a:solidFill>
              </a:rPr>
              <a:t>used </a:t>
            </a:r>
            <a:r>
              <a:rPr lang="en-CA" sz="1200" dirty="0">
                <a:solidFill>
                  <a:prstClr val="black"/>
                </a:solidFill>
              </a:rPr>
              <a:t>at planting = </a:t>
            </a:r>
            <a:r>
              <a:rPr lang="en-CA" sz="1200" dirty="0" smtClean="0">
                <a:solidFill>
                  <a:prstClr val="black"/>
                </a:solidFill>
              </a:rPr>
              <a:t>28 </a:t>
            </a:r>
            <a:r>
              <a:rPr lang="en-CA" sz="1200" dirty="0">
                <a:solidFill>
                  <a:prstClr val="black"/>
                </a:solidFill>
              </a:rPr>
              <a:t>lbs./ac</a:t>
            </a:r>
            <a:r>
              <a:rPr lang="en-CA" sz="1200" dirty="0" smtClean="0">
                <a:solidFill>
                  <a:prstClr val="black"/>
                </a:solidFill>
              </a:rPr>
              <a:t>. </a:t>
            </a:r>
            <a:r>
              <a:rPr lang="en-US" sz="1200" dirty="0" smtClean="0">
                <a:solidFill>
                  <a:prstClr val="black"/>
                </a:solidFill>
                <a:sym typeface="Wingdings 3"/>
                <a:hlinkClick r:id="rId8"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endParaRPr lang="en-CA" sz="1200" dirty="0">
              <a:solidFill>
                <a:prstClr val="black"/>
              </a:solidFill>
            </a:endParaRPr>
          </a:p>
          <a:p>
            <a:pPr>
              <a:spcBef>
                <a:spcPts val="350"/>
              </a:spcBef>
            </a:pPr>
            <a:r>
              <a:rPr lang="en-CA" sz="1200" b="1" dirty="0" smtClean="0">
                <a:solidFill>
                  <a:prstClr val="black"/>
                </a:solidFill>
              </a:rPr>
              <a:t>Acres treated with primary Sulphur fertilizers  are equal to 54% of corn acres. </a:t>
            </a:r>
            <a:r>
              <a:rPr lang="en-US" sz="1175" dirty="0" smtClean="0">
                <a:solidFill>
                  <a:prstClr val="black"/>
                </a:solidFill>
                <a:sym typeface="Wingdings 3"/>
                <a:hlinkClick r:id="rId3" action="ppaction://hlinksldjump"/>
              </a:rPr>
              <a:t></a:t>
            </a:r>
            <a:endParaRPr lang="en-CA" sz="1200" dirty="0">
              <a:solidFill>
                <a:srgbClr val="201B1A"/>
              </a:solidFill>
            </a:endParaRPr>
          </a:p>
          <a:p>
            <a:pPr marL="171450" indent="-171450">
              <a:spcBef>
                <a:spcPts val="350"/>
              </a:spcBef>
              <a:buFont typeface="Wingdings" panose="05000000000000000000" pitchFamily="2" charset="2"/>
              <a:buChar char="§"/>
            </a:pPr>
            <a:r>
              <a:rPr lang="en-CA" sz="1200" dirty="0" smtClean="0">
                <a:solidFill>
                  <a:prstClr val="black"/>
                </a:solidFill>
              </a:rPr>
              <a:t>K </a:t>
            </a:r>
            <a:r>
              <a:rPr lang="en-CA" sz="1200" dirty="0">
                <a:solidFill>
                  <a:prstClr val="black"/>
                </a:solidFill>
              </a:rPr>
              <a:t>Mag represents </a:t>
            </a:r>
            <a:r>
              <a:rPr lang="en-CA" sz="1200" dirty="0" smtClean="0">
                <a:solidFill>
                  <a:prstClr val="black"/>
                </a:solidFill>
              </a:rPr>
              <a:t>22% </a:t>
            </a:r>
            <a:r>
              <a:rPr lang="en-CA" sz="1200" dirty="0">
                <a:solidFill>
                  <a:prstClr val="black"/>
                </a:solidFill>
              </a:rPr>
              <a:t>of total sulphur volume in corn </a:t>
            </a:r>
            <a:r>
              <a:rPr lang="en-CA" sz="1200" dirty="0" smtClean="0">
                <a:solidFill>
                  <a:prstClr val="black"/>
                </a:solidFill>
              </a:rPr>
              <a:t>(3 </a:t>
            </a:r>
            <a:r>
              <a:rPr lang="en-CA" sz="1200" dirty="0">
                <a:solidFill>
                  <a:prstClr val="black"/>
                </a:solidFill>
              </a:rPr>
              <a:t>million pounds</a:t>
            </a:r>
            <a:r>
              <a:rPr lang="en-CA" sz="1200" dirty="0" smtClean="0">
                <a:solidFill>
                  <a:prstClr val="black"/>
                </a:solidFill>
              </a:rPr>
              <a:t>). </a:t>
            </a:r>
            <a:r>
              <a:rPr lang="en-US" sz="1200" dirty="0" smtClean="0">
                <a:solidFill>
                  <a:prstClr val="black"/>
                </a:solidFill>
                <a:sym typeface="Wingdings 3"/>
                <a:hlinkClick r:id="rId13"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43% </a:t>
            </a:r>
            <a:r>
              <a:rPr lang="en-CA" sz="1200" dirty="0">
                <a:solidFill>
                  <a:prstClr val="black"/>
                </a:solidFill>
              </a:rPr>
              <a:t>of Sulphur volumes were applied at planting</a:t>
            </a:r>
            <a:r>
              <a:rPr lang="en-CA" sz="1200" dirty="0" smtClean="0">
                <a:solidFill>
                  <a:prstClr val="black"/>
                </a:solidFill>
              </a:rPr>
              <a:t>. </a:t>
            </a:r>
            <a:r>
              <a:rPr lang="en-US" sz="1200" dirty="0" smtClean="0">
                <a:solidFill>
                  <a:prstClr val="black"/>
                </a:solidFill>
                <a:sym typeface="Wingdings 3"/>
                <a:hlinkClick r:id="rId5"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75% </a:t>
            </a:r>
            <a:r>
              <a:rPr lang="en-CA" sz="1200" dirty="0">
                <a:solidFill>
                  <a:prstClr val="black"/>
                </a:solidFill>
              </a:rPr>
              <a:t>of Sulphur applied at planting was side banded</a:t>
            </a:r>
            <a:r>
              <a:rPr lang="en-CA" sz="1200" dirty="0" smtClean="0">
                <a:solidFill>
                  <a:prstClr val="black"/>
                </a:solidFill>
              </a:rPr>
              <a:t>. </a:t>
            </a:r>
            <a:r>
              <a:rPr lang="en-US" sz="1200" dirty="0" smtClean="0">
                <a:solidFill>
                  <a:prstClr val="black"/>
                </a:solidFill>
                <a:sym typeface="Wingdings 3"/>
                <a:hlinkClick r:id="rId6"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a:solidFill>
                  <a:prstClr val="black"/>
                </a:solidFill>
              </a:rPr>
              <a:t>Average rate (including untreated) = </a:t>
            </a:r>
            <a:r>
              <a:rPr lang="en-CA" sz="1200" dirty="0" smtClean="0">
                <a:solidFill>
                  <a:prstClr val="black"/>
                </a:solidFill>
              </a:rPr>
              <a:t>7 </a:t>
            </a:r>
            <a:r>
              <a:rPr lang="en-CA" sz="1200" dirty="0">
                <a:solidFill>
                  <a:prstClr val="black"/>
                </a:solidFill>
              </a:rPr>
              <a:t>lbs./</a:t>
            </a:r>
            <a:r>
              <a:rPr lang="en-CA" sz="1200" dirty="0" smtClean="0">
                <a:solidFill>
                  <a:prstClr val="black"/>
                </a:solidFill>
              </a:rPr>
              <a:t>ac </a:t>
            </a:r>
            <a:r>
              <a:rPr lang="en-US" sz="1200" dirty="0" smtClean="0">
                <a:solidFill>
                  <a:prstClr val="black"/>
                </a:solidFill>
                <a:sym typeface="Wingdings 3"/>
                <a:hlinkClick r:id="rId14" action="ppaction://hlinksldjump"/>
              </a:rPr>
              <a:t></a:t>
            </a:r>
            <a:r>
              <a:rPr lang="en-CA" sz="1200" dirty="0">
                <a:solidFill>
                  <a:prstClr val="black"/>
                </a:solidFill>
              </a:rPr>
              <a:t>; average rate </a:t>
            </a:r>
            <a:r>
              <a:rPr lang="en-CA" sz="1200" dirty="0" smtClean="0">
                <a:solidFill>
                  <a:prstClr val="black"/>
                </a:solidFill>
              </a:rPr>
              <a:t>used </a:t>
            </a:r>
            <a:r>
              <a:rPr lang="en-CA" sz="1200" dirty="0">
                <a:solidFill>
                  <a:prstClr val="black"/>
                </a:solidFill>
              </a:rPr>
              <a:t>at planting = </a:t>
            </a:r>
            <a:r>
              <a:rPr lang="en-CA" sz="1200" dirty="0" smtClean="0">
                <a:solidFill>
                  <a:prstClr val="black"/>
                </a:solidFill>
              </a:rPr>
              <a:t>12 </a:t>
            </a:r>
            <a:r>
              <a:rPr lang="en-CA" sz="1200" dirty="0">
                <a:solidFill>
                  <a:prstClr val="black"/>
                </a:solidFill>
              </a:rPr>
              <a:t>lbs./ac</a:t>
            </a:r>
            <a:r>
              <a:rPr lang="en-CA" sz="1200" dirty="0" smtClean="0">
                <a:solidFill>
                  <a:prstClr val="black"/>
                </a:solidFill>
              </a:rPr>
              <a:t>. </a:t>
            </a:r>
            <a:r>
              <a:rPr lang="en-US" sz="1200" dirty="0" smtClean="0">
                <a:solidFill>
                  <a:prstClr val="black"/>
                </a:solidFill>
                <a:sym typeface="Wingdings 3"/>
                <a:hlinkClick r:id="rId8" action="ppaction://hlinksldjump"/>
              </a:rPr>
              <a:t></a:t>
            </a:r>
            <a:endParaRPr lang="en-CA" sz="1200" dirty="0">
              <a:solidFill>
                <a:prstClr val="black"/>
              </a:solidFill>
            </a:endParaRPr>
          </a:p>
        </p:txBody>
      </p:sp>
      <p:grpSp>
        <p:nvGrpSpPr>
          <p:cNvPr id="7" name="Group 6"/>
          <p:cNvGrpSpPr/>
          <p:nvPr/>
        </p:nvGrpSpPr>
        <p:grpSpPr>
          <a:xfrm>
            <a:off x="1143000" y="788771"/>
            <a:ext cx="914400" cy="914400"/>
            <a:chOff x="1041399" y="748796"/>
            <a:chExt cx="1188720" cy="825897"/>
          </a:xfrm>
          <a:solidFill>
            <a:schemeClr val="accent1"/>
          </a:solidFill>
        </p:grpSpPr>
        <p:sp>
          <p:nvSpPr>
            <p:cNvPr id="8" name="TextBox 7"/>
            <p:cNvSpPr txBox="1"/>
            <p:nvPr/>
          </p:nvSpPr>
          <p:spPr>
            <a:xfrm>
              <a:off x="1041399" y="748796"/>
              <a:ext cx="1188720" cy="201168"/>
            </a:xfrm>
            <a:prstGeom prst="rect">
              <a:avLst/>
            </a:prstGeom>
            <a:grpFill/>
            <a:ln>
              <a:noFill/>
            </a:ln>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Source:  </a:t>
              </a:r>
            </a:p>
          </p:txBody>
        </p:sp>
        <p:sp>
          <p:nvSpPr>
            <p:cNvPr id="9" name="TextBox 8"/>
            <p:cNvSpPr txBox="1"/>
            <p:nvPr/>
          </p:nvSpPr>
          <p:spPr>
            <a:xfrm>
              <a:off x="1041399" y="960087"/>
              <a:ext cx="1188720" cy="201168"/>
            </a:xfrm>
            <a:prstGeom prst="rect">
              <a:avLst/>
            </a:prstGeom>
            <a:grp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Timing: </a:t>
              </a:r>
            </a:p>
          </p:txBody>
        </p:sp>
        <p:sp>
          <p:nvSpPr>
            <p:cNvPr id="10" name="TextBox 9"/>
            <p:cNvSpPr txBox="1"/>
            <p:nvPr/>
          </p:nvSpPr>
          <p:spPr>
            <a:xfrm>
              <a:off x="1041399" y="1171378"/>
              <a:ext cx="1188720" cy="201168"/>
            </a:xfrm>
            <a:prstGeom prst="rect">
              <a:avLst/>
            </a:prstGeom>
            <a:grp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Placement:</a:t>
              </a:r>
            </a:p>
          </p:txBody>
        </p:sp>
        <p:sp>
          <p:nvSpPr>
            <p:cNvPr id="11" name="TextBox 10"/>
            <p:cNvSpPr txBox="1"/>
            <p:nvPr/>
          </p:nvSpPr>
          <p:spPr>
            <a:xfrm>
              <a:off x="1041399" y="1382669"/>
              <a:ext cx="1188720" cy="192024"/>
            </a:xfrm>
            <a:prstGeom prst="rect">
              <a:avLst/>
            </a:prstGeom>
            <a:grp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Rate:</a:t>
              </a:r>
            </a:p>
          </p:txBody>
        </p:sp>
      </p:grpSp>
      <p:grpSp>
        <p:nvGrpSpPr>
          <p:cNvPr id="12" name="Group 11"/>
          <p:cNvGrpSpPr/>
          <p:nvPr/>
        </p:nvGrpSpPr>
        <p:grpSpPr>
          <a:xfrm>
            <a:off x="1143000" y="2158314"/>
            <a:ext cx="914400" cy="914401"/>
            <a:chOff x="1041399" y="748796"/>
            <a:chExt cx="1188720" cy="825898"/>
          </a:xfrm>
          <a:solidFill>
            <a:schemeClr val="accent1"/>
          </a:solidFill>
        </p:grpSpPr>
        <p:sp>
          <p:nvSpPr>
            <p:cNvPr id="13" name="TextBox 12"/>
            <p:cNvSpPr txBox="1"/>
            <p:nvPr/>
          </p:nvSpPr>
          <p:spPr>
            <a:xfrm>
              <a:off x="1041399" y="748796"/>
              <a:ext cx="1188720" cy="201168"/>
            </a:xfrm>
            <a:prstGeom prst="rect">
              <a:avLst/>
            </a:prstGeom>
            <a:solidFill>
              <a:schemeClr val="accent3"/>
            </a:solidFill>
            <a:ln>
              <a:noFill/>
            </a:ln>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Source:  </a:t>
              </a:r>
            </a:p>
          </p:txBody>
        </p:sp>
        <p:sp>
          <p:nvSpPr>
            <p:cNvPr id="14" name="TextBox 13"/>
            <p:cNvSpPr txBox="1"/>
            <p:nvPr/>
          </p:nvSpPr>
          <p:spPr>
            <a:xfrm>
              <a:off x="1041399" y="960087"/>
              <a:ext cx="1188720" cy="201168"/>
            </a:xfrm>
            <a:prstGeom prst="rect">
              <a:avLst/>
            </a:prstGeom>
            <a:solidFill>
              <a:schemeClr val="accent3"/>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Timing: </a:t>
              </a:r>
            </a:p>
          </p:txBody>
        </p:sp>
        <p:sp>
          <p:nvSpPr>
            <p:cNvPr id="15" name="TextBox 14"/>
            <p:cNvSpPr txBox="1"/>
            <p:nvPr/>
          </p:nvSpPr>
          <p:spPr>
            <a:xfrm>
              <a:off x="1041399" y="1171378"/>
              <a:ext cx="1188720" cy="201168"/>
            </a:xfrm>
            <a:prstGeom prst="rect">
              <a:avLst/>
            </a:prstGeom>
            <a:solidFill>
              <a:schemeClr val="accent3"/>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Placement:</a:t>
              </a:r>
            </a:p>
          </p:txBody>
        </p:sp>
        <p:sp>
          <p:nvSpPr>
            <p:cNvPr id="16" name="TextBox 15"/>
            <p:cNvSpPr txBox="1"/>
            <p:nvPr/>
          </p:nvSpPr>
          <p:spPr>
            <a:xfrm>
              <a:off x="1041399" y="1382670"/>
              <a:ext cx="1188720" cy="192024"/>
            </a:xfrm>
            <a:prstGeom prst="rect">
              <a:avLst/>
            </a:prstGeom>
            <a:solidFill>
              <a:schemeClr val="accent3"/>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Rate:</a:t>
              </a:r>
            </a:p>
          </p:txBody>
        </p:sp>
      </p:grpSp>
      <p:grpSp>
        <p:nvGrpSpPr>
          <p:cNvPr id="17" name="Group 16"/>
          <p:cNvGrpSpPr/>
          <p:nvPr/>
        </p:nvGrpSpPr>
        <p:grpSpPr>
          <a:xfrm>
            <a:off x="1143000" y="3538531"/>
            <a:ext cx="914400" cy="914400"/>
            <a:chOff x="1041399" y="748796"/>
            <a:chExt cx="1188720" cy="825897"/>
          </a:xfrm>
          <a:solidFill>
            <a:schemeClr val="accent1"/>
          </a:solidFill>
        </p:grpSpPr>
        <p:sp>
          <p:nvSpPr>
            <p:cNvPr id="18" name="TextBox 17"/>
            <p:cNvSpPr txBox="1"/>
            <p:nvPr/>
          </p:nvSpPr>
          <p:spPr>
            <a:xfrm>
              <a:off x="1041399" y="748796"/>
              <a:ext cx="1188720" cy="201168"/>
            </a:xfrm>
            <a:prstGeom prst="rect">
              <a:avLst/>
            </a:prstGeom>
            <a:solidFill>
              <a:schemeClr val="accent4"/>
            </a:solidFill>
            <a:ln>
              <a:noFill/>
            </a:ln>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Source:  </a:t>
              </a:r>
            </a:p>
          </p:txBody>
        </p:sp>
        <p:sp>
          <p:nvSpPr>
            <p:cNvPr id="19" name="TextBox 18"/>
            <p:cNvSpPr txBox="1"/>
            <p:nvPr/>
          </p:nvSpPr>
          <p:spPr>
            <a:xfrm>
              <a:off x="1041399" y="960087"/>
              <a:ext cx="1188720" cy="201168"/>
            </a:xfrm>
            <a:prstGeom prst="rect">
              <a:avLst/>
            </a:prstGeom>
            <a:solidFill>
              <a:schemeClr val="accent4"/>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Timing: </a:t>
              </a:r>
            </a:p>
          </p:txBody>
        </p:sp>
        <p:sp>
          <p:nvSpPr>
            <p:cNvPr id="20" name="TextBox 19"/>
            <p:cNvSpPr txBox="1"/>
            <p:nvPr/>
          </p:nvSpPr>
          <p:spPr>
            <a:xfrm>
              <a:off x="1041399" y="1171378"/>
              <a:ext cx="1188720" cy="201168"/>
            </a:xfrm>
            <a:prstGeom prst="rect">
              <a:avLst/>
            </a:prstGeom>
            <a:solidFill>
              <a:schemeClr val="accent4"/>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Placement:</a:t>
              </a:r>
            </a:p>
          </p:txBody>
        </p:sp>
        <p:sp>
          <p:nvSpPr>
            <p:cNvPr id="21" name="TextBox 20"/>
            <p:cNvSpPr txBox="1"/>
            <p:nvPr/>
          </p:nvSpPr>
          <p:spPr>
            <a:xfrm>
              <a:off x="1041399" y="1382669"/>
              <a:ext cx="1188720" cy="192024"/>
            </a:xfrm>
            <a:prstGeom prst="rect">
              <a:avLst/>
            </a:prstGeom>
            <a:solidFill>
              <a:schemeClr val="accent4"/>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Rate:</a:t>
              </a:r>
            </a:p>
          </p:txBody>
        </p:sp>
      </p:grpSp>
      <p:grpSp>
        <p:nvGrpSpPr>
          <p:cNvPr id="22" name="Group 21"/>
          <p:cNvGrpSpPr/>
          <p:nvPr/>
        </p:nvGrpSpPr>
        <p:grpSpPr>
          <a:xfrm>
            <a:off x="1143000" y="4939011"/>
            <a:ext cx="914400" cy="914400"/>
            <a:chOff x="1041399" y="748796"/>
            <a:chExt cx="1188720" cy="825897"/>
          </a:xfrm>
          <a:solidFill>
            <a:schemeClr val="accent1"/>
          </a:solidFill>
        </p:grpSpPr>
        <p:sp>
          <p:nvSpPr>
            <p:cNvPr id="23" name="TextBox 22"/>
            <p:cNvSpPr txBox="1"/>
            <p:nvPr/>
          </p:nvSpPr>
          <p:spPr>
            <a:xfrm>
              <a:off x="1041399" y="748796"/>
              <a:ext cx="1188720" cy="201168"/>
            </a:xfrm>
            <a:prstGeom prst="rect">
              <a:avLst/>
            </a:prstGeom>
            <a:solidFill>
              <a:schemeClr val="tx1">
                <a:lumMod val="75000"/>
                <a:lumOff val="25000"/>
              </a:schemeClr>
            </a:solidFill>
            <a:ln>
              <a:noFill/>
            </a:ln>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Source:  </a:t>
              </a:r>
            </a:p>
          </p:txBody>
        </p:sp>
        <p:sp>
          <p:nvSpPr>
            <p:cNvPr id="24" name="TextBox 23"/>
            <p:cNvSpPr txBox="1"/>
            <p:nvPr/>
          </p:nvSpPr>
          <p:spPr>
            <a:xfrm>
              <a:off x="1041399" y="960087"/>
              <a:ext cx="1188720" cy="201168"/>
            </a:xfrm>
            <a:prstGeom prst="rect">
              <a:avLst/>
            </a:prstGeom>
            <a:solidFill>
              <a:schemeClr val="tx1">
                <a:lumMod val="75000"/>
                <a:lumOff val="25000"/>
              </a:schemeClr>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Timing: </a:t>
              </a:r>
            </a:p>
          </p:txBody>
        </p:sp>
        <p:sp>
          <p:nvSpPr>
            <p:cNvPr id="25" name="TextBox 24"/>
            <p:cNvSpPr txBox="1"/>
            <p:nvPr/>
          </p:nvSpPr>
          <p:spPr>
            <a:xfrm>
              <a:off x="1041399" y="1171378"/>
              <a:ext cx="1188720" cy="201168"/>
            </a:xfrm>
            <a:prstGeom prst="rect">
              <a:avLst/>
            </a:prstGeom>
            <a:solidFill>
              <a:schemeClr val="tx1">
                <a:lumMod val="75000"/>
                <a:lumOff val="25000"/>
              </a:schemeClr>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Placement:</a:t>
              </a:r>
            </a:p>
          </p:txBody>
        </p:sp>
        <p:sp>
          <p:nvSpPr>
            <p:cNvPr id="26" name="TextBox 25"/>
            <p:cNvSpPr txBox="1"/>
            <p:nvPr/>
          </p:nvSpPr>
          <p:spPr>
            <a:xfrm>
              <a:off x="1041399" y="1382669"/>
              <a:ext cx="1188720" cy="192024"/>
            </a:xfrm>
            <a:prstGeom prst="rect">
              <a:avLst/>
            </a:prstGeom>
            <a:solidFill>
              <a:schemeClr val="tx1">
                <a:lumMod val="75000"/>
                <a:lumOff val="25000"/>
              </a:schemeClr>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Rate:</a:t>
              </a:r>
            </a:p>
          </p:txBody>
        </p:sp>
      </p:grpSp>
      <p:sp>
        <p:nvSpPr>
          <p:cNvPr id="27" name="Rectangle 14"/>
          <p:cNvSpPr>
            <a:spLocks noChangeArrowheads="1"/>
          </p:cNvSpPr>
          <p:nvPr/>
        </p:nvSpPr>
        <p:spPr bwMode="auto">
          <a:xfrm>
            <a:off x="29126" y="628583"/>
            <a:ext cx="1097280" cy="1097280"/>
          </a:xfrm>
          <a:prstGeom prst="rect">
            <a:avLst/>
          </a:prstGeom>
          <a:solidFill>
            <a:schemeClr val="accent1"/>
          </a:solidFill>
          <a:ln w="571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1200" b="1" dirty="0">
                <a:solidFill>
                  <a:prstClr val="white"/>
                </a:solidFill>
              </a:rPr>
              <a:t>NITROGEN</a:t>
            </a:r>
          </a:p>
        </p:txBody>
      </p:sp>
      <p:sp>
        <p:nvSpPr>
          <p:cNvPr id="28" name="Rectangle 14"/>
          <p:cNvSpPr>
            <a:spLocks noChangeArrowheads="1"/>
          </p:cNvSpPr>
          <p:nvPr/>
        </p:nvSpPr>
        <p:spPr bwMode="auto">
          <a:xfrm>
            <a:off x="29126" y="2002206"/>
            <a:ext cx="1097280" cy="1097280"/>
          </a:xfrm>
          <a:prstGeom prst="rect">
            <a:avLst/>
          </a:prstGeom>
          <a:solidFill>
            <a:schemeClr val="accent3"/>
          </a:solidFill>
          <a:ln w="571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26" tIns="58826" rIns="58826" bIns="58826" numCol="1" spcCol="1270" anchor="ctr" anchorCtr="0">
            <a:noAutofit/>
          </a:bodyPr>
          <a:lstStyle/>
          <a:p>
            <a:pPr algn="ctr" defTabSz="533400">
              <a:lnSpc>
                <a:spcPts val="1000"/>
              </a:lnSpc>
              <a:spcBef>
                <a:spcPct val="0"/>
              </a:spcBef>
            </a:pPr>
            <a:r>
              <a:rPr lang="en-US" sz="1200" b="1" dirty="0">
                <a:solidFill>
                  <a:prstClr val="white"/>
                </a:solidFill>
              </a:rPr>
              <a:t>PHOSPHORUS</a:t>
            </a:r>
          </a:p>
        </p:txBody>
      </p:sp>
      <p:sp>
        <p:nvSpPr>
          <p:cNvPr id="29" name="Rectangle 14"/>
          <p:cNvSpPr>
            <a:spLocks noChangeArrowheads="1"/>
          </p:cNvSpPr>
          <p:nvPr/>
        </p:nvSpPr>
        <p:spPr bwMode="auto">
          <a:xfrm>
            <a:off x="29126" y="3376938"/>
            <a:ext cx="1097280" cy="1097280"/>
          </a:xfrm>
          <a:prstGeom prst="rect">
            <a:avLst/>
          </a:prstGeom>
          <a:solidFill>
            <a:schemeClr val="accent4"/>
          </a:solidFill>
          <a:ln w="571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679" tIns="63679" rIns="63679" bIns="63679" numCol="1" spcCol="1270" anchor="ctr" anchorCtr="0">
            <a:noAutofit/>
          </a:bodyPr>
          <a:lstStyle/>
          <a:p>
            <a:pPr algn="ctr" defTabSz="533400">
              <a:lnSpc>
                <a:spcPts val="1000"/>
              </a:lnSpc>
              <a:spcBef>
                <a:spcPct val="0"/>
              </a:spcBef>
            </a:pPr>
            <a:r>
              <a:rPr lang="en-US" sz="1200" b="1" dirty="0">
                <a:solidFill>
                  <a:prstClr val="white"/>
                </a:solidFill>
              </a:rPr>
              <a:t>POTASSIUM</a:t>
            </a:r>
          </a:p>
        </p:txBody>
      </p:sp>
      <p:sp>
        <p:nvSpPr>
          <p:cNvPr id="30" name="Rectangle 14"/>
          <p:cNvSpPr>
            <a:spLocks noChangeArrowheads="1"/>
          </p:cNvSpPr>
          <p:nvPr/>
        </p:nvSpPr>
        <p:spPr bwMode="auto">
          <a:xfrm>
            <a:off x="29126" y="4781489"/>
            <a:ext cx="1097280" cy="1096635"/>
          </a:xfrm>
          <a:prstGeom prst="rect">
            <a:avLst/>
          </a:prstGeom>
          <a:solidFill>
            <a:schemeClr val="tx1">
              <a:lumMod val="75000"/>
              <a:lumOff val="25000"/>
            </a:schemeClr>
          </a:solidFill>
          <a:ln w="571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679" tIns="63679" rIns="63679" bIns="63679" numCol="1" spcCol="1270" anchor="ctr" anchorCtr="0">
            <a:noAutofit/>
          </a:bodyPr>
          <a:lstStyle/>
          <a:p>
            <a:pPr algn="ctr" defTabSz="533400">
              <a:lnSpc>
                <a:spcPts val="1000"/>
              </a:lnSpc>
              <a:spcBef>
                <a:spcPct val="0"/>
              </a:spcBef>
            </a:pPr>
            <a:r>
              <a:rPr lang="en-US" sz="1200" b="1" dirty="0">
                <a:solidFill>
                  <a:prstClr val="white"/>
                </a:solidFill>
              </a:rPr>
              <a:t>SULPHUR</a:t>
            </a:r>
          </a:p>
        </p:txBody>
      </p:sp>
    </p:spTree>
    <p:extLst>
      <p:ext uri="{BB962C8B-B14F-4D97-AF65-F5344CB8AC3E}">
        <p14:creationId xmlns:p14="http://schemas.microsoft.com/office/powerpoint/2010/main" val="755970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731"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1" y="502167"/>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a:t>Fertilizer Placement </a:t>
            </a:r>
            <a:r>
              <a:rPr lang="en-CA" u="none" dirty="0" smtClean="0"/>
              <a:t>in Corn - % Crop</a:t>
            </a:r>
            <a:r>
              <a:rPr lang="en-CA" u="none" baseline="0" dirty="0" smtClean="0"/>
              <a:t> Acres</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4" name="Right Arrow 13"/>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Box 14"/>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Nutrients were defined based on the primary component of each fertilizer type</a:t>
            </a:r>
          </a:p>
        </p:txBody>
      </p:sp>
      <p:cxnSp>
        <p:nvCxnSpPr>
          <p:cNvPr id="18" name="Straight Arrow Connector 17"/>
          <p:cNvCxnSpPr/>
          <p:nvPr/>
        </p:nvCxnSpPr>
        <p:spPr>
          <a:xfrm>
            <a:off x="5105400" y="4099045"/>
            <a:ext cx="0" cy="274320"/>
          </a:xfrm>
          <a:prstGeom prst="straightConnector1">
            <a:avLst/>
          </a:prstGeom>
          <a:ln w="25400">
            <a:solidFill>
              <a:schemeClr val="bg2"/>
            </a:solidFill>
            <a:headEnd type="none" w="med" len="med"/>
            <a:tailEnd type="non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95600" y="4267200"/>
            <a:ext cx="3505200" cy="192873"/>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19.8% of corn acres were treated with seed placed phosphorus.</a:t>
            </a:r>
            <a:endParaRPr lang="en-CA" sz="1000" dirty="0">
              <a:solidFill>
                <a:srgbClr val="201B1A"/>
              </a:solidFill>
            </a:endParaRPr>
          </a:p>
        </p:txBody>
      </p:sp>
      <p:pic>
        <p:nvPicPr>
          <p:cNvPr id="22" name="Picture 21"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6"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9296400" y="594360"/>
            <a:ext cx="6035040" cy="4663440"/>
            <a:chOff x="9309735" y="1203960"/>
            <a:chExt cx="6035040" cy="4663440"/>
          </a:xfrm>
        </p:grpSpPr>
        <p:sp>
          <p:nvSpPr>
            <p:cNvPr id="28"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9"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79279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Separately for each application timing, for </a:t>
            </a:r>
            <a:r>
              <a:rPr lang="en-US" sz="1050" dirty="0">
                <a:solidFill>
                  <a:srgbClr val="201B1A"/>
                </a:solidFill>
              </a:rPr>
              <a:t>each fertilizer type used in either a custom blend or applied as an unblended product, respondents were </a:t>
            </a:r>
            <a:r>
              <a:rPr lang="en-US" sz="1050" dirty="0" smtClean="0">
                <a:solidFill>
                  <a:srgbClr val="201B1A"/>
                </a:solidFill>
              </a:rPr>
              <a:t>asked </a:t>
            </a:r>
            <a:r>
              <a:rPr lang="en-US" sz="1050" dirty="0">
                <a:solidFill>
                  <a:srgbClr val="201B1A"/>
                </a:solidFill>
              </a:rPr>
              <a:t>how many acres they </a:t>
            </a:r>
            <a:r>
              <a:rPr lang="en-US" sz="1050" dirty="0" smtClean="0">
                <a:solidFill>
                  <a:srgbClr val="201B1A"/>
                </a:solidFill>
              </a:rPr>
              <a:t>applied using each placement.</a:t>
            </a:r>
          </a:p>
          <a:p>
            <a:pPr>
              <a:spcAft>
                <a:spcPts val="600"/>
              </a:spcAft>
            </a:pPr>
            <a:r>
              <a:rPr lang="en-US" sz="1050" dirty="0" smtClean="0">
                <a:solidFill>
                  <a:srgbClr val="201B1A"/>
                </a:solidFill>
              </a:rPr>
              <a:t>Separately for each nutrient, the charts illustrate the % of corn acres where the nutrient was applied using each placement at each timing.</a:t>
            </a:r>
          </a:p>
          <a:p>
            <a:r>
              <a:rPr lang="en-US" sz="1050" dirty="0">
                <a:solidFill>
                  <a:srgbClr val="201B1A"/>
                </a:solidFill>
              </a:rPr>
              <a:t>Nutrients were defined based on the primary component:</a:t>
            </a:r>
          </a:p>
          <a:p>
            <a:pPr lvl="1"/>
            <a:r>
              <a:rPr lang="en-US" sz="1050" dirty="0">
                <a:solidFill>
                  <a:srgbClr val="201B1A"/>
                </a:solidFill>
              </a:rPr>
              <a:t>Nitrogen	Ammonium nitrate, Anhydrous ammonia, ESN, Super U, Urea, UAN 28%, UAN 32%</a:t>
            </a:r>
          </a:p>
          <a:p>
            <a:pPr lvl="1"/>
            <a:r>
              <a:rPr lang="en-US" sz="1050" dirty="0">
                <a:solidFill>
                  <a:srgbClr val="201B1A"/>
                </a:solidFill>
              </a:rPr>
              <a:t>Phosphorus (P</a:t>
            </a:r>
            <a:r>
              <a:rPr lang="en-US" sz="1050" baseline="-25000" dirty="0">
                <a:solidFill>
                  <a:srgbClr val="201B1A"/>
                </a:solidFill>
              </a:rPr>
              <a:t>2</a:t>
            </a:r>
            <a:r>
              <a:rPr lang="en-US" sz="1050" dirty="0">
                <a:solidFill>
                  <a:srgbClr val="201B1A"/>
                </a:solidFill>
              </a:rPr>
              <a:t>O</a:t>
            </a:r>
            <a:r>
              <a:rPr lang="en-US" sz="1050" baseline="-25000" dirty="0">
                <a:solidFill>
                  <a:srgbClr val="201B1A"/>
                </a:solidFill>
              </a:rPr>
              <a:t>5</a:t>
            </a:r>
            <a:r>
              <a:rPr lang="en-US" sz="1050" dirty="0">
                <a:solidFill>
                  <a:srgbClr val="201B1A"/>
                </a:solidFill>
              </a:rPr>
              <a:t>) 	Ammonium phosphate, Complete Liquid Starter, Diammonium phosphate, Monoammonium phosphate</a:t>
            </a:r>
          </a:p>
          <a:p>
            <a:pPr lvl="1"/>
            <a:r>
              <a:rPr lang="en-US" sz="1050" dirty="0">
                <a:solidFill>
                  <a:srgbClr val="201B1A"/>
                </a:solidFill>
              </a:rPr>
              <a:t>Potassium	Liquid potash, Potash, Potassium sulphate</a:t>
            </a:r>
          </a:p>
          <a:p>
            <a:pPr lvl="1"/>
            <a:r>
              <a:rPr lang="en-US" sz="1050" dirty="0">
                <a:solidFill>
                  <a:srgbClr val="201B1A"/>
                </a:solidFill>
              </a:rPr>
              <a:t>Sulphur		Alpine K </a:t>
            </a:r>
            <a:r>
              <a:rPr lang="en-US" sz="1050" dirty="0" err="1">
                <a:solidFill>
                  <a:srgbClr val="201B1A"/>
                </a:solidFill>
              </a:rPr>
              <a:t>Thio</a:t>
            </a:r>
            <a:r>
              <a:rPr lang="en-US" sz="1050" dirty="0">
                <a:solidFill>
                  <a:srgbClr val="201B1A"/>
                </a:solidFill>
              </a:rPr>
              <a:t>, </a:t>
            </a:r>
            <a:r>
              <a:rPr lang="en-US" sz="1050" dirty="0" err="1">
                <a:solidFill>
                  <a:srgbClr val="201B1A"/>
                </a:solidFill>
              </a:rPr>
              <a:t>Amidas</a:t>
            </a:r>
            <a:r>
              <a:rPr lang="en-US" sz="1050" dirty="0">
                <a:solidFill>
                  <a:srgbClr val="201B1A"/>
                </a:solidFill>
              </a:rPr>
              <a:t>, Ammonium sulfate, Ammonium thiosulphate, Bio-</a:t>
            </a:r>
            <a:r>
              <a:rPr lang="en-US" sz="1050" dirty="0" err="1">
                <a:solidFill>
                  <a:srgbClr val="201B1A"/>
                </a:solidFill>
              </a:rPr>
              <a:t>Sul</a:t>
            </a:r>
            <a:r>
              <a:rPr lang="en-US" sz="1050" dirty="0">
                <a:solidFill>
                  <a:srgbClr val="201B1A"/>
                </a:solidFill>
              </a:rPr>
              <a:t> Premium Plus, K Mag, </a:t>
            </a:r>
            <a:r>
              <a:rPr lang="en-US" sz="1050" dirty="0" err="1">
                <a:solidFill>
                  <a:srgbClr val="201B1A"/>
                </a:solidFill>
              </a:rPr>
              <a:t>Microessentials</a:t>
            </a:r>
            <a:r>
              <a:rPr lang="en-US" sz="1050" dirty="0">
                <a:solidFill>
                  <a:srgbClr val="201B1A"/>
                </a:solidFill>
              </a:rPr>
              <a:t> SZ, 			NutraSul90 (Keg River), S15, Tiger 90, </a:t>
            </a:r>
            <a:r>
              <a:rPr lang="en-US" sz="1050" dirty="0" err="1">
                <a:solidFill>
                  <a:srgbClr val="201B1A"/>
                </a:solidFill>
              </a:rPr>
              <a:t>Vitasul</a:t>
            </a:r>
            <a:r>
              <a:rPr lang="en-US" sz="1050" dirty="0">
                <a:solidFill>
                  <a:srgbClr val="201B1A"/>
                </a:solidFill>
              </a:rPr>
              <a:t> G (</a:t>
            </a:r>
            <a:r>
              <a:rPr lang="en-US" sz="1050" dirty="0" err="1">
                <a:solidFill>
                  <a:srgbClr val="201B1A"/>
                </a:solidFill>
              </a:rPr>
              <a:t>Sulvaris</a:t>
            </a:r>
            <a:r>
              <a:rPr lang="en-US" sz="1050" dirty="0">
                <a:solidFill>
                  <a:srgbClr val="201B1A"/>
                </a:solidFill>
              </a:rPr>
              <a:t>), Other elemental </a:t>
            </a:r>
            <a:r>
              <a:rPr lang="en-US" sz="1050" dirty="0" smtClean="0">
                <a:solidFill>
                  <a:srgbClr val="201B1A"/>
                </a:solidFill>
              </a:rPr>
              <a:t>sulphur</a:t>
            </a:r>
            <a:endParaRPr lang="en-US" sz="1050" dirty="0">
              <a:solidFill>
                <a:srgbClr val="201B1A"/>
              </a:solidFill>
            </a:endParaRPr>
          </a:p>
        </p:txBody>
      </p:sp>
      <p:graphicFrame>
        <p:nvGraphicFramePr>
          <p:cNvPr id="3" name="Object 2"/>
          <p:cNvGraphicFramePr>
            <a:graphicFrameLocks/>
          </p:cNvGraphicFramePr>
          <p:nvPr>
            <p:extLst>
              <p:ext uri="{D42A27DB-BD31-4B8C-83A1-F6EECF244321}">
                <p14:modId xmlns:p14="http://schemas.microsoft.com/office/powerpoint/2010/main" val="363156141"/>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93779"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cxnSp>
        <p:nvCxnSpPr>
          <p:cNvPr id="16" name="Straight Arrow Connector 15"/>
          <p:cNvCxnSpPr/>
          <p:nvPr/>
        </p:nvCxnSpPr>
        <p:spPr>
          <a:xfrm flipH="1">
            <a:off x="4820982" y="4107837"/>
            <a:ext cx="274320" cy="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0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12000" decel="12000" fill="hold" grpId="0" nodeType="clickEffect">
                                  <p:stCondLst>
                                    <p:cond delay="0"/>
                                  </p:stCondLst>
                                  <p:childTnLst>
                                    <p:animMotion origin="layout" path="M 0 -3.7037E-7 L 0 -0.87662 " pathEditMode="relative" rAng="0" ptsTypes="AA">
                                      <p:cBhvr>
                                        <p:cTn id="15" dur="500" fill="hold"/>
                                        <p:tgtEl>
                                          <p:spTgt spid="13"/>
                                        </p:tgtEl>
                                        <p:attrNameLst>
                                          <p:attrName>ppt_x</p:attrName>
                                          <p:attrName>ppt_y</p:attrName>
                                        </p:attrNameLst>
                                      </p:cBhvr>
                                      <p:rCtr x="0" y="-43843"/>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1" restart="whenNotActive" fill="hold" evtFilter="cancelBubble" nodeType="interactiveSeq">
                <p:stCondLst>
                  <p:cond evt="onClick" delay="0">
                    <p:tgtEl>
                      <p:spTgt spid="2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0.03976 -0.0266 L -0.67951 -0.01989 " pathEditMode="relative" rAng="0" ptsTypes="AA">
                                      <p:cBhvr>
                                        <p:cTn id="25" dur="500" fill="hold"/>
                                        <p:tgtEl>
                                          <p:spTgt spid="27"/>
                                        </p:tgtEl>
                                        <p:attrNameLst>
                                          <p:attrName>ppt_x</p:attrName>
                                          <p:attrName>ppt_y</p:attrName>
                                        </p:attrNameLst>
                                      </p:cBhvr>
                                      <p:rCtr x="-31997" y="324"/>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1" grpId="0" animBg="1"/>
      <p:bldP spid="13" grpId="0" animBg="1"/>
      <p:bldP spid="1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762" name="Picture 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492603"/>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a:t>Fertilizer Placement </a:t>
            </a:r>
            <a:r>
              <a:rPr lang="en-CA" u="none" dirty="0" smtClean="0"/>
              <a:t>in Corn -</a:t>
            </a:r>
            <a:br>
              <a:rPr lang="en-CA" u="none" dirty="0" smtClean="0"/>
            </a:br>
            <a:r>
              <a:rPr lang="en-CA" u="none" dirty="0" smtClean="0"/>
              <a:t>% </a:t>
            </a:r>
            <a:r>
              <a:rPr lang="en-CA" u="none" dirty="0"/>
              <a:t>Nutrient </a:t>
            </a:r>
            <a:r>
              <a:rPr lang="en-CA" u="none" dirty="0" smtClean="0"/>
              <a:t>Volume Applied at</a:t>
            </a:r>
            <a:r>
              <a:rPr lang="en-CA" u="none" baseline="0" dirty="0" smtClean="0"/>
              <a:t> Each Timing</a:t>
            </a:r>
            <a:endParaRPr lang="en-US" u="none" dirty="0"/>
          </a:p>
        </p:txBody>
      </p:sp>
      <p:pic>
        <p:nvPicPr>
          <p:cNvPr id="12" name="Picture 11"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TextBox 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4" name="Right Arrow 13"/>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cxnSp>
        <p:nvCxnSpPr>
          <p:cNvPr id="19" name="Straight Arrow Connector 18"/>
          <p:cNvCxnSpPr/>
          <p:nvPr/>
        </p:nvCxnSpPr>
        <p:spPr>
          <a:xfrm flipV="1">
            <a:off x="2895600" y="5381372"/>
            <a:ext cx="0" cy="36576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65790" y="5537897"/>
            <a:ext cx="1408342"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76% of nitrogen applied in-crop was side-dressed.</a:t>
            </a:r>
          </a:p>
        </p:txBody>
      </p:sp>
      <p:pic>
        <p:nvPicPr>
          <p:cNvPr id="18" name="Picture 17"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21" name="Rectangle 20">
            <a:hlinkClick r:id="rId7"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Corn</a:t>
            </a:r>
            <a:endParaRPr lang="en-US" sz="800" dirty="0">
              <a:solidFill>
                <a:prstClr val="white"/>
              </a:solidFill>
              <a:latin typeface="Calibri"/>
            </a:endParaRPr>
          </a:p>
        </p:txBody>
      </p:sp>
      <p:sp>
        <p:nvSpPr>
          <p:cNvPr id="23" name="TextBox 22"/>
          <p:cNvSpPr txBox="1"/>
          <p:nvPr/>
        </p:nvSpPr>
        <p:spPr>
          <a:xfrm>
            <a:off x="1748217" y="870236"/>
            <a:ext cx="749638"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smtClean="0"/>
              <a:t>n = 79 of 425</a:t>
            </a:r>
          </a:p>
        </p:txBody>
      </p:sp>
      <p:sp>
        <p:nvSpPr>
          <p:cNvPr id="27" name="TextBox 26"/>
          <p:cNvSpPr txBox="1"/>
          <p:nvPr/>
        </p:nvSpPr>
        <p:spPr>
          <a:xfrm>
            <a:off x="1741025" y="1908691"/>
            <a:ext cx="756830"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215 of 425</a:t>
            </a:r>
          </a:p>
        </p:txBody>
      </p:sp>
      <p:sp>
        <p:nvSpPr>
          <p:cNvPr id="28" name="TextBox 27"/>
          <p:cNvSpPr txBox="1"/>
          <p:nvPr/>
        </p:nvSpPr>
        <p:spPr>
          <a:xfrm>
            <a:off x="1741025" y="2965831"/>
            <a:ext cx="756830"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err="1" smtClean="0"/>
              <a:t>331of</a:t>
            </a:r>
            <a:r>
              <a:rPr lang="en-US" sz="800" u="sng" dirty="0" smtClean="0"/>
              <a:t> 425</a:t>
            </a:r>
          </a:p>
        </p:txBody>
      </p:sp>
      <p:sp>
        <p:nvSpPr>
          <p:cNvPr id="29" name="TextBox 28"/>
          <p:cNvSpPr txBox="1"/>
          <p:nvPr/>
        </p:nvSpPr>
        <p:spPr>
          <a:xfrm>
            <a:off x="1741025" y="4268423"/>
            <a:ext cx="756830"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213 of 425</a:t>
            </a:r>
          </a:p>
        </p:txBody>
      </p:sp>
      <p:sp>
        <p:nvSpPr>
          <p:cNvPr id="30" name="TextBox 29"/>
          <p:cNvSpPr txBox="1"/>
          <p:nvPr/>
        </p:nvSpPr>
        <p:spPr>
          <a:xfrm>
            <a:off x="3617419" y="870236"/>
            <a:ext cx="737556"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smtClean="0"/>
              <a:t>n = 73 of 391</a:t>
            </a:r>
          </a:p>
        </p:txBody>
      </p:sp>
      <p:sp>
        <p:nvSpPr>
          <p:cNvPr id="31" name="TextBox 30"/>
          <p:cNvSpPr txBox="1"/>
          <p:nvPr/>
        </p:nvSpPr>
        <p:spPr>
          <a:xfrm>
            <a:off x="3610227" y="1908691"/>
            <a:ext cx="744748"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145 of 391</a:t>
            </a:r>
          </a:p>
        </p:txBody>
      </p:sp>
      <p:sp>
        <p:nvSpPr>
          <p:cNvPr id="32" name="TextBox 31"/>
          <p:cNvSpPr txBox="1"/>
          <p:nvPr/>
        </p:nvSpPr>
        <p:spPr>
          <a:xfrm>
            <a:off x="3610227" y="2965831"/>
            <a:ext cx="744748"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299 of 391</a:t>
            </a:r>
          </a:p>
        </p:txBody>
      </p:sp>
      <p:sp>
        <p:nvSpPr>
          <p:cNvPr id="33" name="TextBox 32"/>
          <p:cNvSpPr txBox="1"/>
          <p:nvPr/>
        </p:nvSpPr>
        <p:spPr>
          <a:xfrm>
            <a:off x="3610227" y="4268423"/>
            <a:ext cx="668548"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8 of 391</a:t>
            </a:r>
          </a:p>
        </p:txBody>
      </p:sp>
      <p:sp>
        <p:nvSpPr>
          <p:cNvPr id="34" name="TextBox 33"/>
          <p:cNvSpPr txBox="1"/>
          <p:nvPr/>
        </p:nvSpPr>
        <p:spPr>
          <a:xfrm>
            <a:off x="5430108" y="877428"/>
            <a:ext cx="669982"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130 of 391</a:t>
            </a:r>
          </a:p>
        </p:txBody>
      </p:sp>
      <p:sp>
        <p:nvSpPr>
          <p:cNvPr id="35" name="TextBox 34"/>
          <p:cNvSpPr txBox="1"/>
          <p:nvPr/>
        </p:nvSpPr>
        <p:spPr>
          <a:xfrm>
            <a:off x="5422916" y="1915883"/>
            <a:ext cx="677174"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159 f 391</a:t>
            </a:r>
          </a:p>
        </p:txBody>
      </p:sp>
      <p:sp>
        <p:nvSpPr>
          <p:cNvPr id="36" name="TextBox 35"/>
          <p:cNvSpPr txBox="1"/>
          <p:nvPr/>
        </p:nvSpPr>
        <p:spPr>
          <a:xfrm>
            <a:off x="5422916" y="2973023"/>
            <a:ext cx="677174"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err="1" smtClean="0"/>
              <a:t>261of</a:t>
            </a:r>
            <a:r>
              <a:rPr lang="en-US" sz="800" u="sng" dirty="0" smtClean="0"/>
              <a:t> 391</a:t>
            </a:r>
          </a:p>
        </p:txBody>
      </p:sp>
      <p:sp>
        <p:nvSpPr>
          <p:cNvPr id="37" name="TextBox 36"/>
          <p:cNvSpPr txBox="1"/>
          <p:nvPr/>
        </p:nvSpPr>
        <p:spPr>
          <a:xfrm>
            <a:off x="5422916" y="4275615"/>
            <a:ext cx="600974"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14 of 391</a:t>
            </a:r>
          </a:p>
        </p:txBody>
      </p:sp>
      <p:sp>
        <p:nvSpPr>
          <p:cNvPr id="38" name="TextBox 37"/>
          <p:cNvSpPr txBox="1"/>
          <p:nvPr/>
        </p:nvSpPr>
        <p:spPr>
          <a:xfrm>
            <a:off x="7246192" y="877428"/>
            <a:ext cx="678608"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20 of 183</a:t>
            </a:r>
          </a:p>
        </p:txBody>
      </p:sp>
      <p:sp>
        <p:nvSpPr>
          <p:cNvPr id="39" name="TextBox 38"/>
          <p:cNvSpPr txBox="1"/>
          <p:nvPr/>
        </p:nvSpPr>
        <p:spPr>
          <a:xfrm>
            <a:off x="7239000" y="1915883"/>
            <a:ext cx="685800"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74 of 183</a:t>
            </a:r>
          </a:p>
        </p:txBody>
      </p:sp>
      <p:sp>
        <p:nvSpPr>
          <p:cNvPr id="40" name="TextBox 39"/>
          <p:cNvSpPr txBox="1"/>
          <p:nvPr/>
        </p:nvSpPr>
        <p:spPr>
          <a:xfrm>
            <a:off x="7239000" y="2973023"/>
            <a:ext cx="762000"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113 of 183</a:t>
            </a:r>
          </a:p>
        </p:txBody>
      </p:sp>
      <p:sp>
        <p:nvSpPr>
          <p:cNvPr id="41" name="TextBox 40"/>
          <p:cNvSpPr txBox="1"/>
          <p:nvPr/>
        </p:nvSpPr>
        <p:spPr>
          <a:xfrm>
            <a:off x="7239000" y="4275615"/>
            <a:ext cx="685800"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14 of 183</a:t>
            </a:r>
          </a:p>
        </p:txBody>
      </p:sp>
      <p:pic>
        <p:nvPicPr>
          <p:cNvPr id="42"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9296400" y="594360"/>
            <a:ext cx="6035040" cy="4663440"/>
            <a:chOff x="9309735" y="1203960"/>
            <a:chExt cx="6035040" cy="4663440"/>
          </a:xfrm>
        </p:grpSpPr>
        <p:sp>
          <p:nvSpPr>
            <p:cNvPr id="44"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45"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a:t>
            </a:r>
            <a:r>
              <a:rPr lang="en-US" sz="1050" dirty="0" smtClean="0">
                <a:solidFill>
                  <a:srgbClr val="201B1A"/>
                </a:solidFill>
              </a:rPr>
              <a:t>placement. Respondents were also asked </a:t>
            </a:r>
            <a:r>
              <a:rPr lang="en-US" sz="1050" dirty="0">
                <a:solidFill>
                  <a:srgbClr val="201B1A"/>
                </a:solidFill>
              </a:rPr>
              <a:t>the application rate </a:t>
            </a:r>
            <a:r>
              <a:rPr lang="en-US" sz="1050" dirty="0" smtClean="0">
                <a:solidFill>
                  <a:srgbClr val="201B1A"/>
                </a:solidFill>
              </a:rPr>
              <a:t>- </a:t>
            </a:r>
            <a:r>
              <a:rPr lang="en-US" sz="1050" dirty="0">
                <a:solidFill>
                  <a:srgbClr val="201B1A"/>
                </a:solidFill>
              </a:rPr>
              <a:t>either as pounds (gallons) of product/ac or pounds of actual nutrient/ac.  Application rates were standardized in pounds of actual nutrient using the concentrations as listed in the adjacent table </a:t>
            </a:r>
            <a:r>
              <a:rPr lang="en-US" sz="1050" dirty="0" smtClean="0">
                <a:solidFill>
                  <a:srgbClr val="201B1A"/>
                </a:solidFill>
              </a:rPr>
              <a:t>- </a:t>
            </a:r>
            <a:r>
              <a:rPr lang="en-US" sz="1050" dirty="0">
                <a:solidFill>
                  <a:srgbClr val="201B1A"/>
                </a:solidFill>
              </a:rPr>
              <a:t>click on the A symbol. Volumes of each nutrient were calculated by multiplying acres treated times the application rate.</a:t>
            </a:r>
          </a:p>
          <a:p>
            <a:pPr>
              <a:spcAft>
                <a:spcPts val="600"/>
              </a:spcAft>
            </a:pPr>
            <a:r>
              <a:rPr lang="en-US" sz="1050" dirty="0" smtClean="0">
                <a:solidFill>
                  <a:srgbClr val="201B1A"/>
                </a:solidFill>
              </a:rPr>
              <a:t>Separately for each nutrient, the graphs illustrate </a:t>
            </a:r>
            <a:r>
              <a:rPr lang="en-US" sz="1050" dirty="0">
                <a:solidFill>
                  <a:srgbClr val="201B1A"/>
                </a:solidFill>
              </a:rPr>
              <a:t>the % of total nutrient volume applied in </a:t>
            </a:r>
            <a:r>
              <a:rPr lang="en-US" sz="1050" dirty="0" smtClean="0">
                <a:solidFill>
                  <a:srgbClr val="201B1A"/>
                </a:solidFill>
              </a:rPr>
              <a:t>corn </a:t>
            </a:r>
            <a:r>
              <a:rPr lang="en-US" sz="1050" dirty="0">
                <a:solidFill>
                  <a:srgbClr val="201B1A"/>
                </a:solidFill>
              </a:rPr>
              <a:t>that was applied </a:t>
            </a:r>
            <a:r>
              <a:rPr lang="en-US" sz="1050" dirty="0" smtClean="0">
                <a:solidFill>
                  <a:srgbClr val="201B1A"/>
                </a:solidFill>
              </a:rPr>
              <a:t>at each timing using </a:t>
            </a:r>
            <a:r>
              <a:rPr lang="en-US" sz="1050" dirty="0">
                <a:solidFill>
                  <a:srgbClr val="201B1A"/>
                </a:solidFill>
              </a:rPr>
              <a:t>each placement.</a:t>
            </a:r>
          </a:p>
          <a:p>
            <a:pPr>
              <a:spcAft>
                <a:spcPts val="600"/>
              </a:spcAft>
            </a:pPr>
            <a:r>
              <a:rPr lang="en-US" sz="1050" dirty="0">
                <a:solidFill>
                  <a:srgbClr val="201B1A"/>
                </a:solidFill>
              </a:rPr>
              <a:t>Total pounds of actual nutrient applied was calculated based on all sources of the nutrient from all fertilizer types.</a:t>
            </a:r>
          </a:p>
        </p:txBody>
      </p:sp>
    </p:spTree>
    <p:extLst>
      <p:ext uri="{BB962C8B-B14F-4D97-AF65-F5344CB8AC3E}">
        <p14:creationId xmlns:p14="http://schemas.microsoft.com/office/powerpoint/2010/main" val="218648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13"/>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42"/>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03976 -0.0266 L -0.67951 -0.01989 " pathEditMode="relative" rAng="0" ptsTypes="AA">
                                      <p:cBhvr>
                                        <p:cTn id="21" dur="500" fill="hold"/>
                                        <p:tgtEl>
                                          <p:spTgt spid="43"/>
                                        </p:tgtEl>
                                        <p:attrNameLst>
                                          <p:attrName>ppt_x</p:attrName>
                                          <p:attrName>ppt_y</p:attrName>
                                        </p:attrNameLst>
                                      </p:cBhvr>
                                      <p:rCtr x="-31997" y="324"/>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3"/>
                                        </p:tgtEl>
                                      </p:cBhvr>
                                    </p:animEffect>
                                    <p:set>
                                      <p:cBhvr>
                                        <p:cTn id="2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13" grpId="0" animBg="1"/>
      <p:bldP spid="1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779"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457200"/>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a:t>Fertilizer Placement </a:t>
            </a:r>
            <a:r>
              <a:rPr lang="en-CA" u="none" dirty="0" smtClean="0"/>
              <a:t>in Corn -</a:t>
            </a:r>
            <a:br>
              <a:rPr lang="en-CA" u="none" dirty="0" smtClean="0"/>
            </a:br>
            <a:r>
              <a:rPr lang="en-CA" u="none" dirty="0" smtClean="0"/>
              <a:t>% </a:t>
            </a:r>
            <a:r>
              <a:rPr lang="en-CA" u="none" dirty="0"/>
              <a:t>Nutrient </a:t>
            </a:r>
            <a:r>
              <a:rPr lang="en-CA" u="none" dirty="0" smtClean="0"/>
              <a:t>Volume Applied at</a:t>
            </a:r>
            <a:r>
              <a:rPr lang="en-CA" u="none" baseline="0" dirty="0" smtClean="0"/>
              <a:t> All Timings</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TextBox 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cxnSp>
        <p:nvCxnSpPr>
          <p:cNvPr id="23" name="Straight Arrow Connector 22"/>
          <p:cNvCxnSpPr/>
          <p:nvPr/>
        </p:nvCxnSpPr>
        <p:spPr>
          <a:xfrm>
            <a:off x="2812666" y="4434495"/>
            <a:ext cx="0" cy="64008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13159" y="4191000"/>
            <a:ext cx="1672071"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27.5% of total nitrogen was side-dressed after planting.</a:t>
            </a:r>
          </a:p>
        </p:txBody>
      </p:sp>
      <p:cxnSp>
        <p:nvCxnSpPr>
          <p:cNvPr id="28" name="Straight Arrow Connector 27"/>
          <p:cNvCxnSpPr/>
          <p:nvPr/>
        </p:nvCxnSpPr>
        <p:spPr>
          <a:xfrm flipV="1">
            <a:off x="4977637" y="3657600"/>
            <a:ext cx="764" cy="73152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17174" y="4216866"/>
            <a:ext cx="16720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35.3% of total P</a:t>
            </a:r>
            <a:r>
              <a:rPr lang="en-US" sz="1000" baseline="-25000" dirty="0" smtClean="0">
                <a:solidFill>
                  <a:srgbClr val="201B1A"/>
                </a:solidFill>
              </a:rPr>
              <a:t>2</a:t>
            </a:r>
            <a:r>
              <a:rPr lang="en-US" sz="1000" dirty="0" smtClean="0">
                <a:solidFill>
                  <a:srgbClr val="201B1A"/>
                </a:solidFill>
              </a:rPr>
              <a:t>O</a:t>
            </a:r>
            <a:r>
              <a:rPr lang="en-US" sz="1000" baseline="-25000" dirty="0" smtClean="0">
                <a:solidFill>
                  <a:srgbClr val="201B1A"/>
                </a:solidFill>
              </a:rPr>
              <a:t>5</a:t>
            </a:r>
            <a:r>
              <a:rPr lang="en-US" sz="1000" dirty="0" smtClean="0">
                <a:solidFill>
                  <a:srgbClr val="201B1A"/>
                </a:solidFill>
              </a:rPr>
              <a:t> was side banded at planting.</a:t>
            </a:r>
          </a:p>
        </p:txBody>
      </p:sp>
      <p:pic>
        <p:nvPicPr>
          <p:cNvPr id="30" name="Picture 2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19"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9296400" y="594360"/>
            <a:ext cx="6035040" cy="4663440"/>
            <a:chOff x="9309735" y="1203960"/>
            <a:chExt cx="6035040" cy="4663440"/>
          </a:xfrm>
        </p:grpSpPr>
        <p:sp>
          <p:nvSpPr>
            <p:cNvPr id="31"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32"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a:t>
            </a:r>
            <a:r>
              <a:rPr lang="en-US" sz="1050" dirty="0" smtClean="0">
                <a:solidFill>
                  <a:srgbClr val="201B1A"/>
                </a:solidFill>
              </a:rPr>
              <a:t>placement. Respondents were also asked </a:t>
            </a:r>
            <a:r>
              <a:rPr lang="en-US" sz="1050" dirty="0">
                <a:solidFill>
                  <a:srgbClr val="201B1A"/>
                </a:solidFill>
              </a:rPr>
              <a:t>the application rate </a:t>
            </a:r>
            <a:r>
              <a:rPr lang="en-US" sz="1050" dirty="0" smtClean="0">
                <a:solidFill>
                  <a:srgbClr val="201B1A"/>
                </a:solidFill>
              </a:rPr>
              <a:t>- </a:t>
            </a:r>
            <a:r>
              <a:rPr lang="en-US" sz="1050" dirty="0">
                <a:solidFill>
                  <a:srgbClr val="201B1A"/>
                </a:solidFill>
              </a:rPr>
              <a:t>either as pounds (gallons) of product/ac or pounds of actual nutrient/ac.  Application rates were standardized in pounds of actual nutrient using the concentrations as listed in the adjacent table </a:t>
            </a:r>
            <a:r>
              <a:rPr lang="en-US" sz="1050" dirty="0" smtClean="0">
                <a:solidFill>
                  <a:srgbClr val="201B1A"/>
                </a:solidFill>
              </a:rPr>
              <a:t>- </a:t>
            </a:r>
            <a:r>
              <a:rPr lang="en-US" sz="1050" dirty="0">
                <a:solidFill>
                  <a:srgbClr val="201B1A"/>
                </a:solidFill>
              </a:rPr>
              <a:t>click on the A symbol. Volumes of each nutrient were calculated by multiplying acres treated times the application rate.</a:t>
            </a:r>
          </a:p>
          <a:p>
            <a:pPr>
              <a:spcAft>
                <a:spcPts val="600"/>
              </a:spcAft>
            </a:pPr>
            <a:r>
              <a:rPr lang="en-US" sz="1050" dirty="0" smtClean="0">
                <a:solidFill>
                  <a:srgbClr val="201B1A"/>
                </a:solidFill>
              </a:rPr>
              <a:t>Separately for each nutrient, the graphs illustrate </a:t>
            </a:r>
            <a:r>
              <a:rPr lang="en-US" sz="1050" dirty="0">
                <a:solidFill>
                  <a:srgbClr val="201B1A"/>
                </a:solidFill>
              </a:rPr>
              <a:t>the % of total nutrient volume applied in </a:t>
            </a:r>
            <a:r>
              <a:rPr lang="en-US" sz="1050" dirty="0" smtClean="0">
                <a:solidFill>
                  <a:srgbClr val="201B1A"/>
                </a:solidFill>
              </a:rPr>
              <a:t>corn </a:t>
            </a:r>
            <a:r>
              <a:rPr lang="en-US" sz="1050" dirty="0">
                <a:solidFill>
                  <a:srgbClr val="201B1A"/>
                </a:solidFill>
              </a:rPr>
              <a:t>that was applied </a:t>
            </a:r>
            <a:r>
              <a:rPr lang="en-US" sz="1050" dirty="0" smtClean="0">
                <a:solidFill>
                  <a:srgbClr val="201B1A"/>
                </a:solidFill>
              </a:rPr>
              <a:t>at each timing using </a:t>
            </a:r>
            <a:r>
              <a:rPr lang="en-US" sz="1050" dirty="0">
                <a:solidFill>
                  <a:srgbClr val="201B1A"/>
                </a:solidFill>
              </a:rPr>
              <a:t>each placement.</a:t>
            </a:r>
          </a:p>
          <a:p>
            <a:pPr>
              <a:spcAft>
                <a:spcPts val="600"/>
              </a:spcAft>
            </a:pPr>
            <a:r>
              <a:rPr lang="en-US" sz="1050" dirty="0">
                <a:solidFill>
                  <a:srgbClr val="201B1A"/>
                </a:solidFill>
              </a:rPr>
              <a:t>Total pounds of actual nutrient applied was calculated based on all sources of the nutrient from all fertilizer types.</a:t>
            </a:r>
          </a:p>
        </p:txBody>
      </p:sp>
      <p:graphicFrame>
        <p:nvGraphicFramePr>
          <p:cNvPr id="3" name="Object 2"/>
          <p:cNvGraphicFramePr>
            <a:graphicFrameLocks/>
          </p:cNvGraphicFramePr>
          <p:nvPr>
            <p:extLst>
              <p:ext uri="{D42A27DB-BD31-4B8C-83A1-F6EECF244321}">
                <p14:modId xmlns:p14="http://schemas.microsoft.com/office/powerpoint/2010/main" val="2457035995"/>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95827"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245131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13"/>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19"/>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3976 -0.0266 L -0.67951 -0.01989 " pathEditMode="relative" rAng="0" ptsTypes="AA">
                                      <p:cBhvr>
                                        <p:cTn id="23" dur="500" fill="hold"/>
                                        <p:tgtEl>
                                          <p:spTgt spid="21"/>
                                        </p:tgtEl>
                                        <p:attrNameLst>
                                          <p:attrName>ppt_x</p:attrName>
                                          <p:attrName>ppt_y</p:attrName>
                                        </p:attrNameLst>
                                      </p:cBhvr>
                                      <p:rCtr x="-31997" y="324"/>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3" grpId="0" animBg="1"/>
      <p:bldP spid="1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803"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smtClean="0"/>
              <a:t>Nitrogen Rates in Corn - </a:t>
            </a:r>
            <a:r>
              <a:rPr lang="en-CA" u="none" dirty="0"/>
              <a:t>Rate </a:t>
            </a:r>
            <a:r>
              <a:rPr lang="en-CA" u="none" dirty="0" smtClean="0"/>
              <a:t>Ranges</a:t>
            </a:r>
            <a:endParaRPr lang="en-US" u="none" dirty="0" smtClean="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9" name="Group 8"/>
          <p:cNvGrpSpPr/>
          <p:nvPr/>
        </p:nvGrpSpPr>
        <p:grpSpPr>
          <a:xfrm>
            <a:off x="8515890" y="39961"/>
            <a:ext cx="611443" cy="374904"/>
            <a:chOff x="8515890" y="39961"/>
            <a:chExt cx="611443" cy="374904"/>
          </a:xfrm>
        </p:grpSpPr>
        <p:sp>
          <p:nvSpPr>
            <p:cNvPr id="10" name="Rectangle 9"/>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1" name="Right Arrow 10"/>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extBox 12"/>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Nitrogen volume was calculated from all sources of nitrogen contained in all fertilizer types</a:t>
            </a:r>
          </a:p>
        </p:txBody>
      </p:sp>
      <p:cxnSp>
        <p:nvCxnSpPr>
          <p:cNvPr id="19" name="Straight Arrow Connector 18"/>
          <p:cNvCxnSpPr/>
          <p:nvPr/>
        </p:nvCxnSpPr>
        <p:spPr>
          <a:xfrm flipH="1">
            <a:off x="3717173" y="4326310"/>
            <a:ext cx="365760" cy="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66729" y="4174066"/>
            <a:ext cx="17482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6.6% of corn acres received 190 to 199.9 lbs. of N per acre.</a:t>
            </a:r>
          </a:p>
        </p:txBody>
      </p:sp>
      <p:cxnSp>
        <p:nvCxnSpPr>
          <p:cNvPr id="21" name="Straight Arrow Connector 20"/>
          <p:cNvCxnSpPr/>
          <p:nvPr/>
        </p:nvCxnSpPr>
        <p:spPr>
          <a:xfrm>
            <a:off x="7815549" y="3048000"/>
            <a:ext cx="0" cy="82296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23513" y="2971800"/>
            <a:ext cx="17482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66.9% of corn acres received </a:t>
            </a:r>
          </a:p>
          <a:p>
            <a:pPr algn="ctr">
              <a:lnSpc>
                <a:spcPts val="1000"/>
              </a:lnSpc>
            </a:pPr>
            <a:r>
              <a:rPr lang="en-US" sz="1000" dirty="0" smtClean="0"/>
              <a:t>&lt; 180 lbs. of N per acre.</a:t>
            </a:r>
          </a:p>
        </p:txBody>
      </p:sp>
      <p:cxnSp>
        <p:nvCxnSpPr>
          <p:cNvPr id="23" name="Straight Arrow Connector 22"/>
          <p:cNvCxnSpPr/>
          <p:nvPr/>
        </p:nvCxnSpPr>
        <p:spPr>
          <a:xfrm flipH="1">
            <a:off x="6066731" y="940878"/>
            <a:ext cx="365760" cy="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16287" y="788634"/>
            <a:ext cx="17482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3.5% of corn acres received </a:t>
            </a:r>
          </a:p>
          <a:p>
            <a:pPr algn="ctr">
              <a:lnSpc>
                <a:spcPts val="1000"/>
              </a:lnSpc>
            </a:pPr>
            <a:r>
              <a:rPr lang="en-US" sz="1000" dirty="0" smtClean="0"/>
              <a:t>0 lbs. of N per acre.</a:t>
            </a:r>
          </a:p>
        </p:txBody>
      </p:sp>
      <p:pic>
        <p:nvPicPr>
          <p:cNvPr id="29" name="Picture 28"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30"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p:cNvGrpSpPr/>
          <p:nvPr/>
        </p:nvGrpSpPr>
        <p:grpSpPr>
          <a:xfrm>
            <a:off x="9296400" y="594360"/>
            <a:ext cx="6035040" cy="4663440"/>
            <a:chOff x="9309735" y="1203960"/>
            <a:chExt cx="6035040" cy="4663440"/>
          </a:xfrm>
        </p:grpSpPr>
        <p:sp>
          <p:nvSpPr>
            <p:cNvPr id="32"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33"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graph on the left illustrates the % of </a:t>
            </a:r>
            <a:r>
              <a:rPr lang="en-US" sz="1050" dirty="0" smtClean="0">
                <a:solidFill>
                  <a:srgbClr val="201B1A"/>
                </a:solidFill>
              </a:rPr>
              <a:t>corn </a:t>
            </a:r>
            <a:r>
              <a:rPr lang="en-US" sz="1050" dirty="0">
                <a:solidFill>
                  <a:srgbClr val="201B1A"/>
                </a:solidFill>
              </a:rPr>
              <a:t>acres that was treated with nitrogen at an application rate that fell within each rate range. The graph on the right illustrates the cumulative % of </a:t>
            </a:r>
            <a:r>
              <a:rPr lang="en-US" sz="1050" dirty="0" smtClean="0">
                <a:solidFill>
                  <a:srgbClr val="201B1A"/>
                </a:solidFill>
              </a:rPr>
              <a:t>corn </a:t>
            </a:r>
            <a:r>
              <a:rPr lang="en-US" sz="1050" dirty="0">
                <a:solidFill>
                  <a:srgbClr val="201B1A"/>
                </a:solidFill>
              </a:rPr>
              <a:t>acres that was treated with nitrogen at an application rate that fell within each rate range. </a:t>
            </a:r>
          </a:p>
        </p:txBody>
      </p:sp>
      <p:graphicFrame>
        <p:nvGraphicFramePr>
          <p:cNvPr id="5" name="Object 4"/>
          <p:cNvGraphicFramePr>
            <a:graphicFrameLocks/>
          </p:cNvGraphicFramePr>
          <p:nvPr>
            <p:extLst>
              <p:ext uri="{D42A27DB-BD31-4B8C-83A1-F6EECF244321}">
                <p14:modId xmlns:p14="http://schemas.microsoft.com/office/powerpoint/2010/main" val="2073965160"/>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96851"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3452688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30"/>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31"/>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1"/>
                                        </p:tgtEl>
                                      </p:cBhvr>
                                    </p:animEffect>
                                    <p:set>
                                      <p:cBhvr>
                                        <p:cTn id="2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4" grpId="0" animBg="1"/>
      <p:bldP spid="4"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2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547688"/>
            <a:ext cx="896778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smtClean="0"/>
              <a:t>Nitrogen Rates in Corn - Average </a:t>
            </a:r>
            <a:r>
              <a:rPr lang="en-CA" u="none" dirty="0"/>
              <a:t>Rate</a:t>
            </a:r>
            <a:endParaRPr lang="en-US" u="none" dirty="0" smtClean="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9" name="Group 8"/>
          <p:cNvGrpSpPr/>
          <p:nvPr/>
        </p:nvGrpSpPr>
        <p:grpSpPr>
          <a:xfrm>
            <a:off x="8515890" y="39961"/>
            <a:ext cx="611443" cy="374904"/>
            <a:chOff x="8515890" y="39961"/>
            <a:chExt cx="611443" cy="374904"/>
          </a:xfrm>
        </p:grpSpPr>
        <p:sp>
          <p:nvSpPr>
            <p:cNvPr id="10" name="Rectangle 9"/>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1" name="Right Arrow 10"/>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extBox 12"/>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Nitrogen volume was calculated from all sources of nitrogen contained in all fertilizer types</a:t>
            </a:r>
          </a:p>
        </p:txBody>
      </p:sp>
      <p:sp>
        <p:nvSpPr>
          <p:cNvPr id="18" name="TextBox 17"/>
          <p:cNvSpPr txBox="1"/>
          <p:nvPr/>
        </p:nvSpPr>
        <p:spPr>
          <a:xfrm>
            <a:off x="5659022" y="953282"/>
            <a:ext cx="1672071" cy="19466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Average N rate = 148.3 lbs./ac.</a:t>
            </a:r>
          </a:p>
        </p:txBody>
      </p:sp>
      <p:pic>
        <p:nvPicPr>
          <p:cNvPr id="19" name="Picture 18"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5" name="Rectangle 14">
            <a:hlinkClick r:id="rId7"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Corn</a:t>
            </a:r>
            <a:endParaRPr lang="en-US" sz="800" dirty="0">
              <a:solidFill>
                <a:prstClr val="white"/>
              </a:solidFill>
              <a:latin typeface="Calibri"/>
            </a:endParaRPr>
          </a:p>
        </p:txBody>
      </p:sp>
      <p:sp>
        <p:nvSpPr>
          <p:cNvPr id="17" name="Rectangle 16"/>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OREINFO"/>
          <p:cNvSpPr txBox="1"/>
          <p:nvPr>
            <p:custDataLst>
              <p:tags r:id="rId1"/>
            </p:custDataLst>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smtClean="0">
                <a:solidFill>
                  <a:srgbClr val="201B1A"/>
                </a:solidFill>
              </a:rPr>
              <a:t>Separately by water basin, farm size and 4R familiarity, the graph illustrates the average nitrogen application rate in pounds of nitrogen per acre (including untreated corn acres).</a:t>
            </a:r>
            <a:endParaRPr lang="en-US" sz="1050" dirty="0">
              <a:solidFill>
                <a:srgbClr val="201B1A"/>
              </a:solidFill>
            </a:endParaRPr>
          </a:p>
        </p:txBody>
      </p:sp>
    </p:spTree>
    <p:extLst>
      <p:ext uri="{BB962C8B-B14F-4D97-AF65-F5344CB8AC3E}">
        <p14:creationId xmlns:p14="http://schemas.microsoft.com/office/powerpoint/2010/main" val="20667167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21"/>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4" grpId="0" animBg="1"/>
      <p:bldP spid="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82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a:t>Phosphorus (P₂O₅) </a:t>
            </a:r>
            <a:r>
              <a:rPr lang="en-US" u="none" dirty="0" smtClean="0"/>
              <a:t>Rates in Corn</a:t>
            </a:r>
            <a:r>
              <a:rPr lang="en-CA" u="none" dirty="0" smtClean="0"/>
              <a:t> - </a:t>
            </a:r>
            <a:r>
              <a:rPr lang="en-CA" u="none" dirty="0"/>
              <a:t>Rate </a:t>
            </a:r>
            <a:r>
              <a:rPr lang="en-CA" u="none" dirty="0" smtClean="0"/>
              <a:t>Ranges</a:t>
            </a:r>
            <a:endParaRPr lang="en-US" u="none" dirty="0" smtClean="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grpSp>
        <p:nvGrpSpPr>
          <p:cNvPr id="8" name="Group 7"/>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3" name="Right Arrow 12"/>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Box 13"/>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Phosphorus (P₂O₅) volume </a:t>
            </a:r>
            <a:r>
              <a:rPr lang="en-US" sz="800" dirty="0" smtClean="0">
                <a:solidFill>
                  <a:srgbClr val="201B1A"/>
                </a:solidFill>
              </a:rPr>
              <a:t>was calculated from all sources of phosphorus contained in all fertilizer types</a:t>
            </a:r>
          </a:p>
        </p:txBody>
      </p:sp>
      <p:cxnSp>
        <p:nvCxnSpPr>
          <p:cNvPr id="20" name="Straight Arrow Connector 19"/>
          <p:cNvCxnSpPr/>
          <p:nvPr/>
        </p:nvCxnSpPr>
        <p:spPr>
          <a:xfrm flipV="1">
            <a:off x="3957767" y="2948135"/>
            <a:ext cx="0" cy="54864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90644" y="3429962"/>
            <a:ext cx="17482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11.7% of corn acres received 50 to 54.9 lbs. of </a:t>
            </a:r>
            <a:r>
              <a:rPr lang="en-US" sz="1000" dirty="0">
                <a:solidFill>
                  <a:srgbClr val="201B1A"/>
                </a:solidFill>
              </a:rPr>
              <a:t>P</a:t>
            </a:r>
            <a:r>
              <a:rPr lang="en-US" sz="1000" baseline="-25000" dirty="0">
                <a:solidFill>
                  <a:srgbClr val="201B1A"/>
                </a:solidFill>
              </a:rPr>
              <a:t>2</a:t>
            </a:r>
            <a:r>
              <a:rPr lang="en-US" sz="1000" dirty="0">
                <a:solidFill>
                  <a:srgbClr val="201B1A"/>
                </a:solidFill>
              </a:rPr>
              <a:t>O</a:t>
            </a:r>
            <a:r>
              <a:rPr lang="en-US" sz="1000" baseline="-25000" dirty="0">
                <a:solidFill>
                  <a:srgbClr val="201B1A"/>
                </a:solidFill>
              </a:rPr>
              <a:t>5</a:t>
            </a:r>
            <a:r>
              <a:rPr lang="en-US" sz="1000" dirty="0" smtClean="0"/>
              <a:t> per acre.</a:t>
            </a:r>
          </a:p>
        </p:txBody>
      </p:sp>
      <p:cxnSp>
        <p:nvCxnSpPr>
          <p:cNvPr id="22" name="Straight Arrow Connector 21"/>
          <p:cNvCxnSpPr/>
          <p:nvPr/>
        </p:nvCxnSpPr>
        <p:spPr>
          <a:xfrm>
            <a:off x="7641275" y="2024430"/>
            <a:ext cx="0" cy="73152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162800" y="1947335"/>
            <a:ext cx="17482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61.2% of corn acres received </a:t>
            </a:r>
          </a:p>
          <a:p>
            <a:pPr algn="ctr">
              <a:lnSpc>
                <a:spcPts val="1000"/>
              </a:lnSpc>
            </a:pPr>
            <a:r>
              <a:rPr lang="en-US" sz="1000" dirty="0" smtClean="0"/>
              <a:t>&lt; 55 lbs. of </a:t>
            </a:r>
            <a:r>
              <a:rPr lang="en-US" sz="1000" dirty="0">
                <a:solidFill>
                  <a:srgbClr val="201B1A"/>
                </a:solidFill>
              </a:rPr>
              <a:t>P</a:t>
            </a:r>
            <a:r>
              <a:rPr lang="en-US" sz="1000" baseline="-25000" dirty="0">
                <a:solidFill>
                  <a:srgbClr val="201B1A"/>
                </a:solidFill>
              </a:rPr>
              <a:t>2</a:t>
            </a:r>
            <a:r>
              <a:rPr lang="en-US" sz="1000" dirty="0">
                <a:solidFill>
                  <a:srgbClr val="201B1A"/>
                </a:solidFill>
              </a:rPr>
              <a:t>O</a:t>
            </a:r>
            <a:r>
              <a:rPr lang="en-US" sz="1000" baseline="-25000" dirty="0">
                <a:solidFill>
                  <a:srgbClr val="201B1A"/>
                </a:solidFill>
              </a:rPr>
              <a:t>5</a:t>
            </a:r>
            <a:r>
              <a:rPr lang="en-US" sz="1000" dirty="0" smtClean="0"/>
              <a:t> per acre.</a:t>
            </a:r>
          </a:p>
        </p:txBody>
      </p:sp>
      <p:cxnSp>
        <p:nvCxnSpPr>
          <p:cNvPr id="24" name="Straight Arrow Connector 23"/>
          <p:cNvCxnSpPr/>
          <p:nvPr/>
        </p:nvCxnSpPr>
        <p:spPr>
          <a:xfrm flipH="1">
            <a:off x="6460373" y="941953"/>
            <a:ext cx="365760" cy="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09929" y="789709"/>
            <a:ext cx="17482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14% of corn acres received </a:t>
            </a:r>
          </a:p>
          <a:p>
            <a:pPr algn="ctr">
              <a:lnSpc>
                <a:spcPts val="1000"/>
              </a:lnSpc>
            </a:pPr>
            <a:r>
              <a:rPr lang="en-US" sz="1000" dirty="0" smtClean="0"/>
              <a:t>0 lbs. of </a:t>
            </a:r>
            <a:r>
              <a:rPr lang="en-US" sz="1000" dirty="0">
                <a:solidFill>
                  <a:srgbClr val="201B1A"/>
                </a:solidFill>
              </a:rPr>
              <a:t>P</a:t>
            </a:r>
            <a:r>
              <a:rPr lang="en-US" sz="1000" baseline="-25000" dirty="0">
                <a:solidFill>
                  <a:srgbClr val="201B1A"/>
                </a:solidFill>
              </a:rPr>
              <a:t>2</a:t>
            </a:r>
            <a:r>
              <a:rPr lang="en-US" sz="1000" dirty="0">
                <a:solidFill>
                  <a:srgbClr val="201B1A"/>
                </a:solidFill>
              </a:rPr>
              <a:t>O</a:t>
            </a:r>
            <a:r>
              <a:rPr lang="en-US" sz="1000" baseline="-25000" dirty="0">
                <a:solidFill>
                  <a:srgbClr val="201B1A"/>
                </a:solidFill>
              </a:rPr>
              <a:t>5</a:t>
            </a:r>
            <a:r>
              <a:rPr lang="en-US" sz="1000" dirty="0" smtClean="0"/>
              <a:t> per acre.</a:t>
            </a:r>
          </a:p>
        </p:txBody>
      </p:sp>
      <p:pic>
        <p:nvPicPr>
          <p:cNvPr id="30" name="Picture 29"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31"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9296400" y="594360"/>
            <a:ext cx="6035040" cy="4663440"/>
            <a:chOff x="9309735" y="1203960"/>
            <a:chExt cx="6035040" cy="4663440"/>
          </a:xfrm>
        </p:grpSpPr>
        <p:sp>
          <p:nvSpPr>
            <p:cNvPr id="33"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34"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graph on the left illustrates the % of </a:t>
            </a:r>
            <a:r>
              <a:rPr lang="en-US" sz="1050" dirty="0" smtClean="0">
                <a:solidFill>
                  <a:srgbClr val="201B1A"/>
                </a:solidFill>
              </a:rPr>
              <a:t>corn </a:t>
            </a:r>
            <a:r>
              <a:rPr lang="en-US" sz="1050" dirty="0">
                <a:solidFill>
                  <a:srgbClr val="201B1A"/>
                </a:solidFill>
              </a:rPr>
              <a:t>acres that was treated with phosphorus (P</a:t>
            </a:r>
            <a:r>
              <a:rPr lang="en-US" sz="1050" baseline="-25000" dirty="0">
                <a:solidFill>
                  <a:srgbClr val="201B1A"/>
                </a:solidFill>
              </a:rPr>
              <a:t>2</a:t>
            </a:r>
            <a:r>
              <a:rPr lang="en-US" sz="1050" dirty="0">
                <a:solidFill>
                  <a:srgbClr val="201B1A"/>
                </a:solidFill>
              </a:rPr>
              <a:t>O</a:t>
            </a:r>
            <a:r>
              <a:rPr lang="en-US" sz="1050" baseline="-25000" dirty="0">
                <a:solidFill>
                  <a:srgbClr val="201B1A"/>
                </a:solidFill>
              </a:rPr>
              <a:t>5</a:t>
            </a:r>
            <a:r>
              <a:rPr lang="en-US" sz="1050" dirty="0">
                <a:solidFill>
                  <a:srgbClr val="201B1A"/>
                </a:solidFill>
              </a:rPr>
              <a:t>)</a:t>
            </a:r>
            <a:r>
              <a:rPr lang="en-US" sz="1050" baseline="-25000" dirty="0">
                <a:solidFill>
                  <a:srgbClr val="201B1A"/>
                </a:solidFill>
              </a:rPr>
              <a:t> </a:t>
            </a:r>
            <a:r>
              <a:rPr lang="en-US" sz="1050" dirty="0">
                <a:solidFill>
                  <a:srgbClr val="201B1A"/>
                </a:solidFill>
              </a:rPr>
              <a:t>at an application rate that fell within each rate range. The graph on the right illustrates the cumulative % of </a:t>
            </a:r>
            <a:r>
              <a:rPr lang="en-US" sz="1050" dirty="0" smtClean="0">
                <a:solidFill>
                  <a:srgbClr val="201B1A"/>
                </a:solidFill>
              </a:rPr>
              <a:t>corn </a:t>
            </a:r>
            <a:r>
              <a:rPr lang="en-US" sz="1050" dirty="0">
                <a:solidFill>
                  <a:srgbClr val="201B1A"/>
                </a:solidFill>
              </a:rPr>
              <a:t>acres that was treated with phosphorus (P</a:t>
            </a:r>
            <a:r>
              <a:rPr lang="en-US" sz="1050" baseline="-25000" dirty="0">
                <a:solidFill>
                  <a:srgbClr val="201B1A"/>
                </a:solidFill>
              </a:rPr>
              <a:t>2</a:t>
            </a:r>
            <a:r>
              <a:rPr lang="en-US" sz="1050" dirty="0">
                <a:solidFill>
                  <a:srgbClr val="201B1A"/>
                </a:solidFill>
              </a:rPr>
              <a:t>O</a:t>
            </a:r>
            <a:r>
              <a:rPr lang="en-US" sz="1050" baseline="-25000" dirty="0">
                <a:solidFill>
                  <a:srgbClr val="201B1A"/>
                </a:solidFill>
              </a:rPr>
              <a:t>5</a:t>
            </a:r>
            <a:r>
              <a:rPr lang="en-US" sz="1050" dirty="0">
                <a:solidFill>
                  <a:srgbClr val="201B1A"/>
                </a:solidFill>
              </a:rPr>
              <a:t>) at an application rate that fell within each rate range. </a:t>
            </a:r>
          </a:p>
        </p:txBody>
      </p:sp>
    </p:spTree>
    <p:extLst>
      <p:ext uri="{BB962C8B-B14F-4D97-AF65-F5344CB8AC3E}">
        <p14:creationId xmlns:p14="http://schemas.microsoft.com/office/powerpoint/2010/main" val="15590033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31"/>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32"/>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2"/>
                                        </p:tgtEl>
                                      </p:cBhvr>
                                    </p:animEffect>
                                    <p:set>
                                      <p:cBhvr>
                                        <p:cTn id="2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4" grpId="0" animBg="1"/>
      <p:bldP spid="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9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457200"/>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a:t>Phosphorus (P₂O₅) </a:t>
            </a:r>
            <a:r>
              <a:rPr lang="en-US" u="none" dirty="0" smtClean="0"/>
              <a:t>Rates in Corn</a:t>
            </a:r>
            <a:r>
              <a:rPr lang="en-CA" u="none" dirty="0" smtClean="0"/>
              <a:t> - Average </a:t>
            </a:r>
            <a:r>
              <a:rPr lang="en-CA" u="none" dirty="0"/>
              <a:t>Rate</a:t>
            </a:r>
            <a:endParaRPr lang="en-US" u="none" dirty="0" smtClean="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grpSp>
        <p:nvGrpSpPr>
          <p:cNvPr id="8" name="Group 7"/>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3" name="Right Arrow 12"/>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Box 13"/>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Phosphorus (P₂O₅) volume </a:t>
            </a:r>
            <a:r>
              <a:rPr lang="en-US" sz="800" dirty="0" smtClean="0">
                <a:solidFill>
                  <a:srgbClr val="201B1A"/>
                </a:solidFill>
              </a:rPr>
              <a:t>was calculated from all sources of phosphorus contained in all fertilizer types</a:t>
            </a:r>
          </a:p>
        </p:txBody>
      </p:sp>
      <p:sp>
        <p:nvSpPr>
          <p:cNvPr id="18" name="TextBox 17"/>
          <p:cNvSpPr txBox="1"/>
          <p:nvPr/>
        </p:nvSpPr>
        <p:spPr>
          <a:xfrm>
            <a:off x="5257800" y="842084"/>
            <a:ext cx="1748271" cy="192873"/>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Average </a:t>
            </a:r>
            <a:r>
              <a:rPr lang="en-US" sz="1000" dirty="0">
                <a:solidFill>
                  <a:srgbClr val="201B1A"/>
                </a:solidFill>
              </a:rPr>
              <a:t>P</a:t>
            </a:r>
            <a:r>
              <a:rPr lang="en-US" sz="1000" baseline="-25000" dirty="0">
                <a:solidFill>
                  <a:srgbClr val="201B1A"/>
                </a:solidFill>
              </a:rPr>
              <a:t>2</a:t>
            </a:r>
            <a:r>
              <a:rPr lang="en-US" sz="1000" dirty="0">
                <a:solidFill>
                  <a:srgbClr val="201B1A"/>
                </a:solidFill>
              </a:rPr>
              <a:t>O</a:t>
            </a:r>
            <a:r>
              <a:rPr lang="en-US" sz="1000" baseline="-25000" dirty="0">
                <a:solidFill>
                  <a:srgbClr val="201B1A"/>
                </a:solidFill>
              </a:rPr>
              <a:t>5</a:t>
            </a:r>
            <a:r>
              <a:rPr lang="en-US" sz="1000" dirty="0" smtClean="0"/>
              <a:t> rate = 52.9 lbs./ac.</a:t>
            </a:r>
          </a:p>
        </p:txBody>
      </p:sp>
      <p:pic>
        <p:nvPicPr>
          <p:cNvPr id="19" name="Picture 18"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6" name="Rectangle 15">
            <a:hlinkClick r:id="rId7"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Corn</a:t>
            </a:r>
            <a:endParaRPr lang="en-US" sz="800" dirty="0">
              <a:solidFill>
                <a:prstClr val="white"/>
              </a:solidFill>
              <a:latin typeface="Calibri"/>
            </a:endParaRPr>
          </a:p>
        </p:txBody>
      </p:sp>
      <p:sp>
        <p:nvSpPr>
          <p:cNvPr id="20" name="Rectangle 19"/>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oreInfo"/>
          <p:cNvSpPr txBox="1"/>
          <p:nvPr>
            <p:custDataLst>
              <p:tags r:id="rId1"/>
            </p:custDataLst>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smtClean="0">
                <a:solidFill>
                  <a:srgbClr val="201B1A"/>
                </a:solidFill>
              </a:rPr>
              <a:t>Separately </a:t>
            </a:r>
            <a:r>
              <a:rPr lang="en-US" sz="1050" dirty="0">
                <a:solidFill>
                  <a:srgbClr val="201B1A"/>
                </a:solidFill>
              </a:rPr>
              <a:t>by </a:t>
            </a:r>
            <a:r>
              <a:rPr lang="en-US" sz="1050" dirty="0" smtClean="0">
                <a:solidFill>
                  <a:srgbClr val="201B1A"/>
                </a:solidFill>
              </a:rPr>
              <a:t>water basin, farm size and 4R </a:t>
            </a:r>
            <a:r>
              <a:rPr lang="en-US" sz="1050" dirty="0">
                <a:solidFill>
                  <a:srgbClr val="201B1A"/>
                </a:solidFill>
              </a:rPr>
              <a:t>familiarity, the graph </a:t>
            </a:r>
            <a:r>
              <a:rPr lang="en-US" sz="1050" dirty="0" smtClean="0">
                <a:solidFill>
                  <a:srgbClr val="201B1A"/>
                </a:solidFill>
              </a:rPr>
              <a:t>illustrates </a:t>
            </a:r>
            <a:r>
              <a:rPr lang="en-US" sz="1050" dirty="0">
                <a:solidFill>
                  <a:srgbClr val="201B1A"/>
                </a:solidFill>
              </a:rPr>
              <a:t>the average Phosphorus (P₂O₅) application rate in pounds of Phosphorus (P₂O₅) per acre (including untreated </a:t>
            </a:r>
            <a:r>
              <a:rPr lang="en-US" sz="1050" dirty="0" smtClean="0">
                <a:solidFill>
                  <a:srgbClr val="201B1A"/>
                </a:solidFill>
              </a:rPr>
              <a:t>corn </a:t>
            </a:r>
            <a:r>
              <a:rPr lang="en-US" sz="1050" dirty="0">
                <a:solidFill>
                  <a:srgbClr val="201B1A"/>
                </a:solidFill>
              </a:rPr>
              <a:t>acres</a:t>
            </a:r>
            <a:r>
              <a:rPr lang="en-US" sz="1050" dirty="0" smtClean="0">
                <a:solidFill>
                  <a:srgbClr val="201B1A"/>
                </a:solidFill>
              </a:rPr>
              <a:t>).</a:t>
            </a:r>
            <a:endParaRPr lang="en-US" sz="1050" dirty="0">
              <a:solidFill>
                <a:srgbClr val="201B1A"/>
              </a:solidFill>
            </a:endParaRPr>
          </a:p>
        </p:txBody>
      </p:sp>
    </p:spTree>
    <p:extLst>
      <p:ext uri="{BB962C8B-B14F-4D97-AF65-F5344CB8AC3E}">
        <p14:creationId xmlns:p14="http://schemas.microsoft.com/office/powerpoint/2010/main" val="29639024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22"/>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4" grpId="0" animBg="1"/>
      <p:bldP spid="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Potassium (K₂O) Rates in Corn</a:t>
            </a:r>
            <a:r>
              <a:rPr lang="en-CA" u="none" dirty="0" smtClean="0"/>
              <a:t> - </a:t>
            </a:r>
            <a:r>
              <a:rPr lang="en-CA" u="none" dirty="0"/>
              <a:t>Rate </a:t>
            </a:r>
            <a:r>
              <a:rPr lang="en-CA" u="none" dirty="0" smtClean="0"/>
              <a:t>Ranges</a:t>
            </a:r>
            <a:endParaRPr lang="en-US" u="none" dirty="0" smtClean="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4" name="Group 13"/>
          <p:cNvGrpSpPr/>
          <p:nvPr/>
        </p:nvGrpSpPr>
        <p:grpSpPr>
          <a:xfrm>
            <a:off x="8515890" y="39961"/>
            <a:ext cx="611443" cy="374904"/>
            <a:chOff x="8515890" y="39961"/>
            <a:chExt cx="611443" cy="374904"/>
          </a:xfrm>
        </p:grpSpPr>
        <p:sp>
          <p:nvSpPr>
            <p:cNvPr id="15" name="Rectangle 14"/>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6" name="Right Arrow 15"/>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8"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sp>
        <p:nvSpPr>
          <p:cNvPr id="12" name="TextBox 11"/>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Potassium (K₂O) volume </a:t>
            </a:r>
            <a:r>
              <a:rPr lang="en-US" sz="800" dirty="0" smtClean="0">
                <a:solidFill>
                  <a:srgbClr val="201B1A"/>
                </a:solidFill>
              </a:rPr>
              <a:t>was calculated from all sources of potassium contained in all fertilizer types</a:t>
            </a:r>
          </a:p>
        </p:txBody>
      </p:sp>
      <p:cxnSp>
        <p:nvCxnSpPr>
          <p:cNvPr id="23" name="Straight Arrow Connector 22"/>
          <p:cNvCxnSpPr/>
          <p:nvPr/>
        </p:nvCxnSpPr>
        <p:spPr>
          <a:xfrm flipH="1">
            <a:off x="2919472" y="2897603"/>
            <a:ext cx="745374" cy="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28601" y="2743820"/>
            <a:ext cx="17482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5.8% of corn acres received 60 to 64.9 lbs. of K</a:t>
            </a:r>
            <a:r>
              <a:rPr lang="en-US" sz="1000" baseline="-25000" dirty="0" smtClean="0">
                <a:solidFill>
                  <a:srgbClr val="201B1A"/>
                </a:solidFill>
              </a:rPr>
              <a:t>2</a:t>
            </a:r>
            <a:r>
              <a:rPr lang="en-US" sz="1000" dirty="0" smtClean="0">
                <a:solidFill>
                  <a:srgbClr val="201B1A"/>
                </a:solidFill>
              </a:rPr>
              <a:t>O</a:t>
            </a:r>
            <a:r>
              <a:rPr lang="en-US" sz="1000" dirty="0" smtClean="0"/>
              <a:t> per acre.</a:t>
            </a:r>
          </a:p>
        </p:txBody>
      </p:sp>
      <p:cxnSp>
        <p:nvCxnSpPr>
          <p:cNvPr id="25" name="Straight Arrow Connector 24"/>
          <p:cNvCxnSpPr/>
          <p:nvPr/>
        </p:nvCxnSpPr>
        <p:spPr>
          <a:xfrm>
            <a:off x="7748528" y="2006601"/>
            <a:ext cx="0" cy="128016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15200" y="1828800"/>
            <a:ext cx="17482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61.5% of corn acres received </a:t>
            </a:r>
          </a:p>
          <a:p>
            <a:pPr algn="ctr">
              <a:lnSpc>
                <a:spcPts val="1000"/>
              </a:lnSpc>
            </a:pPr>
            <a:r>
              <a:rPr lang="en-US" sz="1000" dirty="0" smtClean="0"/>
              <a:t>&lt; 80 lbs. of K</a:t>
            </a:r>
            <a:r>
              <a:rPr lang="en-US" sz="1000" baseline="-25000" dirty="0" smtClean="0">
                <a:solidFill>
                  <a:srgbClr val="201B1A"/>
                </a:solidFill>
              </a:rPr>
              <a:t>2</a:t>
            </a:r>
            <a:r>
              <a:rPr lang="en-US" sz="1000" dirty="0" smtClean="0">
                <a:solidFill>
                  <a:srgbClr val="201B1A"/>
                </a:solidFill>
              </a:rPr>
              <a:t>O</a:t>
            </a:r>
            <a:r>
              <a:rPr lang="en-US" sz="1000" baseline="-25000" dirty="0" smtClean="0">
                <a:solidFill>
                  <a:srgbClr val="201B1A"/>
                </a:solidFill>
              </a:rPr>
              <a:t>5</a:t>
            </a:r>
            <a:r>
              <a:rPr lang="en-US" sz="1000" dirty="0" smtClean="0"/>
              <a:t> per acre.</a:t>
            </a:r>
          </a:p>
        </p:txBody>
      </p:sp>
      <p:pic>
        <p:nvPicPr>
          <p:cNvPr id="32" name="Picture 31"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cxnSp>
        <p:nvCxnSpPr>
          <p:cNvPr id="33" name="Straight Arrow Connector 32"/>
          <p:cNvCxnSpPr/>
          <p:nvPr/>
        </p:nvCxnSpPr>
        <p:spPr>
          <a:xfrm flipH="1">
            <a:off x="6433285" y="931026"/>
            <a:ext cx="745374" cy="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96197" y="778626"/>
            <a:ext cx="17482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11.7% of corn acres received </a:t>
            </a:r>
          </a:p>
          <a:p>
            <a:pPr algn="ctr">
              <a:lnSpc>
                <a:spcPts val="1000"/>
              </a:lnSpc>
            </a:pPr>
            <a:r>
              <a:rPr lang="en-US" sz="1000" dirty="0" smtClean="0"/>
              <a:t>0 lbs. of K</a:t>
            </a:r>
            <a:r>
              <a:rPr lang="en-US" sz="1000" baseline="-25000" dirty="0" smtClean="0">
                <a:solidFill>
                  <a:srgbClr val="201B1A"/>
                </a:solidFill>
              </a:rPr>
              <a:t>2</a:t>
            </a:r>
            <a:r>
              <a:rPr lang="en-US" sz="1000" dirty="0" smtClean="0">
                <a:solidFill>
                  <a:srgbClr val="201B1A"/>
                </a:solidFill>
              </a:rPr>
              <a:t>O</a:t>
            </a:r>
            <a:r>
              <a:rPr lang="en-US" sz="1000" dirty="0" smtClean="0"/>
              <a:t> per acre.</a:t>
            </a:r>
          </a:p>
        </p:txBody>
      </p:sp>
      <p:pic>
        <p:nvPicPr>
          <p:cNvPr id="34"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9296400" y="594360"/>
            <a:ext cx="6035040" cy="4663440"/>
            <a:chOff x="9309735" y="1203960"/>
            <a:chExt cx="6035040" cy="4663440"/>
          </a:xfrm>
        </p:grpSpPr>
        <p:sp>
          <p:nvSpPr>
            <p:cNvPr id="36"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37"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graph on the left illustrates the % of </a:t>
            </a:r>
            <a:r>
              <a:rPr lang="en-US" sz="1050" dirty="0" smtClean="0">
                <a:solidFill>
                  <a:srgbClr val="201B1A"/>
                </a:solidFill>
              </a:rPr>
              <a:t>corn </a:t>
            </a:r>
            <a:r>
              <a:rPr lang="en-US" sz="1050" dirty="0">
                <a:solidFill>
                  <a:srgbClr val="201B1A"/>
                </a:solidFill>
              </a:rPr>
              <a:t>acres that was treated with potassium (</a:t>
            </a:r>
            <a:r>
              <a:rPr lang="en-US" sz="1050" dirty="0"/>
              <a:t>K</a:t>
            </a:r>
            <a:r>
              <a:rPr lang="en-US" sz="1050" baseline="-25000" dirty="0">
                <a:solidFill>
                  <a:srgbClr val="201B1A"/>
                </a:solidFill>
              </a:rPr>
              <a:t>2</a:t>
            </a:r>
            <a:r>
              <a:rPr lang="en-US" sz="1050" dirty="0">
                <a:solidFill>
                  <a:srgbClr val="201B1A"/>
                </a:solidFill>
              </a:rPr>
              <a:t>O) at an application rate that fell within each rate range. The graph on the right illustrates the cumulative % of </a:t>
            </a:r>
            <a:r>
              <a:rPr lang="en-US" sz="1050" dirty="0" smtClean="0">
                <a:solidFill>
                  <a:srgbClr val="201B1A"/>
                </a:solidFill>
              </a:rPr>
              <a:t>corn </a:t>
            </a:r>
            <a:r>
              <a:rPr lang="en-US" sz="1050" dirty="0">
                <a:solidFill>
                  <a:srgbClr val="201B1A"/>
                </a:solidFill>
              </a:rPr>
              <a:t>acres that was treated with potassium (</a:t>
            </a:r>
            <a:r>
              <a:rPr lang="en-US" sz="1050" dirty="0"/>
              <a:t>K</a:t>
            </a:r>
            <a:r>
              <a:rPr lang="en-US" sz="1050" baseline="-25000" dirty="0">
                <a:solidFill>
                  <a:srgbClr val="201B1A"/>
                </a:solidFill>
              </a:rPr>
              <a:t>2</a:t>
            </a:r>
            <a:r>
              <a:rPr lang="en-US" sz="1050" dirty="0">
                <a:solidFill>
                  <a:srgbClr val="201B1A"/>
                </a:solidFill>
              </a:rPr>
              <a:t>O) at an application rate that fell within each rate range. </a:t>
            </a:r>
          </a:p>
        </p:txBody>
      </p:sp>
    </p:spTree>
    <p:extLst>
      <p:ext uri="{BB962C8B-B14F-4D97-AF65-F5344CB8AC3E}">
        <p14:creationId xmlns:p14="http://schemas.microsoft.com/office/powerpoint/2010/main" val="2552254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34"/>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35"/>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4" grpId="0" animBg="1"/>
      <p:bldP spid="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1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547688"/>
            <a:ext cx="896778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Potassium (K₂O) Rates in Corn</a:t>
            </a:r>
            <a:r>
              <a:rPr lang="en-CA" u="none" dirty="0" smtClean="0"/>
              <a:t> - Average </a:t>
            </a:r>
            <a:r>
              <a:rPr lang="en-CA" u="none" dirty="0"/>
              <a:t>Rate</a:t>
            </a:r>
            <a:endParaRPr lang="en-US" u="none" dirty="0" smtClean="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4" name="Group 13"/>
          <p:cNvGrpSpPr/>
          <p:nvPr/>
        </p:nvGrpSpPr>
        <p:grpSpPr>
          <a:xfrm>
            <a:off x="8515890" y="39961"/>
            <a:ext cx="611443" cy="374904"/>
            <a:chOff x="8515890" y="39961"/>
            <a:chExt cx="611443" cy="374904"/>
          </a:xfrm>
        </p:grpSpPr>
        <p:sp>
          <p:nvSpPr>
            <p:cNvPr id="15" name="Rectangle 14"/>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6" name="Right Arrow 15"/>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8"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sp>
        <p:nvSpPr>
          <p:cNvPr id="12" name="TextBox 11"/>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Potassium (K₂O) volume </a:t>
            </a:r>
            <a:r>
              <a:rPr lang="en-US" sz="800" dirty="0" smtClean="0">
                <a:solidFill>
                  <a:srgbClr val="201B1A"/>
                </a:solidFill>
              </a:rPr>
              <a:t>was calculated from all sources of potassium contained in all fertilizer types</a:t>
            </a:r>
          </a:p>
        </p:txBody>
      </p:sp>
      <p:sp>
        <p:nvSpPr>
          <p:cNvPr id="21" name="TextBox 20"/>
          <p:cNvSpPr txBox="1"/>
          <p:nvPr/>
        </p:nvSpPr>
        <p:spPr>
          <a:xfrm>
            <a:off x="5566929" y="930975"/>
            <a:ext cx="1672071" cy="19466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Average </a:t>
            </a:r>
            <a:r>
              <a:rPr lang="en-US" sz="1000" dirty="0"/>
              <a:t>K</a:t>
            </a:r>
            <a:r>
              <a:rPr lang="en-US" sz="1000" baseline="-25000" dirty="0">
                <a:solidFill>
                  <a:srgbClr val="201B1A"/>
                </a:solidFill>
              </a:rPr>
              <a:t>2</a:t>
            </a:r>
            <a:r>
              <a:rPr lang="en-US" sz="1000" dirty="0">
                <a:solidFill>
                  <a:srgbClr val="201B1A"/>
                </a:solidFill>
              </a:rPr>
              <a:t>O</a:t>
            </a:r>
            <a:r>
              <a:rPr lang="en-US" sz="1000" dirty="0" smtClean="0"/>
              <a:t> rate = 71.1 lbs./ac.</a:t>
            </a:r>
          </a:p>
        </p:txBody>
      </p:sp>
      <p:pic>
        <p:nvPicPr>
          <p:cNvPr id="22" name="Picture 21"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9" name="Rectangle 18">
            <a:hlinkClick r:id="rId7"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Corn</a:t>
            </a:r>
            <a:endParaRPr lang="en-US" sz="800" dirty="0">
              <a:solidFill>
                <a:prstClr val="white"/>
              </a:solidFill>
              <a:latin typeface="Calibri"/>
            </a:endParaRPr>
          </a:p>
        </p:txBody>
      </p:sp>
      <p:sp>
        <p:nvSpPr>
          <p:cNvPr id="23" name="Rectangle 22"/>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oreInfo"/>
          <p:cNvSpPr txBox="1"/>
          <p:nvPr>
            <p:custDataLst>
              <p:tags r:id="rId1"/>
            </p:custDataLst>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smtClean="0">
                <a:solidFill>
                  <a:srgbClr val="201B1A"/>
                </a:solidFill>
              </a:rPr>
              <a:t>Separately </a:t>
            </a:r>
            <a:r>
              <a:rPr lang="en-US" sz="1050" dirty="0">
                <a:solidFill>
                  <a:srgbClr val="201B1A"/>
                </a:solidFill>
              </a:rPr>
              <a:t>by </a:t>
            </a:r>
            <a:r>
              <a:rPr lang="en-US" sz="1050" dirty="0" smtClean="0">
                <a:solidFill>
                  <a:srgbClr val="201B1A"/>
                </a:solidFill>
              </a:rPr>
              <a:t>province, water basin, farm size and 4R </a:t>
            </a:r>
            <a:r>
              <a:rPr lang="en-US" sz="1050" dirty="0">
                <a:solidFill>
                  <a:srgbClr val="201B1A"/>
                </a:solidFill>
              </a:rPr>
              <a:t>familiarity, the graph </a:t>
            </a:r>
            <a:r>
              <a:rPr lang="en-US" sz="1050" dirty="0" smtClean="0">
                <a:solidFill>
                  <a:srgbClr val="201B1A"/>
                </a:solidFill>
              </a:rPr>
              <a:t>illustrates </a:t>
            </a:r>
            <a:r>
              <a:rPr lang="en-US" sz="1050" dirty="0">
                <a:solidFill>
                  <a:srgbClr val="201B1A"/>
                </a:solidFill>
              </a:rPr>
              <a:t>the average </a:t>
            </a:r>
            <a:r>
              <a:rPr lang="en-US" sz="1050" dirty="0" smtClean="0">
                <a:solidFill>
                  <a:srgbClr val="201B1A"/>
                </a:solidFill>
              </a:rPr>
              <a:t>potassium </a:t>
            </a:r>
            <a:r>
              <a:rPr lang="en-US" sz="1050" dirty="0">
                <a:solidFill>
                  <a:srgbClr val="201B1A"/>
                </a:solidFill>
              </a:rPr>
              <a:t>(K₂O) application rate in pounds of </a:t>
            </a:r>
            <a:r>
              <a:rPr lang="en-US" sz="1050" dirty="0" smtClean="0">
                <a:solidFill>
                  <a:srgbClr val="201B1A"/>
                </a:solidFill>
              </a:rPr>
              <a:t>potassium </a:t>
            </a:r>
            <a:r>
              <a:rPr lang="en-US" sz="1050" dirty="0">
                <a:solidFill>
                  <a:srgbClr val="201B1A"/>
                </a:solidFill>
              </a:rPr>
              <a:t>(K₂O) per acre (including untreated </a:t>
            </a:r>
            <a:r>
              <a:rPr lang="en-US" sz="1050" dirty="0" smtClean="0">
                <a:solidFill>
                  <a:srgbClr val="201B1A"/>
                </a:solidFill>
              </a:rPr>
              <a:t>corn </a:t>
            </a:r>
            <a:r>
              <a:rPr lang="en-US" sz="1050" dirty="0">
                <a:solidFill>
                  <a:srgbClr val="201B1A"/>
                </a:solidFill>
              </a:rPr>
              <a:t>acres</a:t>
            </a:r>
            <a:r>
              <a:rPr lang="en-US" sz="1050" dirty="0" smtClean="0">
                <a:solidFill>
                  <a:srgbClr val="201B1A"/>
                </a:solidFill>
              </a:rPr>
              <a:t>).</a:t>
            </a:r>
            <a:endParaRPr lang="en-US" sz="1050" dirty="0">
              <a:solidFill>
                <a:srgbClr val="201B1A"/>
              </a:solidFill>
            </a:endParaRPr>
          </a:p>
        </p:txBody>
      </p:sp>
    </p:spTree>
    <p:extLst>
      <p:ext uri="{BB962C8B-B14F-4D97-AF65-F5344CB8AC3E}">
        <p14:creationId xmlns:p14="http://schemas.microsoft.com/office/powerpoint/2010/main" val="20631398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25"/>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4" grpId="0" animBg="1"/>
      <p:bldP spid="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3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smtClean="0"/>
              <a:t>Sulphur Rates in Corn - Rate Ranges</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2"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grpSp>
        <p:nvGrpSpPr>
          <p:cNvPr id="9" name="Group 8"/>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3" name="Right Arrow 12"/>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Box 13"/>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Sulphur volume was calculated from all sources of sulphur contained in all fertilizer types</a:t>
            </a:r>
          </a:p>
        </p:txBody>
      </p:sp>
      <p:cxnSp>
        <p:nvCxnSpPr>
          <p:cNvPr id="17" name="Straight Arrow Connector 16"/>
          <p:cNvCxnSpPr/>
          <p:nvPr/>
        </p:nvCxnSpPr>
        <p:spPr>
          <a:xfrm flipH="1">
            <a:off x="2048221" y="3167148"/>
            <a:ext cx="1139244" cy="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63339" y="3014748"/>
            <a:ext cx="17482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5.7% of corn acres received 15 to 19.9 lbs. of S per acre.</a:t>
            </a:r>
          </a:p>
        </p:txBody>
      </p:sp>
      <p:sp>
        <p:nvSpPr>
          <p:cNvPr id="23" name="TextBox 22"/>
          <p:cNvSpPr txBox="1"/>
          <p:nvPr/>
        </p:nvSpPr>
        <p:spPr>
          <a:xfrm>
            <a:off x="6019800" y="2485574"/>
            <a:ext cx="17482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82.7% of corn acres received </a:t>
            </a:r>
          </a:p>
          <a:p>
            <a:pPr algn="ctr">
              <a:lnSpc>
                <a:spcPts val="1000"/>
              </a:lnSpc>
            </a:pPr>
            <a:r>
              <a:rPr lang="en-US" sz="1000" dirty="0" smtClean="0"/>
              <a:t>&lt; 15 lbs. of S per acre.</a:t>
            </a:r>
          </a:p>
        </p:txBody>
      </p:sp>
      <p:sp>
        <p:nvSpPr>
          <p:cNvPr id="24" name="TextBox 23"/>
          <p:cNvSpPr txBox="1"/>
          <p:nvPr/>
        </p:nvSpPr>
        <p:spPr>
          <a:xfrm>
            <a:off x="1905000" y="939497"/>
            <a:ext cx="17482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55.4% of corn acres received </a:t>
            </a:r>
          </a:p>
          <a:p>
            <a:pPr algn="ctr">
              <a:lnSpc>
                <a:spcPts val="1000"/>
              </a:lnSpc>
            </a:pPr>
            <a:r>
              <a:rPr lang="en-US" sz="1000" dirty="0" smtClean="0"/>
              <a:t>0 lbs. of S per acre.</a:t>
            </a:r>
          </a:p>
        </p:txBody>
      </p:sp>
      <p:pic>
        <p:nvPicPr>
          <p:cNvPr id="29" name="Picture 28"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29"/>
          <p:cNvGrpSpPr/>
          <p:nvPr/>
        </p:nvGrpSpPr>
        <p:grpSpPr>
          <a:xfrm>
            <a:off x="9296400" y="594360"/>
            <a:ext cx="6035040" cy="4663440"/>
            <a:chOff x="9309735" y="1203960"/>
            <a:chExt cx="6035040" cy="4663440"/>
          </a:xfrm>
        </p:grpSpPr>
        <p:sp>
          <p:nvSpPr>
            <p:cNvPr id="31"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32"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graph on the left illustrates the % of </a:t>
            </a:r>
            <a:r>
              <a:rPr lang="en-US" sz="1050" dirty="0" smtClean="0">
                <a:solidFill>
                  <a:srgbClr val="201B1A"/>
                </a:solidFill>
              </a:rPr>
              <a:t>corn </a:t>
            </a:r>
            <a:r>
              <a:rPr lang="en-US" sz="1050" dirty="0">
                <a:solidFill>
                  <a:srgbClr val="201B1A"/>
                </a:solidFill>
              </a:rPr>
              <a:t>acres that was treated with sulphur at an application rate that fell within each rate range. The graph on the right illustrates the cumulative % of </a:t>
            </a:r>
            <a:r>
              <a:rPr lang="en-US" sz="1050" dirty="0" smtClean="0">
                <a:solidFill>
                  <a:srgbClr val="201B1A"/>
                </a:solidFill>
              </a:rPr>
              <a:t>corn </a:t>
            </a:r>
            <a:r>
              <a:rPr lang="en-US" sz="1050" dirty="0">
                <a:solidFill>
                  <a:srgbClr val="201B1A"/>
                </a:solidFill>
              </a:rPr>
              <a:t>acres that was treated with sulphur at an application rate that fell within each rate range. </a:t>
            </a:r>
          </a:p>
        </p:txBody>
      </p:sp>
    </p:spTree>
    <p:extLst>
      <p:ext uri="{BB962C8B-B14F-4D97-AF65-F5344CB8AC3E}">
        <p14:creationId xmlns:p14="http://schemas.microsoft.com/office/powerpoint/2010/main" val="1446445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30"/>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Soybean Summary - Ontario</a:t>
            </a:r>
            <a:endParaRPr lang="en-US" dirty="0"/>
          </a:p>
        </p:txBody>
      </p:sp>
      <p:sp>
        <p:nvSpPr>
          <p:cNvPr id="47" name="Rectangle 46"/>
          <p:cNvSpPr/>
          <p:nvPr/>
        </p:nvSpPr>
        <p:spPr>
          <a:xfrm>
            <a:off x="5257800" y="6123801"/>
            <a:ext cx="3037691" cy="276999"/>
          </a:xfrm>
          <a:prstGeom prst="rect">
            <a:avLst/>
          </a:prstGeom>
        </p:spPr>
        <p:txBody>
          <a:bodyPr wrap="none" lIns="0" tIns="0" rIns="0" bIns="0">
            <a:spAutoFit/>
          </a:bodyPr>
          <a:lstStyle/>
          <a:p>
            <a:r>
              <a:rPr lang="en-US" sz="900" dirty="0">
                <a:solidFill>
                  <a:srgbClr val="B4CC47">
                    <a:lumMod val="25000"/>
                  </a:srgbClr>
                </a:solidFill>
              </a:rPr>
              <a:t>Click on </a:t>
            </a:r>
            <a:r>
              <a:rPr lang="en-US" sz="900" dirty="0">
                <a:solidFill>
                  <a:srgbClr val="B4CC47">
                    <a:lumMod val="25000"/>
                  </a:srgbClr>
                </a:solidFill>
                <a:sym typeface="Wingdings 3"/>
                <a:hlinkClick r:id="" action="ppaction://noaction"/>
              </a:rPr>
              <a:t></a:t>
            </a:r>
            <a:r>
              <a:rPr lang="en-US" sz="900" dirty="0">
                <a:solidFill>
                  <a:srgbClr val="B4CC47">
                    <a:lumMod val="25000"/>
                  </a:srgbClr>
                </a:solidFill>
              </a:rPr>
              <a:t> above to go to the related data slide.  </a:t>
            </a:r>
          </a:p>
          <a:p>
            <a:r>
              <a:rPr lang="en-US" sz="900" dirty="0">
                <a:solidFill>
                  <a:srgbClr val="B4CC47">
                    <a:lumMod val="25000"/>
                  </a:srgbClr>
                </a:solidFill>
              </a:rPr>
              <a:t>At the data slide, click on the “</a:t>
            </a:r>
            <a:r>
              <a:rPr lang="en-US" sz="900" dirty="0">
                <a:solidFill>
                  <a:srgbClr val="B4CC47">
                    <a:lumMod val="25000"/>
                  </a:srgbClr>
                </a:solidFill>
                <a:sym typeface="Wingdings 3"/>
              </a:rPr>
              <a:t> Soybean</a:t>
            </a:r>
            <a:r>
              <a:rPr lang="en-US" sz="900" dirty="0">
                <a:solidFill>
                  <a:srgbClr val="B4CC47">
                    <a:lumMod val="25000"/>
                  </a:srgbClr>
                </a:solidFill>
              </a:rPr>
              <a:t>” button to return here.</a:t>
            </a:r>
          </a:p>
        </p:txBody>
      </p:sp>
      <p:sp>
        <p:nvSpPr>
          <p:cNvPr id="48" name="Rectangle 47">
            <a:hlinkClick r:id="rId2"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a:solidFill>
                  <a:prstClr val="white"/>
                </a:solidFill>
                <a:latin typeface="Calibri"/>
                <a:sym typeface="Wingdings 3"/>
              </a:rPr>
              <a:t> Soybean</a:t>
            </a:r>
            <a:endParaRPr lang="en-US" sz="800" dirty="0">
              <a:solidFill>
                <a:prstClr val="white"/>
              </a:solidFill>
              <a:latin typeface="Calibri"/>
            </a:endParaRPr>
          </a:p>
        </p:txBody>
      </p:sp>
      <p:cxnSp>
        <p:nvCxnSpPr>
          <p:cNvPr id="49" name="Straight Arrow Connector 48"/>
          <p:cNvCxnSpPr/>
          <p:nvPr/>
        </p:nvCxnSpPr>
        <p:spPr bwMode="auto">
          <a:xfrm>
            <a:off x="6697416" y="6391480"/>
            <a:ext cx="0" cy="182880"/>
          </a:xfrm>
          <a:prstGeom prst="straightConnector1">
            <a:avLst/>
          </a:prstGeom>
          <a:noFill/>
          <a:ln w="6350" cap="flat" cmpd="sng" algn="ctr">
            <a:solidFill>
              <a:schemeClr val="bg1"/>
            </a:solidFill>
            <a:prstDash val="solid"/>
            <a:round/>
            <a:headEnd type="none" w="med" len="med"/>
            <a:tailEnd type="arrow" w="sm" len="sm"/>
          </a:ln>
          <a:effectLst/>
          <a:extLst>
            <a:ext uri="{909E8E84-426E-40DD-AFC4-6F175D3DCCD1}">
              <a14:hiddenFill xmlns:a14="http://schemas.microsoft.com/office/drawing/2010/main">
                <a:solidFill>
                  <a:srgbClr val="FFFFFF"/>
                </a:solidFill>
              </a14:hiddenFill>
            </a:ext>
          </a:extLst>
        </p:spPr>
      </p:cxnSp>
      <p:sp>
        <p:nvSpPr>
          <p:cNvPr id="6" name="Rectangle 51"/>
          <p:cNvSpPr>
            <a:spLocks noChangeArrowheads="1"/>
          </p:cNvSpPr>
          <p:nvPr/>
        </p:nvSpPr>
        <p:spPr bwMode="auto">
          <a:xfrm>
            <a:off x="2057400" y="415309"/>
            <a:ext cx="6949440" cy="5416868"/>
          </a:xfrm>
          <a:prstGeom prst="rect">
            <a:avLst/>
          </a:prstGeom>
          <a:noFill/>
          <a:ln>
            <a:noFill/>
          </a:ln>
          <a:scene3d>
            <a:camera prst="orthographicFront"/>
            <a:lightRig rig="threePt" dir="t"/>
          </a:scene3d>
          <a:sp3d prstMaterial="metal">
            <a:bevelT w="0"/>
          </a:sp3d>
          <a:extLst/>
        </p:spPr>
        <p:txBody>
          <a:bodyPr vert="horz" wrap="square" lIns="91440" tIns="91440" rIns="0" bIns="0" numCol="1" anchor="t" anchorCtr="0" compatLnSpc="1">
            <a:prstTxWarp prst="textNoShape">
              <a:avLst/>
            </a:prstTxWarp>
            <a:spAutoFit/>
          </a:bodyPr>
          <a:lstStyle/>
          <a:p>
            <a:pPr>
              <a:spcBef>
                <a:spcPts val="350"/>
              </a:spcBef>
            </a:pPr>
            <a:r>
              <a:rPr lang="en-CA" sz="1200" b="1" dirty="0" smtClean="0">
                <a:solidFill>
                  <a:prstClr val="black"/>
                </a:solidFill>
              </a:rPr>
              <a:t>Acres treated with primary Nitrogen fertilizers  are equal to </a:t>
            </a:r>
            <a:r>
              <a:rPr lang="en-CA" sz="1200" b="1" dirty="0">
                <a:solidFill>
                  <a:prstClr val="black"/>
                </a:solidFill>
              </a:rPr>
              <a:t>9</a:t>
            </a:r>
            <a:r>
              <a:rPr lang="en-CA" sz="1200" b="1" dirty="0" smtClean="0">
                <a:solidFill>
                  <a:prstClr val="black"/>
                </a:solidFill>
              </a:rPr>
              <a:t>% of soybean acres.  </a:t>
            </a:r>
            <a:r>
              <a:rPr lang="en-US" sz="1175" dirty="0" smtClean="0">
                <a:solidFill>
                  <a:prstClr val="black"/>
                </a:solidFill>
                <a:sym typeface="Wingdings 3"/>
                <a:hlinkClick r:id="rId3" action="ppaction://hlinksldjump"/>
              </a:rPr>
              <a:t></a:t>
            </a:r>
            <a:endParaRPr lang="en-CA" sz="1200" dirty="0">
              <a:solidFill>
                <a:srgbClr val="201B1A"/>
              </a:solidFill>
            </a:endParaRPr>
          </a:p>
          <a:p>
            <a:pPr marL="171450" indent="-171450">
              <a:spcBef>
                <a:spcPts val="350"/>
              </a:spcBef>
              <a:buFont typeface="Wingdings" panose="05000000000000000000" pitchFamily="2" charset="2"/>
              <a:buChar char="§"/>
            </a:pPr>
            <a:r>
              <a:rPr lang="en-CA" sz="1200" dirty="0" smtClean="0">
                <a:solidFill>
                  <a:prstClr val="black"/>
                </a:solidFill>
              </a:rPr>
              <a:t>MAP </a:t>
            </a:r>
            <a:r>
              <a:rPr lang="en-CA" sz="1200" dirty="0">
                <a:solidFill>
                  <a:prstClr val="black"/>
                </a:solidFill>
              </a:rPr>
              <a:t>represents </a:t>
            </a:r>
            <a:r>
              <a:rPr lang="en-CA" sz="1200" dirty="0" smtClean="0">
                <a:solidFill>
                  <a:prstClr val="black"/>
                </a:solidFill>
              </a:rPr>
              <a:t>67% </a:t>
            </a:r>
            <a:r>
              <a:rPr lang="en-CA" sz="1200" dirty="0">
                <a:solidFill>
                  <a:prstClr val="black"/>
                </a:solidFill>
              </a:rPr>
              <a:t>of total Nitrogen volume applied in </a:t>
            </a:r>
            <a:r>
              <a:rPr lang="en-CA" sz="1200" dirty="0" smtClean="0">
                <a:solidFill>
                  <a:prstClr val="black"/>
                </a:solidFill>
              </a:rPr>
              <a:t>soybeans (12 </a:t>
            </a:r>
            <a:r>
              <a:rPr lang="en-CA" sz="1200" dirty="0">
                <a:solidFill>
                  <a:prstClr val="black"/>
                </a:solidFill>
              </a:rPr>
              <a:t>million pounds</a:t>
            </a:r>
            <a:r>
              <a:rPr lang="en-CA" sz="1200" dirty="0" smtClean="0">
                <a:solidFill>
                  <a:prstClr val="black"/>
                </a:solidFill>
              </a:rPr>
              <a:t>). </a:t>
            </a:r>
            <a:r>
              <a:rPr lang="en-US" sz="1200" dirty="0">
                <a:solidFill>
                  <a:prstClr val="black"/>
                </a:solidFill>
                <a:sym typeface="Wingdings 3"/>
                <a:hlinkClick r:id="rId4"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44% </a:t>
            </a:r>
            <a:r>
              <a:rPr lang="en-CA" sz="1200" dirty="0">
                <a:solidFill>
                  <a:prstClr val="black"/>
                </a:solidFill>
              </a:rPr>
              <a:t>of Nitrogen volumes were applied in the spring </a:t>
            </a:r>
            <a:r>
              <a:rPr lang="en-CA" sz="1200" dirty="0" smtClean="0">
                <a:solidFill>
                  <a:prstClr val="black"/>
                </a:solidFill>
              </a:rPr>
              <a:t>before planting. </a:t>
            </a:r>
            <a:r>
              <a:rPr lang="en-US" sz="1200" dirty="0" smtClean="0">
                <a:solidFill>
                  <a:prstClr val="black"/>
                </a:solidFill>
                <a:sym typeface="Wingdings 3"/>
                <a:hlinkClick r:id="rId5"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76% </a:t>
            </a:r>
            <a:r>
              <a:rPr lang="en-CA" sz="1200" dirty="0">
                <a:solidFill>
                  <a:prstClr val="black"/>
                </a:solidFill>
              </a:rPr>
              <a:t>of Nitrogen applied in the spring </a:t>
            </a:r>
            <a:r>
              <a:rPr lang="en-CA" sz="1200" dirty="0" smtClean="0">
                <a:solidFill>
                  <a:prstClr val="black"/>
                </a:solidFill>
              </a:rPr>
              <a:t>before planting </a:t>
            </a:r>
            <a:r>
              <a:rPr lang="en-CA" sz="1200" dirty="0">
                <a:solidFill>
                  <a:prstClr val="black"/>
                </a:solidFill>
              </a:rPr>
              <a:t>was </a:t>
            </a:r>
            <a:r>
              <a:rPr lang="en-CA" sz="1200" dirty="0" smtClean="0">
                <a:solidFill>
                  <a:prstClr val="black"/>
                </a:solidFill>
              </a:rPr>
              <a:t>broadcast with incorporation. </a:t>
            </a:r>
            <a:r>
              <a:rPr lang="en-US" sz="1200" dirty="0" smtClean="0">
                <a:solidFill>
                  <a:prstClr val="black"/>
                </a:solidFill>
                <a:sym typeface="Wingdings 3"/>
                <a:hlinkClick r:id="rId6"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a:solidFill>
                  <a:prstClr val="black"/>
                </a:solidFill>
              </a:rPr>
              <a:t>Average rate (including untreated) = </a:t>
            </a:r>
            <a:r>
              <a:rPr lang="en-CA" sz="1200" dirty="0" smtClean="0">
                <a:solidFill>
                  <a:prstClr val="black"/>
                </a:solidFill>
              </a:rPr>
              <a:t>6 </a:t>
            </a:r>
            <a:r>
              <a:rPr lang="en-CA" sz="1200" dirty="0">
                <a:solidFill>
                  <a:prstClr val="black"/>
                </a:solidFill>
              </a:rPr>
              <a:t>lbs./</a:t>
            </a:r>
            <a:r>
              <a:rPr lang="en-CA" sz="1200" dirty="0" smtClean="0">
                <a:solidFill>
                  <a:prstClr val="black"/>
                </a:solidFill>
              </a:rPr>
              <a:t>ac </a:t>
            </a:r>
            <a:r>
              <a:rPr lang="en-US" sz="1200" dirty="0" smtClean="0">
                <a:solidFill>
                  <a:prstClr val="black"/>
                </a:solidFill>
                <a:sym typeface="Wingdings 3"/>
                <a:hlinkClick r:id="rId7" action="ppaction://hlinksldjump"/>
              </a:rPr>
              <a:t></a:t>
            </a:r>
            <a:r>
              <a:rPr lang="en-CA" sz="1200" dirty="0">
                <a:solidFill>
                  <a:prstClr val="black"/>
                </a:solidFill>
              </a:rPr>
              <a:t>; average rate </a:t>
            </a:r>
            <a:r>
              <a:rPr lang="en-CA" sz="1200" dirty="0" smtClean="0">
                <a:solidFill>
                  <a:prstClr val="black"/>
                </a:solidFill>
              </a:rPr>
              <a:t>used before planting </a:t>
            </a:r>
            <a:r>
              <a:rPr lang="en-CA" sz="1200" dirty="0">
                <a:solidFill>
                  <a:prstClr val="black"/>
                </a:solidFill>
              </a:rPr>
              <a:t>= </a:t>
            </a:r>
            <a:r>
              <a:rPr lang="en-CA" sz="1200" dirty="0" smtClean="0">
                <a:solidFill>
                  <a:prstClr val="black"/>
                </a:solidFill>
              </a:rPr>
              <a:t>12 </a:t>
            </a:r>
            <a:r>
              <a:rPr lang="en-CA" sz="1200" dirty="0">
                <a:solidFill>
                  <a:prstClr val="black"/>
                </a:solidFill>
              </a:rPr>
              <a:t>lbs./ac</a:t>
            </a:r>
            <a:r>
              <a:rPr lang="en-CA" sz="1200" dirty="0" smtClean="0">
                <a:solidFill>
                  <a:prstClr val="black"/>
                </a:solidFill>
              </a:rPr>
              <a:t>.</a:t>
            </a:r>
            <a:r>
              <a:rPr lang="en-US" sz="1200" dirty="0">
                <a:solidFill>
                  <a:prstClr val="black"/>
                </a:solidFill>
                <a:sym typeface="Wingdings 3"/>
                <a:hlinkClick r:id="rId7" action="ppaction://hlinksldjump"/>
              </a:rPr>
              <a:t> </a:t>
            </a:r>
            <a:r>
              <a:rPr lang="en-US" sz="1200" dirty="0">
                <a:solidFill>
                  <a:prstClr val="black"/>
                </a:solidFill>
                <a:sym typeface="Wingdings 3"/>
                <a:hlinkClick r:id="rId8" action="ppaction://hlinksldjump"/>
              </a:rPr>
              <a:t></a:t>
            </a:r>
            <a:r>
              <a:rPr lang="en-CA" sz="1200" dirty="0" smtClean="0">
                <a:solidFill>
                  <a:prstClr val="black"/>
                </a:solidFill>
              </a:rPr>
              <a:t> </a:t>
            </a:r>
            <a:endParaRPr lang="en-CA" sz="1200" dirty="0">
              <a:solidFill>
                <a:prstClr val="black"/>
              </a:solidFill>
            </a:endParaRPr>
          </a:p>
          <a:p>
            <a:pPr>
              <a:spcBef>
                <a:spcPts val="200"/>
              </a:spcBef>
            </a:pPr>
            <a:endParaRPr lang="en-CA" sz="1200" b="1" dirty="0">
              <a:solidFill>
                <a:prstClr val="black"/>
              </a:solidFill>
            </a:endParaRPr>
          </a:p>
          <a:p>
            <a:pPr>
              <a:spcBef>
                <a:spcPts val="350"/>
              </a:spcBef>
            </a:pPr>
            <a:r>
              <a:rPr lang="en-CA" sz="1200" b="1" dirty="0" smtClean="0">
                <a:solidFill>
                  <a:prstClr val="black"/>
                </a:solidFill>
              </a:rPr>
              <a:t>Acres treated with primary Phosphorus fertilizers  are equal to 45% of soybean acres. </a:t>
            </a:r>
            <a:r>
              <a:rPr lang="en-US" sz="1175" dirty="0" smtClean="0">
                <a:solidFill>
                  <a:prstClr val="black"/>
                </a:solidFill>
                <a:sym typeface="Wingdings 3"/>
                <a:hlinkClick r:id="rId3" action="ppaction://hlinksldjump"/>
              </a:rPr>
              <a:t></a:t>
            </a:r>
            <a:endParaRPr lang="en-CA" sz="1200" dirty="0">
              <a:solidFill>
                <a:srgbClr val="201B1A"/>
              </a:solidFill>
            </a:endParaRPr>
          </a:p>
          <a:p>
            <a:pPr marL="171450" indent="-171450">
              <a:spcBef>
                <a:spcPts val="350"/>
              </a:spcBef>
              <a:buFont typeface="Wingdings" panose="05000000000000000000" pitchFamily="2" charset="2"/>
              <a:buChar char="§"/>
            </a:pPr>
            <a:r>
              <a:rPr lang="en-CA" sz="1200" dirty="0" smtClean="0">
                <a:solidFill>
                  <a:prstClr val="black"/>
                </a:solidFill>
              </a:rPr>
              <a:t>MAP </a:t>
            </a:r>
            <a:r>
              <a:rPr lang="en-CA" sz="1200" dirty="0">
                <a:solidFill>
                  <a:prstClr val="black"/>
                </a:solidFill>
              </a:rPr>
              <a:t>represents </a:t>
            </a:r>
            <a:r>
              <a:rPr lang="en-CA" sz="1200" dirty="0" smtClean="0">
                <a:solidFill>
                  <a:prstClr val="black"/>
                </a:solidFill>
              </a:rPr>
              <a:t>93% </a:t>
            </a:r>
            <a:r>
              <a:rPr lang="en-CA" sz="1200" dirty="0">
                <a:solidFill>
                  <a:prstClr val="black"/>
                </a:solidFill>
              </a:rPr>
              <a:t>of total phosphorus volume applied in </a:t>
            </a:r>
            <a:r>
              <a:rPr lang="en-CA" sz="1200" dirty="0" smtClean="0">
                <a:solidFill>
                  <a:prstClr val="black"/>
                </a:solidFill>
              </a:rPr>
              <a:t>soybeans (55 </a:t>
            </a:r>
            <a:r>
              <a:rPr lang="en-CA" sz="1200" dirty="0">
                <a:solidFill>
                  <a:prstClr val="black"/>
                </a:solidFill>
              </a:rPr>
              <a:t>million pounds</a:t>
            </a:r>
            <a:r>
              <a:rPr lang="en-CA" sz="1200" dirty="0" smtClean="0">
                <a:solidFill>
                  <a:prstClr val="black"/>
                </a:solidFill>
              </a:rPr>
              <a:t>). </a:t>
            </a:r>
            <a:r>
              <a:rPr lang="en-US" sz="1200" dirty="0" smtClean="0">
                <a:solidFill>
                  <a:prstClr val="black"/>
                </a:solidFill>
                <a:sym typeface="Wingdings 3"/>
                <a:hlinkClick r:id="rId9"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41% </a:t>
            </a:r>
            <a:r>
              <a:rPr lang="en-CA" sz="1200" dirty="0">
                <a:solidFill>
                  <a:prstClr val="black"/>
                </a:solidFill>
              </a:rPr>
              <a:t>of Phosphorus volumes were applied </a:t>
            </a:r>
            <a:r>
              <a:rPr lang="en-CA" sz="1200" dirty="0" smtClean="0">
                <a:solidFill>
                  <a:prstClr val="black"/>
                </a:solidFill>
              </a:rPr>
              <a:t>in the spring before planting. </a:t>
            </a:r>
            <a:r>
              <a:rPr lang="en-US" sz="1200" dirty="0" smtClean="0">
                <a:solidFill>
                  <a:prstClr val="black"/>
                </a:solidFill>
                <a:sym typeface="Wingdings 3"/>
                <a:hlinkClick r:id="rId5"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76% </a:t>
            </a:r>
            <a:r>
              <a:rPr lang="en-CA" sz="1200" dirty="0">
                <a:solidFill>
                  <a:prstClr val="black"/>
                </a:solidFill>
              </a:rPr>
              <a:t>of Phosphorus applied </a:t>
            </a:r>
            <a:r>
              <a:rPr lang="en-CA" sz="1200" dirty="0" smtClean="0">
                <a:solidFill>
                  <a:prstClr val="black"/>
                </a:solidFill>
              </a:rPr>
              <a:t>in the spring before </a:t>
            </a:r>
            <a:r>
              <a:rPr lang="en-CA" sz="1200" dirty="0">
                <a:solidFill>
                  <a:prstClr val="black"/>
                </a:solidFill>
              </a:rPr>
              <a:t>planting was </a:t>
            </a:r>
            <a:r>
              <a:rPr lang="en-CA" sz="1200" dirty="0" smtClean="0">
                <a:solidFill>
                  <a:prstClr val="black"/>
                </a:solidFill>
              </a:rPr>
              <a:t>broadcast with incorporation. </a:t>
            </a:r>
            <a:r>
              <a:rPr lang="en-US" sz="1200" dirty="0" smtClean="0">
                <a:solidFill>
                  <a:prstClr val="black"/>
                </a:solidFill>
                <a:sym typeface="Wingdings 3"/>
                <a:hlinkClick r:id="rId6"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a:solidFill>
                  <a:prstClr val="black"/>
                </a:solidFill>
              </a:rPr>
              <a:t>Average rate (including untreated) = </a:t>
            </a:r>
            <a:r>
              <a:rPr lang="en-CA" sz="1200" dirty="0" smtClean="0">
                <a:solidFill>
                  <a:prstClr val="black"/>
                </a:solidFill>
              </a:rPr>
              <a:t>22 </a:t>
            </a:r>
            <a:r>
              <a:rPr lang="en-CA" sz="1200" dirty="0">
                <a:solidFill>
                  <a:prstClr val="black"/>
                </a:solidFill>
              </a:rPr>
              <a:t>lbs./</a:t>
            </a:r>
            <a:r>
              <a:rPr lang="en-CA" sz="1200" dirty="0" smtClean="0">
                <a:solidFill>
                  <a:prstClr val="black"/>
                </a:solidFill>
              </a:rPr>
              <a:t>ac </a:t>
            </a:r>
            <a:r>
              <a:rPr lang="en-US" sz="1200" dirty="0" smtClean="0">
                <a:solidFill>
                  <a:prstClr val="black"/>
                </a:solidFill>
                <a:sym typeface="Wingdings 3"/>
                <a:hlinkClick r:id="rId10" action="ppaction://hlinksldjump"/>
              </a:rPr>
              <a:t></a:t>
            </a:r>
            <a:r>
              <a:rPr lang="en-CA" sz="1200" dirty="0">
                <a:solidFill>
                  <a:prstClr val="black"/>
                </a:solidFill>
              </a:rPr>
              <a:t>; average rate </a:t>
            </a:r>
            <a:r>
              <a:rPr lang="en-CA" sz="1200" dirty="0" smtClean="0">
                <a:solidFill>
                  <a:prstClr val="black"/>
                </a:solidFill>
              </a:rPr>
              <a:t>used before </a:t>
            </a:r>
            <a:r>
              <a:rPr lang="en-CA" sz="1200" dirty="0">
                <a:solidFill>
                  <a:prstClr val="black"/>
                </a:solidFill>
              </a:rPr>
              <a:t>planting = </a:t>
            </a:r>
            <a:r>
              <a:rPr lang="en-CA" sz="1200" dirty="0" smtClean="0">
                <a:solidFill>
                  <a:prstClr val="black"/>
                </a:solidFill>
              </a:rPr>
              <a:t>38 </a:t>
            </a:r>
            <a:r>
              <a:rPr lang="en-CA" sz="1200" dirty="0">
                <a:solidFill>
                  <a:prstClr val="black"/>
                </a:solidFill>
              </a:rPr>
              <a:t>lbs./ac</a:t>
            </a:r>
            <a:r>
              <a:rPr lang="en-CA" sz="1200" dirty="0" smtClean="0">
                <a:solidFill>
                  <a:prstClr val="black"/>
                </a:solidFill>
              </a:rPr>
              <a:t>.  </a:t>
            </a:r>
            <a:r>
              <a:rPr lang="en-US" sz="1200" dirty="0">
                <a:solidFill>
                  <a:prstClr val="black"/>
                </a:solidFill>
                <a:sym typeface="Wingdings 3"/>
                <a:hlinkClick r:id="rId8" action="ppaction://hlinksldjump"/>
              </a:rPr>
              <a:t></a:t>
            </a:r>
            <a:endParaRPr lang="en-CA" sz="1200" dirty="0">
              <a:solidFill>
                <a:prstClr val="black"/>
              </a:solidFill>
            </a:endParaRPr>
          </a:p>
          <a:p>
            <a:pPr marL="171450" indent="-171450">
              <a:spcBef>
                <a:spcPts val="200"/>
              </a:spcBef>
              <a:buFont typeface="Wingdings" panose="05000000000000000000" pitchFamily="2" charset="2"/>
              <a:buChar char="§"/>
            </a:pPr>
            <a:endParaRPr lang="en-CA" sz="1200" dirty="0">
              <a:solidFill>
                <a:prstClr val="black"/>
              </a:solidFill>
            </a:endParaRPr>
          </a:p>
          <a:p>
            <a:pPr>
              <a:spcBef>
                <a:spcPts val="350"/>
              </a:spcBef>
            </a:pPr>
            <a:r>
              <a:rPr lang="en-CA" sz="1200" b="1" dirty="0" smtClean="0">
                <a:solidFill>
                  <a:prstClr val="black"/>
                </a:solidFill>
              </a:rPr>
              <a:t>Acres treated with primary Potassium fertilizers  are equal to 54% of soybean acres. </a:t>
            </a:r>
            <a:r>
              <a:rPr lang="en-US" sz="1175" dirty="0" smtClean="0">
                <a:solidFill>
                  <a:prstClr val="black"/>
                </a:solidFill>
                <a:sym typeface="Wingdings 3"/>
                <a:hlinkClick r:id="rId3" action="ppaction://hlinksldjump"/>
              </a:rPr>
              <a:t></a:t>
            </a:r>
            <a:endParaRPr lang="en-CA" sz="1200" dirty="0">
              <a:solidFill>
                <a:srgbClr val="201B1A"/>
              </a:solidFill>
            </a:endParaRPr>
          </a:p>
          <a:p>
            <a:pPr marL="171450" indent="-171450">
              <a:spcBef>
                <a:spcPts val="350"/>
              </a:spcBef>
              <a:buFont typeface="Wingdings" panose="05000000000000000000" pitchFamily="2" charset="2"/>
              <a:buChar char="§"/>
            </a:pPr>
            <a:r>
              <a:rPr lang="en-CA" sz="1200" dirty="0" smtClean="0">
                <a:solidFill>
                  <a:prstClr val="black"/>
                </a:solidFill>
              </a:rPr>
              <a:t>Dry </a:t>
            </a:r>
            <a:r>
              <a:rPr lang="en-CA" sz="1200" dirty="0">
                <a:solidFill>
                  <a:prstClr val="black"/>
                </a:solidFill>
              </a:rPr>
              <a:t>potash represents </a:t>
            </a:r>
            <a:r>
              <a:rPr lang="en-CA" sz="1200" dirty="0" smtClean="0">
                <a:solidFill>
                  <a:prstClr val="black"/>
                </a:solidFill>
              </a:rPr>
              <a:t>98% </a:t>
            </a:r>
            <a:r>
              <a:rPr lang="en-CA" sz="1200" dirty="0">
                <a:solidFill>
                  <a:prstClr val="black"/>
                </a:solidFill>
              </a:rPr>
              <a:t>of total Potassium volume applied in </a:t>
            </a:r>
            <a:r>
              <a:rPr lang="en-CA" sz="1200" dirty="0" smtClean="0">
                <a:solidFill>
                  <a:prstClr val="black"/>
                </a:solidFill>
              </a:rPr>
              <a:t>soybeans </a:t>
            </a:r>
            <a:r>
              <a:rPr lang="en-CA" sz="1200" dirty="0">
                <a:solidFill>
                  <a:prstClr val="black"/>
                </a:solidFill>
              </a:rPr>
              <a:t>(</a:t>
            </a:r>
            <a:r>
              <a:rPr lang="en-CA" sz="1200" dirty="0" smtClean="0">
                <a:solidFill>
                  <a:prstClr val="black"/>
                </a:solidFill>
              </a:rPr>
              <a:t>123 </a:t>
            </a:r>
            <a:r>
              <a:rPr lang="en-CA" sz="1200" dirty="0">
                <a:solidFill>
                  <a:prstClr val="black"/>
                </a:solidFill>
              </a:rPr>
              <a:t>million pounds</a:t>
            </a:r>
            <a:r>
              <a:rPr lang="en-CA" sz="1200" dirty="0" smtClean="0">
                <a:solidFill>
                  <a:prstClr val="black"/>
                </a:solidFill>
              </a:rPr>
              <a:t>). </a:t>
            </a:r>
            <a:r>
              <a:rPr lang="en-US" sz="1200" dirty="0" smtClean="0">
                <a:solidFill>
                  <a:prstClr val="black"/>
                </a:solidFill>
                <a:sym typeface="Wingdings 3"/>
                <a:hlinkClick r:id="rId11"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47% </a:t>
            </a:r>
            <a:r>
              <a:rPr lang="en-CA" sz="1200" dirty="0">
                <a:solidFill>
                  <a:prstClr val="black"/>
                </a:solidFill>
              </a:rPr>
              <a:t>of Potassium volumes were applied </a:t>
            </a:r>
            <a:r>
              <a:rPr lang="en-CA" sz="1200" dirty="0" smtClean="0">
                <a:solidFill>
                  <a:prstClr val="black"/>
                </a:solidFill>
              </a:rPr>
              <a:t>in the fall. </a:t>
            </a:r>
            <a:r>
              <a:rPr lang="en-US" sz="1200" dirty="0" smtClean="0">
                <a:solidFill>
                  <a:prstClr val="black"/>
                </a:solidFill>
                <a:sym typeface="Wingdings 3"/>
                <a:hlinkClick r:id="rId5"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51% </a:t>
            </a:r>
            <a:r>
              <a:rPr lang="en-CA" sz="1200" dirty="0">
                <a:solidFill>
                  <a:prstClr val="black"/>
                </a:solidFill>
              </a:rPr>
              <a:t>of Potassium </a:t>
            </a:r>
            <a:r>
              <a:rPr lang="en-CA" sz="1200" dirty="0" smtClean="0">
                <a:solidFill>
                  <a:prstClr val="black"/>
                </a:solidFill>
              </a:rPr>
              <a:t>applied in the fall was broadcast with incorporation. </a:t>
            </a:r>
            <a:r>
              <a:rPr lang="en-US" sz="1200" dirty="0" smtClean="0">
                <a:solidFill>
                  <a:prstClr val="black"/>
                </a:solidFill>
                <a:sym typeface="Wingdings 3"/>
                <a:hlinkClick r:id="rId6"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a:solidFill>
                  <a:prstClr val="black"/>
                </a:solidFill>
              </a:rPr>
              <a:t>Average rate (including untreated) = </a:t>
            </a:r>
            <a:r>
              <a:rPr lang="en-CA" sz="1200" dirty="0" smtClean="0">
                <a:solidFill>
                  <a:prstClr val="black"/>
                </a:solidFill>
              </a:rPr>
              <a:t>46 </a:t>
            </a:r>
            <a:r>
              <a:rPr lang="en-CA" sz="1200" dirty="0">
                <a:solidFill>
                  <a:prstClr val="black"/>
                </a:solidFill>
              </a:rPr>
              <a:t>lbs./</a:t>
            </a:r>
            <a:r>
              <a:rPr lang="en-CA" sz="1200" dirty="0" smtClean="0">
                <a:solidFill>
                  <a:prstClr val="black"/>
                </a:solidFill>
              </a:rPr>
              <a:t>ac </a:t>
            </a:r>
            <a:r>
              <a:rPr lang="en-US" sz="1200" dirty="0" smtClean="0">
                <a:solidFill>
                  <a:prstClr val="black"/>
                </a:solidFill>
                <a:sym typeface="Wingdings 3"/>
                <a:hlinkClick r:id="rId12" action="ppaction://hlinksldjump"/>
              </a:rPr>
              <a:t></a:t>
            </a:r>
            <a:r>
              <a:rPr lang="en-CA" sz="1200" dirty="0">
                <a:solidFill>
                  <a:prstClr val="black"/>
                </a:solidFill>
              </a:rPr>
              <a:t>; average rate </a:t>
            </a:r>
            <a:r>
              <a:rPr lang="en-CA" sz="1200" dirty="0" smtClean="0">
                <a:solidFill>
                  <a:prstClr val="black"/>
                </a:solidFill>
              </a:rPr>
              <a:t>used in fall </a:t>
            </a:r>
            <a:r>
              <a:rPr lang="en-CA" sz="1200" dirty="0">
                <a:solidFill>
                  <a:prstClr val="black"/>
                </a:solidFill>
              </a:rPr>
              <a:t>= </a:t>
            </a:r>
            <a:r>
              <a:rPr lang="en-CA" sz="1200" dirty="0" smtClean="0">
                <a:solidFill>
                  <a:prstClr val="black"/>
                </a:solidFill>
              </a:rPr>
              <a:t>83 </a:t>
            </a:r>
            <a:r>
              <a:rPr lang="en-CA" sz="1200" dirty="0">
                <a:solidFill>
                  <a:prstClr val="black"/>
                </a:solidFill>
              </a:rPr>
              <a:t>lbs./ac</a:t>
            </a:r>
            <a:r>
              <a:rPr lang="en-CA" sz="1200" dirty="0" smtClean="0">
                <a:solidFill>
                  <a:prstClr val="black"/>
                </a:solidFill>
              </a:rPr>
              <a:t>. </a:t>
            </a:r>
            <a:r>
              <a:rPr lang="en-US" sz="1200" dirty="0" smtClean="0">
                <a:solidFill>
                  <a:prstClr val="black"/>
                </a:solidFill>
                <a:sym typeface="Wingdings 3"/>
                <a:hlinkClick r:id="rId8"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endParaRPr lang="en-CA" sz="1200" dirty="0">
              <a:solidFill>
                <a:prstClr val="black"/>
              </a:solidFill>
            </a:endParaRPr>
          </a:p>
          <a:p>
            <a:pPr>
              <a:spcBef>
                <a:spcPts val="350"/>
              </a:spcBef>
            </a:pPr>
            <a:r>
              <a:rPr lang="en-CA" sz="1200" b="1" dirty="0" smtClean="0">
                <a:solidFill>
                  <a:prstClr val="black"/>
                </a:solidFill>
              </a:rPr>
              <a:t>Acres treated with primary Sulphur fertilizers  are equal to 9% of soybean acres. </a:t>
            </a:r>
            <a:r>
              <a:rPr lang="en-US" sz="1175" dirty="0" smtClean="0">
                <a:solidFill>
                  <a:prstClr val="black"/>
                </a:solidFill>
                <a:sym typeface="Wingdings 3"/>
                <a:hlinkClick r:id="rId3" action="ppaction://hlinksldjump"/>
              </a:rPr>
              <a:t></a:t>
            </a:r>
            <a:endParaRPr lang="en-CA" sz="1200" dirty="0">
              <a:solidFill>
                <a:srgbClr val="201B1A"/>
              </a:solidFill>
            </a:endParaRPr>
          </a:p>
          <a:p>
            <a:pPr marL="171450" indent="-171450">
              <a:spcBef>
                <a:spcPts val="350"/>
              </a:spcBef>
              <a:buFont typeface="Wingdings" panose="05000000000000000000" pitchFamily="2" charset="2"/>
              <a:buChar char="§"/>
            </a:pPr>
            <a:r>
              <a:rPr lang="en-CA" sz="1200" dirty="0" smtClean="0">
                <a:solidFill>
                  <a:prstClr val="black"/>
                </a:solidFill>
              </a:rPr>
              <a:t>Ammonium </a:t>
            </a:r>
            <a:r>
              <a:rPr lang="en-CA" sz="1200" dirty="0">
                <a:solidFill>
                  <a:prstClr val="black"/>
                </a:solidFill>
              </a:rPr>
              <a:t>sulphate represents </a:t>
            </a:r>
            <a:r>
              <a:rPr lang="en-CA" sz="1200" dirty="0" smtClean="0">
                <a:solidFill>
                  <a:prstClr val="black"/>
                </a:solidFill>
              </a:rPr>
              <a:t>43% </a:t>
            </a:r>
            <a:r>
              <a:rPr lang="en-CA" sz="1200" dirty="0">
                <a:solidFill>
                  <a:prstClr val="black"/>
                </a:solidFill>
              </a:rPr>
              <a:t>of total sulphur volume in </a:t>
            </a:r>
            <a:r>
              <a:rPr lang="en-CA" sz="1200" dirty="0" smtClean="0">
                <a:solidFill>
                  <a:prstClr val="black"/>
                </a:solidFill>
              </a:rPr>
              <a:t>soybeans (1 </a:t>
            </a:r>
            <a:r>
              <a:rPr lang="en-CA" sz="1200" dirty="0">
                <a:solidFill>
                  <a:prstClr val="black"/>
                </a:solidFill>
              </a:rPr>
              <a:t>million pounds</a:t>
            </a:r>
            <a:r>
              <a:rPr lang="en-CA" sz="1200" dirty="0" smtClean="0">
                <a:solidFill>
                  <a:prstClr val="black"/>
                </a:solidFill>
              </a:rPr>
              <a:t>). </a:t>
            </a:r>
            <a:r>
              <a:rPr lang="en-US" sz="1200" dirty="0" smtClean="0">
                <a:solidFill>
                  <a:prstClr val="black"/>
                </a:solidFill>
                <a:sym typeface="Wingdings 3"/>
                <a:hlinkClick r:id="rId13"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44% </a:t>
            </a:r>
            <a:r>
              <a:rPr lang="en-CA" sz="1200" dirty="0">
                <a:solidFill>
                  <a:prstClr val="black"/>
                </a:solidFill>
              </a:rPr>
              <a:t>of Sulphur volumes were applied in the spring </a:t>
            </a:r>
            <a:r>
              <a:rPr lang="en-CA" sz="1200" dirty="0" smtClean="0">
                <a:solidFill>
                  <a:prstClr val="black"/>
                </a:solidFill>
              </a:rPr>
              <a:t>before planting. </a:t>
            </a:r>
            <a:r>
              <a:rPr lang="en-US" sz="1200" dirty="0" smtClean="0">
                <a:solidFill>
                  <a:prstClr val="black"/>
                </a:solidFill>
                <a:sym typeface="Wingdings 3"/>
                <a:hlinkClick r:id="rId5"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smtClean="0">
                <a:solidFill>
                  <a:prstClr val="black"/>
                </a:solidFill>
              </a:rPr>
              <a:t>70% </a:t>
            </a:r>
            <a:r>
              <a:rPr lang="en-CA" sz="1200" dirty="0">
                <a:solidFill>
                  <a:prstClr val="black"/>
                </a:solidFill>
              </a:rPr>
              <a:t>of Sulphur applied in the spring </a:t>
            </a:r>
            <a:r>
              <a:rPr lang="en-CA" sz="1200" dirty="0" smtClean="0">
                <a:solidFill>
                  <a:prstClr val="black"/>
                </a:solidFill>
              </a:rPr>
              <a:t>before planting </a:t>
            </a:r>
            <a:r>
              <a:rPr lang="en-CA" sz="1200" dirty="0">
                <a:solidFill>
                  <a:prstClr val="black"/>
                </a:solidFill>
              </a:rPr>
              <a:t>was </a:t>
            </a:r>
            <a:r>
              <a:rPr lang="en-CA" sz="1200" dirty="0" smtClean="0">
                <a:solidFill>
                  <a:prstClr val="black"/>
                </a:solidFill>
              </a:rPr>
              <a:t>broadcast with incorporation. </a:t>
            </a:r>
            <a:r>
              <a:rPr lang="en-US" sz="1200" dirty="0" smtClean="0">
                <a:solidFill>
                  <a:prstClr val="black"/>
                </a:solidFill>
                <a:sym typeface="Wingdings 3"/>
                <a:hlinkClick r:id="rId6" action="ppaction://hlinksldjump"/>
              </a:rPr>
              <a:t></a:t>
            </a:r>
            <a:endParaRPr lang="en-CA" sz="1200" dirty="0">
              <a:solidFill>
                <a:prstClr val="black"/>
              </a:solidFill>
            </a:endParaRPr>
          </a:p>
          <a:p>
            <a:pPr marL="171450" indent="-171450">
              <a:spcBef>
                <a:spcPts val="350"/>
              </a:spcBef>
              <a:buFont typeface="Wingdings" panose="05000000000000000000" pitchFamily="2" charset="2"/>
              <a:buChar char="§"/>
            </a:pPr>
            <a:r>
              <a:rPr lang="en-CA" sz="1200" dirty="0">
                <a:solidFill>
                  <a:prstClr val="black"/>
                </a:solidFill>
              </a:rPr>
              <a:t>Average rate (including untreated) = </a:t>
            </a:r>
            <a:r>
              <a:rPr lang="en-CA" sz="1200" dirty="0" smtClean="0">
                <a:solidFill>
                  <a:prstClr val="black"/>
                </a:solidFill>
              </a:rPr>
              <a:t>1 </a:t>
            </a:r>
            <a:r>
              <a:rPr lang="en-CA" sz="1200" dirty="0">
                <a:solidFill>
                  <a:prstClr val="black"/>
                </a:solidFill>
              </a:rPr>
              <a:t>lbs./</a:t>
            </a:r>
            <a:r>
              <a:rPr lang="en-CA" sz="1200" dirty="0" smtClean="0">
                <a:solidFill>
                  <a:prstClr val="black"/>
                </a:solidFill>
              </a:rPr>
              <a:t>ac </a:t>
            </a:r>
            <a:r>
              <a:rPr lang="en-US" sz="1200" dirty="0" smtClean="0">
                <a:solidFill>
                  <a:prstClr val="black"/>
                </a:solidFill>
                <a:sym typeface="Wingdings 3"/>
                <a:hlinkClick r:id="rId14" action="ppaction://hlinksldjump"/>
              </a:rPr>
              <a:t></a:t>
            </a:r>
            <a:r>
              <a:rPr lang="en-CA" sz="1200" dirty="0">
                <a:solidFill>
                  <a:prstClr val="black"/>
                </a:solidFill>
              </a:rPr>
              <a:t>; average rate </a:t>
            </a:r>
            <a:r>
              <a:rPr lang="en-CA" sz="1200" dirty="0" smtClean="0">
                <a:solidFill>
                  <a:prstClr val="black"/>
                </a:solidFill>
              </a:rPr>
              <a:t>used before planting </a:t>
            </a:r>
            <a:r>
              <a:rPr lang="en-CA" sz="1200" dirty="0">
                <a:solidFill>
                  <a:prstClr val="black"/>
                </a:solidFill>
              </a:rPr>
              <a:t>= </a:t>
            </a:r>
            <a:r>
              <a:rPr lang="en-CA" sz="1200" dirty="0" smtClean="0">
                <a:solidFill>
                  <a:prstClr val="black"/>
                </a:solidFill>
              </a:rPr>
              <a:t>9 </a:t>
            </a:r>
            <a:r>
              <a:rPr lang="en-CA" sz="1200" dirty="0">
                <a:solidFill>
                  <a:prstClr val="black"/>
                </a:solidFill>
              </a:rPr>
              <a:t>lbs./ac</a:t>
            </a:r>
            <a:r>
              <a:rPr lang="en-CA" sz="1200" dirty="0" smtClean="0">
                <a:solidFill>
                  <a:prstClr val="black"/>
                </a:solidFill>
              </a:rPr>
              <a:t>. </a:t>
            </a:r>
            <a:r>
              <a:rPr lang="en-US" sz="1200" dirty="0" smtClean="0">
                <a:solidFill>
                  <a:prstClr val="black"/>
                </a:solidFill>
                <a:sym typeface="Wingdings 3"/>
                <a:hlinkClick r:id="rId8" action="ppaction://hlinksldjump"/>
              </a:rPr>
              <a:t></a:t>
            </a:r>
            <a:endParaRPr lang="en-CA" sz="1200" dirty="0">
              <a:solidFill>
                <a:prstClr val="black"/>
              </a:solidFill>
            </a:endParaRPr>
          </a:p>
        </p:txBody>
      </p:sp>
      <p:grpSp>
        <p:nvGrpSpPr>
          <p:cNvPr id="7" name="Group 6"/>
          <p:cNvGrpSpPr/>
          <p:nvPr/>
        </p:nvGrpSpPr>
        <p:grpSpPr>
          <a:xfrm>
            <a:off x="1143000" y="715108"/>
            <a:ext cx="914400" cy="914400"/>
            <a:chOff x="1041399" y="748796"/>
            <a:chExt cx="1188720" cy="825897"/>
          </a:xfrm>
          <a:solidFill>
            <a:schemeClr val="accent1"/>
          </a:solidFill>
        </p:grpSpPr>
        <p:sp>
          <p:nvSpPr>
            <p:cNvPr id="8" name="TextBox 7"/>
            <p:cNvSpPr txBox="1"/>
            <p:nvPr/>
          </p:nvSpPr>
          <p:spPr>
            <a:xfrm>
              <a:off x="1041399" y="748796"/>
              <a:ext cx="1188720" cy="201168"/>
            </a:xfrm>
            <a:prstGeom prst="rect">
              <a:avLst/>
            </a:prstGeom>
            <a:grpFill/>
            <a:ln>
              <a:noFill/>
            </a:ln>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Source:  </a:t>
              </a:r>
            </a:p>
          </p:txBody>
        </p:sp>
        <p:sp>
          <p:nvSpPr>
            <p:cNvPr id="9" name="TextBox 8"/>
            <p:cNvSpPr txBox="1"/>
            <p:nvPr/>
          </p:nvSpPr>
          <p:spPr>
            <a:xfrm>
              <a:off x="1041399" y="960087"/>
              <a:ext cx="1188720" cy="201168"/>
            </a:xfrm>
            <a:prstGeom prst="rect">
              <a:avLst/>
            </a:prstGeom>
            <a:grp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Timing: </a:t>
              </a:r>
            </a:p>
          </p:txBody>
        </p:sp>
        <p:sp>
          <p:nvSpPr>
            <p:cNvPr id="10" name="TextBox 9"/>
            <p:cNvSpPr txBox="1"/>
            <p:nvPr/>
          </p:nvSpPr>
          <p:spPr>
            <a:xfrm>
              <a:off x="1041399" y="1171378"/>
              <a:ext cx="1188720" cy="201168"/>
            </a:xfrm>
            <a:prstGeom prst="rect">
              <a:avLst/>
            </a:prstGeom>
            <a:grp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Placement:</a:t>
              </a:r>
            </a:p>
          </p:txBody>
        </p:sp>
        <p:sp>
          <p:nvSpPr>
            <p:cNvPr id="11" name="TextBox 10"/>
            <p:cNvSpPr txBox="1"/>
            <p:nvPr/>
          </p:nvSpPr>
          <p:spPr>
            <a:xfrm>
              <a:off x="1041399" y="1382669"/>
              <a:ext cx="1188720" cy="192024"/>
            </a:xfrm>
            <a:prstGeom prst="rect">
              <a:avLst/>
            </a:prstGeom>
            <a:grp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Rate:</a:t>
              </a:r>
            </a:p>
          </p:txBody>
        </p:sp>
      </p:grpSp>
      <p:grpSp>
        <p:nvGrpSpPr>
          <p:cNvPr id="12" name="Group 11"/>
          <p:cNvGrpSpPr/>
          <p:nvPr/>
        </p:nvGrpSpPr>
        <p:grpSpPr>
          <a:xfrm>
            <a:off x="1143000" y="2084651"/>
            <a:ext cx="914400" cy="914401"/>
            <a:chOff x="1041399" y="748796"/>
            <a:chExt cx="1188720" cy="825898"/>
          </a:xfrm>
          <a:solidFill>
            <a:schemeClr val="accent1"/>
          </a:solidFill>
        </p:grpSpPr>
        <p:sp>
          <p:nvSpPr>
            <p:cNvPr id="13" name="TextBox 12"/>
            <p:cNvSpPr txBox="1"/>
            <p:nvPr/>
          </p:nvSpPr>
          <p:spPr>
            <a:xfrm>
              <a:off x="1041399" y="748796"/>
              <a:ext cx="1188720" cy="201168"/>
            </a:xfrm>
            <a:prstGeom prst="rect">
              <a:avLst/>
            </a:prstGeom>
            <a:solidFill>
              <a:schemeClr val="accent3"/>
            </a:solidFill>
            <a:ln>
              <a:noFill/>
            </a:ln>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Source:  </a:t>
              </a:r>
            </a:p>
          </p:txBody>
        </p:sp>
        <p:sp>
          <p:nvSpPr>
            <p:cNvPr id="14" name="TextBox 13"/>
            <p:cNvSpPr txBox="1"/>
            <p:nvPr/>
          </p:nvSpPr>
          <p:spPr>
            <a:xfrm>
              <a:off x="1041399" y="960087"/>
              <a:ext cx="1188720" cy="201168"/>
            </a:xfrm>
            <a:prstGeom prst="rect">
              <a:avLst/>
            </a:prstGeom>
            <a:solidFill>
              <a:schemeClr val="accent3"/>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Timing: </a:t>
              </a:r>
            </a:p>
          </p:txBody>
        </p:sp>
        <p:sp>
          <p:nvSpPr>
            <p:cNvPr id="15" name="TextBox 14"/>
            <p:cNvSpPr txBox="1"/>
            <p:nvPr/>
          </p:nvSpPr>
          <p:spPr>
            <a:xfrm>
              <a:off x="1041399" y="1171378"/>
              <a:ext cx="1188720" cy="201168"/>
            </a:xfrm>
            <a:prstGeom prst="rect">
              <a:avLst/>
            </a:prstGeom>
            <a:solidFill>
              <a:schemeClr val="accent3"/>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Placement:</a:t>
              </a:r>
            </a:p>
          </p:txBody>
        </p:sp>
        <p:sp>
          <p:nvSpPr>
            <p:cNvPr id="16" name="TextBox 15"/>
            <p:cNvSpPr txBox="1"/>
            <p:nvPr/>
          </p:nvSpPr>
          <p:spPr>
            <a:xfrm>
              <a:off x="1041399" y="1382670"/>
              <a:ext cx="1188720" cy="192024"/>
            </a:xfrm>
            <a:prstGeom prst="rect">
              <a:avLst/>
            </a:prstGeom>
            <a:solidFill>
              <a:schemeClr val="accent3"/>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Rate:</a:t>
              </a:r>
            </a:p>
          </p:txBody>
        </p:sp>
      </p:grpSp>
      <p:grpSp>
        <p:nvGrpSpPr>
          <p:cNvPr id="17" name="Group 16"/>
          <p:cNvGrpSpPr/>
          <p:nvPr/>
        </p:nvGrpSpPr>
        <p:grpSpPr>
          <a:xfrm>
            <a:off x="1143000" y="3464868"/>
            <a:ext cx="914400" cy="914400"/>
            <a:chOff x="1041399" y="748796"/>
            <a:chExt cx="1188720" cy="825897"/>
          </a:xfrm>
          <a:solidFill>
            <a:schemeClr val="accent1"/>
          </a:solidFill>
        </p:grpSpPr>
        <p:sp>
          <p:nvSpPr>
            <p:cNvPr id="18" name="TextBox 17"/>
            <p:cNvSpPr txBox="1"/>
            <p:nvPr/>
          </p:nvSpPr>
          <p:spPr>
            <a:xfrm>
              <a:off x="1041399" y="748796"/>
              <a:ext cx="1188720" cy="201168"/>
            </a:xfrm>
            <a:prstGeom prst="rect">
              <a:avLst/>
            </a:prstGeom>
            <a:solidFill>
              <a:schemeClr val="accent4"/>
            </a:solidFill>
            <a:ln>
              <a:noFill/>
            </a:ln>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Source:  </a:t>
              </a:r>
            </a:p>
          </p:txBody>
        </p:sp>
        <p:sp>
          <p:nvSpPr>
            <p:cNvPr id="19" name="TextBox 18"/>
            <p:cNvSpPr txBox="1"/>
            <p:nvPr/>
          </p:nvSpPr>
          <p:spPr>
            <a:xfrm>
              <a:off x="1041399" y="960087"/>
              <a:ext cx="1188720" cy="201168"/>
            </a:xfrm>
            <a:prstGeom prst="rect">
              <a:avLst/>
            </a:prstGeom>
            <a:solidFill>
              <a:schemeClr val="accent4"/>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Timing: </a:t>
              </a:r>
            </a:p>
          </p:txBody>
        </p:sp>
        <p:sp>
          <p:nvSpPr>
            <p:cNvPr id="20" name="TextBox 19"/>
            <p:cNvSpPr txBox="1"/>
            <p:nvPr/>
          </p:nvSpPr>
          <p:spPr>
            <a:xfrm>
              <a:off x="1041399" y="1171378"/>
              <a:ext cx="1188720" cy="201168"/>
            </a:xfrm>
            <a:prstGeom prst="rect">
              <a:avLst/>
            </a:prstGeom>
            <a:solidFill>
              <a:schemeClr val="accent4"/>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Placement:</a:t>
              </a:r>
            </a:p>
          </p:txBody>
        </p:sp>
        <p:sp>
          <p:nvSpPr>
            <p:cNvPr id="21" name="TextBox 20"/>
            <p:cNvSpPr txBox="1"/>
            <p:nvPr/>
          </p:nvSpPr>
          <p:spPr>
            <a:xfrm>
              <a:off x="1041399" y="1382669"/>
              <a:ext cx="1188720" cy="192024"/>
            </a:xfrm>
            <a:prstGeom prst="rect">
              <a:avLst/>
            </a:prstGeom>
            <a:solidFill>
              <a:schemeClr val="accent4"/>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Rate:</a:t>
              </a:r>
            </a:p>
          </p:txBody>
        </p:sp>
      </p:grpSp>
      <p:grpSp>
        <p:nvGrpSpPr>
          <p:cNvPr id="22" name="Group 21"/>
          <p:cNvGrpSpPr/>
          <p:nvPr/>
        </p:nvGrpSpPr>
        <p:grpSpPr>
          <a:xfrm>
            <a:off x="1143000" y="4865348"/>
            <a:ext cx="914400" cy="914400"/>
            <a:chOff x="1041399" y="748796"/>
            <a:chExt cx="1188720" cy="825897"/>
          </a:xfrm>
          <a:solidFill>
            <a:schemeClr val="accent1"/>
          </a:solidFill>
        </p:grpSpPr>
        <p:sp>
          <p:nvSpPr>
            <p:cNvPr id="23" name="TextBox 22"/>
            <p:cNvSpPr txBox="1"/>
            <p:nvPr/>
          </p:nvSpPr>
          <p:spPr>
            <a:xfrm>
              <a:off x="1041399" y="748796"/>
              <a:ext cx="1188720" cy="201168"/>
            </a:xfrm>
            <a:prstGeom prst="rect">
              <a:avLst/>
            </a:prstGeom>
            <a:solidFill>
              <a:schemeClr val="tx1">
                <a:lumMod val="75000"/>
                <a:lumOff val="25000"/>
              </a:schemeClr>
            </a:solidFill>
            <a:ln>
              <a:noFill/>
            </a:ln>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Source:  </a:t>
              </a:r>
            </a:p>
          </p:txBody>
        </p:sp>
        <p:sp>
          <p:nvSpPr>
            <p:cNvPr id="24" name="TextBox 23"/>
            <p:cNvSpPr txBox="1"/>
            <p:nvPr/>
          </p:nvSpPr>
          <p:spPr>
            <a:xfrm>
              <a:off x="1041399" y="960087"/>
              <a:ext cx="1188720" cy="201168"/>
            </a:xfrm>
            <a:prstGeom prst="rect">
              <a:avLst/>
            </a:prstGeom>
            <a:solidFill>
              <a:schemeClr val="tx1">
                <a:lumMod val="75000"/>
                <a:lumOff val="25000"/>
              </a:schemeClr>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Timing: </a:t>
              </a:r>
            </a:p>
          </p:txBody>
        </p:sp>
        <p:sp>
          <p:nvSpPr>
            <p:cNvPr id="25" name="TextBox 24"/>
            <p:cNvSpPr txBox="1"/>
            <p:nvPr/>
          </p:nvSpPr>
          <p:spPr>
            <a:xfrm>
              <a:off x="1041399" y="1171378"/>
              <a:ext cx="1188720" cy="201168"/>
            </a:xfrm>
            <a:prstGeom prst="rect">
              <a:avLst/>
            </a:prstGeom>
            <a:solidFill>
              <a:schemeClr val="tx1">
                <a:lumMod val="75000"/>
                <a:lumOff val="25000"/>
              </a:schemeClr>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Placement:</a:t>
              </a:r>
            </a:p>
          </p:txBody>
        </p:sp>
        <p:sp>
          <p:nvSpPr>
            <p:cNvPr id="26" name="TextBox 25"/>
            <p:cNvSpPr txBox="1"/>
            <p:nvPr/>
          </p:nvSpPr>
          <p:spPr>
            <a:xfrm>
              <a:off x="1041399" y="1382669"/>
              <a:ext cx="1188720" cy="192024"/>
            </a:xfrm>
            <a:prstGeom prst="rect">
              <a:avLst/>
            </a:prstGeom>
            <a:solidFill>
              <a:schemeClr val="tx1">
                <a:lumMod val="75000"/>
                <a:lumOff val="25000"/>
              </a:schemeClr>
            </a:solidFill>
            <a:effectLst>
              <a:outerShdw sx="1000" sy="1000" algn="tl" rotWithShape="0">
                <a:prstClr val="black"/>
              </a:outerShdw>
            </a:effectLst>
          </p:spPr>
          <p:txBody>
            <a:bodyPr wrap="square" lIns="18288" tIns="36576" rIns="18288" bIns="27432" rtlCol="0" anchor="ctr" anchorCtr="0">
              <a:spAutoFit/>
            </a:bodyPr>
            <a:lstStyle/>
            <a:p>
              <a:pPr algn="r">
                <a:lnSpc>
                  <a:spcPts val="1000"/>
                </a:lnSpc>
              </a:pPr>
              <a:r>
                <a:rPr lang="en-CA" sz="1000" dirty="0">
                  <a:solidFill>
                    <a:prstClr val="white"/>
                  </a:solidFill>
                </a:rPr>
                <a:t>Rate:</a:t>
              </a:r>
            </a:p>
          </p:txBody>
        </p:sp>
      </p:grpSp>
      <p:sp>
        <p:nvSpPr>
          <p:cNvPr id="27" name="Rectangle 14"/>
          <p:cNvSpPr>
            <a:spLocks noChangeArrowheads="1"/>
          </p:cNvSpPr>
          <p:nvPr/>
        </p:nvSpPr>
        <p:spPr bwMode="auto">
          <a:xfrm>
            <a:off x="29126" y="581691"/>
            <a:ext cx="1097280" cy="1097280"/>
          </a:xfrm>
          <a:prstGeom prst="rect">
            <a:avLst/>
          </a:prstGeom>
          <a:solidFill>
            <a:schemeClr val="accent1"/>
          </a:solidFill>
          <a:ln w="571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1200" b="1" dirty="0">
                <a:solidFill>
                  <a:prstClr val="white"/>
                </a:solidFill>
              </a:rPr>
              <a:t>NITROGEN</a:t>
            </a:r>
          </a:p>
        </p:txBody>
      </p:sp>
      <p:sp>
        <p:nvSpPr>
          <p:cNvPr id="28" name="Rectangle 14"/>
          <p:cNvSpPr>
            <a:spLocks noChangeArrowheads="1"/>
          </p:cNvSpPr>
          <p:nvPr/>
        </p:nvSpPr>
        <p:spPr bwMode="auto">
          <a:xfrm>
            <a:off x="29126" y="1928543"/>
            <a:ext cx="1097280" cy="1097280"/>
          </a:xfrm>
          <a:prstGeom prst="rect">
            <a:avLst/>
          </a:prstGeom>
          <a:solidFill>
            <a:schemeClr val="accent3"/>
          </a:solidFill>
          <a:ln w="571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26" tIns="58826" rIns="58826" bIns="58826" numCol="1" spcCol="1270" anchor="ctr" anchorCtr="0">
            <a:noAutofit/>
          </a:bodyPr>
          <a:lstStyle/>
          <a:p>
            <a:pPr algn="ctr" defTabSz="533400">
              <a:lnSpc>
                <a:spcPts val="1000"/>
              </a:lnSpc>
              <a:spcBef>
                <a:spcPct val="0"/>
              </a:spcBef>
            </a:pPr>
            <a:r>
              <a:rPr lang="en-US" sz="1200" b="1" dirty="0">
                <a:solidFill>
                  <a:prstClr val="white"/>
                </a:solidFill>
              </a:rPr>
              <a:t>PHOSPHORUS</a:t>
            </a:r>
          </a:p>
        </p:txBody>
      </p:sp>
      <p:sp>
        <p:nvSpPr>
          <p:cNvPr id="29" name="Rectangle 14"/>
          <p:cNvSpPr>
            <a:spLocks noChangeArrowheads="1"/>
          </p:cNvSpPr>
          <p:nvPr/>
        </p:nvSpPr>
        <p:spPr bwMode="auto">
          <a:xfrm>
            <a:off x="29126" y="3303275"/>
            <a:ext cx="1097280" cy="1097280"/>
          </a:xfrm>
          <a:prstGeom prst="rect">
            <a:avLst/>
          </a:prstGeom>
          <a:solidFill>
            <a:schemeClr val="accent4"/>
          </a:solidFill>
          <a:ln w="571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679" tIns="63679" rIns="63679" bIns="63679" numCol="1" spcCol="1270" anchor="ctr" anchorCtr="0">
            <a:noAutofit/>
          </a:bodyPr>
          <a:lstStyle/>
          <a:p>
            <a:pPr algn="ctr" defTabSz="533400">
              <a:lnSpc>
                <a:spcPts val="1000"/>
              </a:lnSpc>
              <a:spcBef>
                <a:spcPct val="0"/>
              </a:spcBef>
            </a:pPr>
            <a:r>
              <a:rPr lang="en-US" sz="1200" b="1" dirty="0">
                <a:solidFill>
                  <a:prstClr val="white"/>
                </a:solidFill>
              </a:rPr>
              <a:t>POTASSIUM</a:t>
            </a:r>
          </a:p>
        </p:txBody>
      </p:sp>
      <p:sp>
        <p:nvSpPr>
          <p:cNvPr id="30" name="Rectangle 14"/>
          <p:cNvSpPr>
            <a:spLocks noChangeArrowheads="1"/>
          </p:cNvSpPr>
          <p:nvPr/>
        </p:nvSpPr>
        <p:spPr bwMode="auto">
          <a:xfrm>
            <a:off x="29126" y="4707826"/>
            <a:ext cx="1097280" cy="1096635"/>
          </a:xfrm>
          <a:prstGeom prst="rect">
            <a:avLst/>
          </a:prstGeom>
          <a:solidFill>
            <a:schemeClr val="tx1">
              <a:lumMod val="75000"/>
              <a:lumOff val="25000"/>
            </a:schemeClr>
          </a:solidFill>
          <a:ln w="5715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679" tIns="63679" rIns="63679" bIns="63679" numCol="1" spcCol="1270" anchor="ctr" anchorCtr="0">
            <a:noAutofit/>
          </a:bodyPr>
          <a:lstStyle/>
          <a:p>
            <a:pPr algn="ctr" defTabSz="533400">
              <a:lnSpc>
                <a:spcPts val="1000"/>
              </a:lnSpc>
              <a:spcBef>
                <a:spcPct val="0"/>
              </a:spcBef>
            </a:pPr>
            <a:r>
              <a:rPr lang="en-US" sz="1200" b="1" dirty="0">
                <a:solidFill>
                  <a:prstClr val="white"/>
                </a:solidFill>
              </a:rPr>
              <a:t>SULPHUR</a:t>
            </a:r>
          </a:p>
        </p:txBody>
      </p:sp>
    </p:spTree>
    <p:extLst>
      <p:ext uri="{BB962C8B-B14F-4D97-AF65-F5344CB8AC3E}">
        <p14:creationId xmlns:p14="http://schemas.microsoft.com/office/powerpoint/2010/main" val="11997210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3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smtClean="0"/>
              <a:t>Sulphur Rates in Corn - Average Rate</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2"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grpSp>
        <p:nvGrpSpPr>
          <p:cNvPr id="9" name="Group 8"/>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3" name="Right Arrow 12"/>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Box 13"/>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Sulphur volume was calculated from all sources of sulphur contained in all fertilizer types</a:t>
            </a:r>
          </a:p>
        </p:txBody>
      </p:sp>
      <p:sp>
        <p:nvSpPr>
          <p:cNvPr id="19" name="TextBox 18"/>
          <p:cNvSpPr txBox="1"/>
          <p:nvPr/>
        </p:nvSpPr>
        <p:spPr>
          <a:xfrm>
            <a:off x="5170583" y="904812"/>
            <a:ext cx="1672071" cy="19466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Average S rate = 7.0 lbs./ac.</a:t>
            </a:r>
          </a:p>
        </p:txBody>
      </p:sp>
      <p:pic>
        <p:nvPicPr>
          <p:cNvPr id="21" name="Picture 20"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7" name="Rectangle 16">
            <a:hlinkClick r:id="rId7"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Corn</a:t>
            </a:r>
            <a:endParaRPr lang="en-US" sz="800" dirty="0">
              <a:solidFill>
                <a:prstClr val="white"/>
              </a:solidFill>
              <a:latin typeface="Calibri"/>
            </a:endParaRPr>
          </a:p>
        </p:txBody>
      </p:sp>
      <p:sp>
        <p:nvSpPr>
          <p:cNvPr id="18" name="Rectangle 17"/>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oreInfo"/>
          <p:cNvSpPr txBox="1"/>
          <p:nvPr>
            <p:custDataLst>
              <p:tags r:id="rId1"/>
            </p:custDataLst>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by </a:t>
            </a:r>
            <a:r>
              <a:rPr lang="en-US" sz="1050" dirty="0" smtClean="0">
                <a:solidFill>
                  <a:srgbClr val="201B1A"/>
                </a:solidFill>
              </a:rPr>
              <a:t>province, water basin, farm size and 4R </a:t>
            </a:r>
            <a:r>
              <a:rPr lang="en-US" sz="1050" dirty="0">
                <a:solidFill>
                  <a:srgbClr val="201B1A"/>
                </a:solidFill>
              </a:rPr>
              <a:t>familiarity, the graph illustrates the average sulphur application rate in pounds of sulphur per acre (including untreated </a:t>
            </a:r>
            <a:r>
              <a:rPr lang="en-US" sz="1050" dirty="0" smtClean="0">
                <a:solidFill>
                  <a:srgbClr val="201B1A"/>
                </a:solidFill>
              </a:rPr>
              <a:t>corn </a:t>
            </a:r>
            <a:r>
              <a:rPr lang="en-US" sz="1050" dirty="0">
                <a:solidFill>
                  <a:srgbClr val="201B1A"/>
                </a:solidFill>
              </a:rPr>
              <a:t>acres).</a:t>
            </a:r>
          </a:p>
        </p:txBody>
      </p:sp>
    </p:spTree>
    <p:extLst>
      <p:ext uri="{BB962C8B-B14F-4D97-AF65-F5344CB8AC3E}">
        <p14:creationId xmlns:p14="http://schemas.microsoft.com/office/powerpoint/2010/main" val="2806093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20"/>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 grpId="0" animBg="1"/>
      <p:bldP spid="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996" name="Picture 1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Nitrogen Rate Ranges in Corn - %</a:t>
            </a:r>
            <a:r>
              <a:rPr lang="en-US" u="none" baseline="0" dirty="0" smtClean="0"/>
              <a:t> Nutrient Volume</a:t>
            </a:r>
            <a:endParaRPr lang="en-US" u="none" dirty="0"/>
          </a:p>
        </p:txBody>
      </p:sp>
      <p:pic>
        <p:nvPicPr>
          <p:cNvPr id="3" name="Picture 2" descr="info_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8" name="Group 7"/>
          <p:cNvGrpSpPr/>
          <p:nvPr/>
        </p:nvGrpSpPr>
        <p:grpSpPr>
          <a:xfrm>
            <a:off x="8515890" y="39961"/>
            <a:ext cx="611443" cy="374904"/>
            <a:chOff x="8515890" y="39961"/>
            <a:chExt cx="611443" cy="374904"/>
          </a:xfrm>
        </p:grpSpPr>
        <p:sp>
          <p:nvSpPr>
            <p:cNvPr id="9" name="Rectangle 8"/>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0" name="Right Arrow 9"/>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TextBox 10"/>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cxnSp>
        <p:nvCxnSpPr>
          <p:cNvPr id="15" name="Straight Arrow Connector 14"/>
          <p:cNvCxnSpPr/>
          <p:nvPr/>
        </p:nvCxnSpPr>
        <p:spPr>
          <a:xfrm>
            <a:off x="5944881" y="2550976"/>
            <a:ext cx="0" cy="54864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77758" y="2463694"/>
            <a:ext cx="1748271"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7.2 % of N volume was applied at 140 to 149.9 lbs./ac.</a:t>
            </a:r>
          </a:p>
        </p:txBody>
      </p:sp>
      <p:pic>
        <p:nvPicPr>
          <p:cNvPr id="21" name="Picture 20" descr="submenu_white.png">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9296400" y="594360"/>
            <a:ext cx="6035040" cy="4663440"/>
            <a:chOff x="9309735" y="1203960"/>
            <a:chExt cx="6035040" cy="4663440"/>
          </a:xfrm>
        </p:grpSpPr>
        <p:sp>
          <p:nvSpPr>
            <p:cNvPr id="24"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5"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chart illustrates the % of nitrogen volume that was applied in </a:t>
            </a:r>
            <a:r>
              <a:rPr lang="en-US" sz="1050" dirty="0" smtClean="0">
                <a:solidFill>
                  <a:srgbClr val="201B1A"/>
                </a:solidFill>
              </a:rPr>
              <a:t>corn </a:t>
            </a:r>
            <a:r>
              <a:rPr lang="en-US" sz="1050" dirty="0">
                <a:solidFill>
                  <a:srgbClr val="201B1A"/>
                </a:solidFill>
              </a:rPr>
              <a:t>within each rate range.</a:t>
            </a:r>
          </a:p>
          <a:p>
            <a:pPr>
              <a:spcAft>
                <a:spcPts val="600"/>
              </a:spcAft>
            </a:pPr>
            <a:r>
              <a:rPr lang="en-US" sz="1050" dirty="0">
                <a:solidFill>
                  <a:srgbClr val="201B1A"/>
                </a:solidFill>
              </a:rPr>
              <a:t>Total pounds of actual nitrogen applied was calculated based on all sources of nitrogen from all fertilizer types.</a:t>
            </a:r>
          </a:p>
        </p:txBody>
      </p:sp>
      <p:graphicFrame>
        <p:nvGraphicFramePr>
          <p:cNvPr id="5" name="Object 4"/>
          <p:cNvGraphicFramePr>
            <a:graphicFrameLocks/>
          </p:cNvGraphicFramePr>
          <p:nvPr>
            <p:extLst>
              <p:ext uri="{D42A27DB-BD31-4B8C-83A1-F6EECF244321}">
                <p14:modId xmlns:p14="http://schemas.microsoft.com/office/powerpoint/2010/main" val="1569960109"/>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05044"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3981357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3"/>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4" grpId="0" animBg="1"/>
      <p:bldP spid="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547688"/>
            <a:ext cx="896778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Phosphorus (P₂O₅) Rate Ranges in Corn - %</a:t>
            </a:r>
            <a:r>
              <a:rPr lang="en-US" u="none" baseline="0" dirty="0" smtClean="0"/>
              <a:t> Nutrient Volume</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8" name="Group 7"/>
          <p:cNvGrpSpPr/>
          <p:nvPr/>
        </p:nvGrpSpPr>
        <p:grpSpPr>
          <a:xfrm>
            <a:off x="8515890" y="39961"/>
            <a:ext cx="611443" cy="374904"/>
            <a:chOff x="8515890" y="39961"/>
            <a:chExt cx="611443" cy="374904"/>
          </a:xfrm>
        </p:grpSpPr>
        <p:sp>
          <p:nvSpPr>
            <p:cNvPr id="9" name="Rectangle 8"/>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0" name="Right Arrow 9"/>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TextBox 10"/>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cxnSp>
        <p:nvCxnSpPr>
          <p:cNvPr id="21" name="Straight Arrow Connector 20"/>
          <p:cNvCxnSpPr/>
          <p:nvPr/>
        </p:nvCxnSpPr>
        <p:spPr>
          <a:xfrm>
            <a:off x="4713882" y="1814586"/>
            <a:ext cx="0" cy="54864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22184" y="1727304"/>
            <a:ext cx="1748271"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6.1% of </a:t>
            </a:r>
            <a:r>
              <a:rPr lang="en-US" sz="1000" dirty="0">
                <a:solidFill>
                  <a:srgbClr val="201B1A"/>
                </a:solidFill>
              </a:rPr>
              <a:t>P</a:t>
            </a:r>
            <a:r>
              <a:rPr lang="en-US" sz="1000" baseline="-25000" dirty="0">
                <a:solidFill>
                  <a:srgbClr val="201B1A"/>
                </a:solidFill>
              </a:rPr>
              <a:t>2</a:t>
            </a:r>
            <a:r>
              <a:rPr lang="en-US" sz="1000" dirty="0">
                <a:solidFill>
                  <a:srgbClr val="201B1A"/>
                </a:solidFill>
              </a:rPr>
              <a:t>O</a:t>
            </a:r>
            <a:r>
              <a:rPr lang="en-US" sz="1000" baseline="-25000" dirty="0">
                <a:solidFill>
                  <a:srgbClr val="201B1A"/>
                </a:solidFill>
              </a:rPr>
              <a:t>5</a:t>
            </a:r>
            <a:r>
              <a:rPr lang="en-US" sz="1000" dirty="0" smtClean="0"/>
              <a:t> volume was applied at 45 to 49.9 lbs./ac.</a:t>
            </a:r>
          </a:p>
        </p:txBody>
      </p:sp>
      <p:pic>
        <p:nvPicPr>
          <p:cNvPr id="23" name="Picture 22"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4"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296400" y="594360"/>
            <a:ext cx="6035040" cy="4663440"/>
            <a:chOff x="9309735" y="1203960"/>
            <a:chExt cx="6035040" cy="4663440"/>
          </a:xfrm>
        </p:grpSpPr>
        <p:sp>
          <p:nvSpPr>
            <p:cNvPr id="26"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7"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chart illustrates the % of phosphorus (P₂O₅) </a:t>
            </a:r>
            <a:r>
              <a:rPr lang="en-US" sz="1050" dirty="0" smtClean="0">
                <a:solidFill>
                  <a:srgbClr val="201B1A"/>
                </a:solidFill>
              </a:rPr>
              <a:t>volume </a:t>
            </a:r>
            <a:r>
              <a:rPr lang="en-US" sz="1050" dirty="0">
                <a:solidFill>
                  <a:srgbClr val="201B1A"/>
                </a:solidFill>
              </a:rPr>
              <a:t>that was applied in </a:t>
            </a:r>
            <a:r>
              <a:rPr lang="en-US" sz="1050" dirty="0" smtClean="0">
                <a:solidFill>
                  <a:srgbClr val="201B1A"/>
                </a:solidFill>
              </a:rPr>
              <a:t>corn </a:t>
            </a:r>
            <a:r>
              <a:rPr lang="en-US" sz="1050" dirty="0">
                <a:solidFill>
                  <a:srgbClr val="201B1A"/>
                </a:solidFill>
              </a:rPr>
              <a:t>within each rate range.</a:t>
            </a:r>
          </a:p>
          <a:p>
            <a:pPr>
              <a:spcAft>
                <a:spcPts val="600"/>
              </a:spcAft>
            </a:pPr>
            <a:r>
              <a:rPr lang="en-US" sz="1050" dirty="0">
                <a:solidFill>
                  <a:srgbClr val="201B1A"/>
                </a:solidFill>
              </a:rPr>
              <a:t>Total pounds of actual phosphorus (P₂O₅) applied was calculated based on all sources of phosphorus (P₂O₅) from all fertilizer types.</a:t>
            </a:r>
          </a:p>
        </p:txBody>
      </p:sp>
    </p:spTree>
    <p:extLst>
      <p:ext uri="{BB962C8B-B14F-4D97-AF65-F5344CB8AC3E}">
        <p14:creationId xmlns:p14="http://schemas.microsoft.com/office/powerpoint/2010/main" val="1620425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4"/>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5"/>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4" grpId="0" animBg="1"/>
      <p:bldP spid="4"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Potassium (K₂O) Rate Ranges in Corn - %</a:t>
            </a:r>
            <a:r>
              <a:rPr lang="en-US" u="none" baseline="0" dirty="0" smtClean="0"/>
              <a:t> Nutrient Volume</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8" name="Group 7"/>
          <p:cNvGrpSpPr/>
          <p:nvPr/>
        </p:nvGrpSpPr>
        <p:grpSpPr>
          <a:xfrm>
            <a:off x="8515890" y="39961"/>
            <a:ext cx="611443" cy="374904"/>
            <a:chOff x="8515890" y="39961"/>
            <a:chExt cx="611443" cy="374904"/>
          </a:xfrm>
        </p:grpSpPr>
        <p:sp>
          <p:nvSpPr>
            <p:cNvPr id="9" name="Rectangle 8"/>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0" name="Right Arrow 9"/>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TextBox 10"/>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cxnSp>
        <p:nvCxnSpPr>
          <p:cNvPr id="21" name="Straight Arrow Connector 20"/>
          <p:cNvCxnSpPr/>
          <p:nvPr/>
        </p:nvCxnSpPr>
        <p:spPr>
          <a:xfrm flipH="1">
            <a:off x="4452651" y="3877145"/>
            <a:ext cx="656877" cy="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92123" y="3715691"/>
            <a:ext cx="1748271"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9.5% of K</a:t>
            </a:r>
            <a:r>
              <a:rPr lang="en-US" sz="1000" baseline="-25000" dirty="0" smtClean="0">
                <a:solidFill>
                  <a:srgbClr val="201B1A"/>
                </a:solidFill>
              </a:rPr>
              <a:t>2</a:t>
            </a:r>
            <a:r>
              <a:rPr lang="en-US" sz="1000" dirty="0" smtClean="0">
                <a:solidFill>
                  <a:srgbClr val="201B1A"/>
                </a:solidFill>
              </a:rPr>
              <a:t>O</a:t>
            </a:r>
            <a:r>
              <a:rPr lang="en-US" sz="1000" dirty="0" smtClean="0"/>
              <a:t> volume was applied at 95 to 99.9 lbs./ac.</a:t>
            </a:r>
          </a:p>
        </p:txBody>
      </p:sp>
      <p:pic>
        <p:nvPicPr>
          <p:cNvPr id="23" name="Picture 22"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4"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296400" y="594360"/>
            <a:ext cx="6035040" cy="4663440"/>
            <a:chOff x="9309735" y="1203960"/>
            <a:chExt cx="6035040" cy="4663440"/>
          </a:xfrm>
        </p:grpSpPr>
        <p:sp>
          <p:nvSpPr>
            <p:cNvPr id="26"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7"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chart illustrates the % of potassium (K₂O) volume that was applied in </a:t>
            </a:r>
            <a:r>
              <a:rPr lang="en-US" sz="1050" dirty="0" smtClean="0">
                <a:solidFill>
                  <a:srgbClr val="201B1A"/>
                </a:solidFill>
              </a:rPr>
              <a:t>corn </a:t>
            </a:r>
            <a:r>
              <a:rPr lang="en-US" sz="1050" dirty="0">
                <a:solidFill>
                  <a:srgbClr val="201B1A"/>
                </a:solidFill>
              </a:rPr>
              <a:t>within each rate range.</a:t>
            </a:r>
          </a:p>
          <a:p>
            <a:pPr>
              <a:spcAft>
                <a:spcPts val="600"/>
              </a:spcAft>
            </a:pPr>
            <a:r>
              <a:rPr lang="en-US" sz="1050" dirty="0">
                <a:solidFill>
                  <a:srgbClr val="201B1A"/>
                </a:solidFill>
              </a:rPr>
              <a:t>Total pounds of actual potassium (K₂O) applied was calculated based on all sources of potassium (K₂O) from all fertilizer types.</a:t>
            </a:r>
          </a:p>
        </p:txBody>
      </p:sp>
    </p:spTree>
    <p:extLst>
      <p:ext uri="{BB962C8B-B14F-4D97-AF65-F5344CB8AC3E}">
        <p14:creationId xmlns:p14="http://schemas.microsoft.com/office/powerpoint/2010/main" val="1620425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4"/>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5"/>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4" grpId="0" animBg="1"/>
      <p:bldP spid="4"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4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Sulphur Rate Ranges in Corn - %</a:t>
            </a:r>
            <a:r>
              <a:rPr lang="en-US" u="none" baseline="0" dirty="0" smtClean="0"/>
              <a:t> Nutrient Volume</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8" name="Group 7"/>
          <p:cNvGrpSpPr/>
          <p:nvPr/>
        </p:nvGrpSpPr>
        <p:grpSpPr>
          <a:xfrm>
            <a:off x="8515890" y="39961"/>
            <a:ext cx="611443" cy="374904"/>
            <a:chOff x="8515890" y="39961"/>
            <a:chExt cx="611443" cy="374904"/>
          </a:xfrm>
        </p:grpSpPr>
        <p:sp>
          <p:nvSpPr>
            <p:cNvPr id="9" name="Rectangle 8"/>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0" name="Right Arrow 9"/>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TextBox 10"/>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cxnSp>
        <p:nvCxnSpPr>
          <p:cNvPr id="23" name="Straight Arrow Connector 22"/>
          <p:cNvCxnSpPr/>
          <p:nvPr/>
        </p:nvCxnSpPr>
        <p:spPr>
          <a:xfrm flipH="1">
            <a:off x="4585001" y="2277533"/>
            <a:ext cx="590373" cy="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18836" y="2115491"/>
            <a:ext cx="1748271"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13.1% of S volume was applied at 10 to 14.9 lbs./ac.</a:t>
            </a:r>
          </a:p>
        </p:txBody>
      </p:sp>
      <p:pic>
        <p:nvPicPr>
          <p:cNvPr id="25" name="Picture 24"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1"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9296400" y="594360"/>
            <a:ext cx="6035040" cy="4663440"/>
            <a:chOff x="9309735" y="1203960"/>
            <a:chExt cx="6035040" cy="4663440"/>
          </a:xfrm>
        </p:grpSpPr>
        <p:sp>
          <p:nvSpPr>
            <p:cNvPr id="26"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7"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chart illustrates the % of </a:t>
            </a:r>
            <a:r>
              <a:rPr lang="en-US" sz="1050" dirty="0" smtClean="0">
                <a:solidFill>
                  <a:srgbClr val="201B1A"/>
                </a:solidFill>
              </a:rPr>
              <a:t>sulphur </a:t>
            </a:r>
            <a:r>
              <a:rPr lang="en-US" sz="1050" dirty="0">
                <a:solidFill>
                  <a:srgbClr val="201B1A"/>
                </a:solidFill>
              </a:rPr>
              <a:t>volume that was applied in </a:t>
            </a:r>
            <a:r>
              <a:rPr lang="en-US" sz="1050" dirty="0" smtClean="0">
                <a:solidFill>
                  <a:srgbClr val="201B1A"/>
                </a:solidFill>
              </a:rPr>
              <a:t>corn </a:t>
            </a:r>
            <a:r>
              <a:rPr lang="en-US" sz="1050" dirty="0">
                <a:solidFill>
                  <a:srgbClr val="201B1A"/>
                </a:solidFill>
              </a:rPr>
              <a:t>within each rate range.</a:t>
            </a:r>
          </a:p>
          <a:p>
            <a:pPr>
              <a:spcAft>
                <a:spcPts val="600"/>
              </a:spcAft>
            </a:pPr>
            <a:r>
              <a:rPr lang="en-US" sz="1050" dirty="0">
                <a:solidFill>
                  <a:srgbClr val="201B1A"/>
                </a:solidFill>
              </a:rPr>
              <a:t>Total pounds of actual sulphur applied was calculated based on all sources of sulphur nutrient from all fertilizer types.</a:t>
            </a:r>
          </a:p>
        </p:txBody>
      </p:sp>
    </p:spTree>
    <p:extLst>
      <p:ext uri="{BB962C8B-B14F-4D97-AF65-F5344CB8AC3E}">
        <p14:creationId xmlns:p14="http://schemas.microsoft.com/office/powerpoint/2010/main" val="1620425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2"/>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4" grpId="0" animBg="1"/>
      <p:bldP spid="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6424246" y="2662604"/>
            <a:ext cx="128016" cy="146304"/>
          </a:xfrm>
          <a:prstGeom prst="ellipse">
            <a:avLst/>
          </a:prstGeom>
          <a:solidFill>
            <a:schemeClr val="accent6">
              <a:lumMod val="60000"/>
              <a:lumOff val="40000"/>
              <a:alpha val="60000"/>
            </a:schemeClr>
          </a:solidFill>
          <a:ln w="25400">
            <a:no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pic>
        <p:nvPicPr>
          <p:cNvPr id="509089" name="Picture 1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0538"/>
            <a:ext cx="91440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Rate Ranges in Corn - Average Rate by Timing</a:t>
            </a:r>
            <a:endParaRPr lang="en-US" u="none" dirty="0"/>
          </a:p>
        </p:txBody>
      </p:sp>
      <p:pic>
        <p:nvPicPr>
          <p:cNvPr id="3" name="Picture 2" descr="info_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2" name="TextBox 11"/>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sp>
        <p:nvSpPr>
          <p:cNvPr id="17" name="Rectangle 16">
            <a:hlinkClick r:id="rId7"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Corn</a:t>
            </a:r>
            <a:endParaRPr lang="en-US" sz="800" dirty="0">
              <a:solidFill>
                <a:prstClr val="white"/>
              </a:solidFill>
              <a:latin typeface="Calibri"/>
            </a:endParaRPr>
          </a:p>
        </p:txBody>
      </p:sp>
      <p:cxnSp>
        <p:nvCxnSpPr>
          <p:cNvPr id="19" name="Straight Arrow Connector 18"/>
          <p:cNvCxnSpPr/>
          <p:nvPr/>
        </p:nvCxnSpPr>
        <p:spPr>
          <a:xfrm flipH="1">
            <a:off x="3115436" y="2349977"/>
            <a:ext cx="548640" cy="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pic>
        <p:nvPicPr>
          <p:cNvPr id="22" name="Picture 21" descr="submenu_white.png">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cxnSp>
        <p:nvCxnSpPr>
          <p:cNvPr id="14" name="Straight Arrow Connector 13"/>
          <p:cNvCxnSpPr/>
          <p:nvPr/>
        </p:nvCxnSpPr>
        <p:spPr>
          <a:xfrm>
            <a:off x="3659043" y="1526804"/>
            <a:ext cx="0" cy="822960"/>
          </a:xfrm>
          <a:prstGeom prst="straightConnector1">
            <a:avLst/>
          </a:prstGeom>
          <a:ln w="25400">
            <a:solidFill>
              <a:schemeClr val="bg2"/>
            </a:solidFill>
            <a:headEnd type="none" w="med" len="med"/>
            <a:tailEnd type="non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19472" y="1245972"/>
            <a:ext cx="1611088"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On average, 54.7 lbs./ac of N was applied at planting.</a:t>
            </a:r>
            <a:endParaRPr lang="en-CA" sz="1000" dirty="0">
              <a:solidFill>
                <a:srgbClr val="201B1A"/>
              </a:solidFill>
            </a:endParaRPr>
          </a:p>
        </p:txBody>
      </p:sp>
      <p:graphicFrame>
        <p:nvGraphicFramePr>
          <p:cNvPr id="5" name="Object 4"/>
          <p:cNvGraphicFramePr>
            <a:graphicFrameLocks/>
          </p:cNvGraphicFramePr>
          <p:nvPr>
            <p:extLst>
              <p:ext uri="{D42A27DB-BD31-4B8C-83A1-F6EECF244321}">
                <p14:modId xmlns:p14="http://schemas.microsoft.com/office/powerpoint/2010/main" val="1346973541"/>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09136"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4" name="MoreInfo"/>
          <p:cNvSpPr txBox="1"/>
          <p:nvPr>
            <p:custDataLst>
              <p:tags r:id="rId2"/>
            </p:custDataLst>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nutrient, the charts illustrate the average application rate applied at each timing in </a:t>
            </a:r>
            <a:r>
              <a:rPr lang="en-US" sz="1050" dirty="0" smtClean="0">
                <a:solidFill>
                  <a:srgbClr val="201B1A"/>
                </a:solidFill>
              </a:rPr>
              <a:t>corn.</a:t>
            </a:r>
            <a:endParaRPr lang="en-US" sz="1050" dirty="0">
              <a:solidFill>
                <a:srgbClr val="201B1A"/>
              </a:solidFill>
            </a:endParaRPr>
          </a:p>
          <a:p>
            <a:pPr>
              <a:spcAft>
                <a:spcPts val="600"/>
              </a:spcAft>
            </a:pPr>
            <a:r>
              <a:rPr lang="en-US" sz="1050" dirty="0">
                <a:solidFill>
                  <a:srgbClr val="201B1A"/>
                </a:solidFill>
              </a:rPr>
              <a:t>Total pounds of actual nutrient applied was calculated based on all sources of the nutrient from all fertilizer types.</a:t>
            </a:r>
          </a:p>
        </p:txBody>
      </p:sp>
    </p:spTree>
    <p:extLst>
      <p:ext uri="{BB962C8B-B14F-4D97-AF65-F5344CB8AC3E}">
        <p14:creationId xmlns:p14="http://schemas.microsoft.com/office/powerpoint/2010/main" val="198746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64" presetClass="path" presetSubtype="0" accel="12000" decel="12000" fill="hold" grpId="0" nodeType="clickEffect">
                                  <p:stCondLst>
                                    <p:cond delay="0"/>
                                  </p:stCondLst>
                                  <p:childTnLst>
                                    <p:animMotion origin="layout" path="M 0 -3.7037E-7 L 0 -0.87662 " pathEditMode="relative" rAng="0" ptsTypes="AA">
                                      <p:cBhvr>
                                        <p:cTn id="17" dur="500" fill="hold"/>
                                        <p:tgtEl>
                                          <p:spTgt spid="4"/>
                                        </p:tgtEl>
                                        <p:attrNameLst>
                                          <p:attrName>ppt_x</p:attrName>
                                          <p:attrName>ppt_y</p:attrName>
                                        </p:attrNameLst>
                                      </p:cBhvr>
                                      <p:rCtr x="0" y="-43843"/>
                                    </p:animMotion>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20" grpId="0" animBg="1"/>
      <p:bldP spid="21" grpId="0" animBg="1"/>
      <p:bldP spid="4" grpId="0" animBg="1"/>
      <p:bldP spid="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119"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13" y="1143000"/>
            <a:ext cx="62007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Fertilizer Program in Corn</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1" name="AutoShape 12"/>
          <p:cNvSpPr>
            <a:spLocks noChangeArrowheads="1"/>
          </p:cNvSpPr>
          <p:nvPr/>
        </p:nvSpPr>
        <p:spPr bwMode="auto">
          <a:xfrm>
            <a:off x="813816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grpSp>
        <p:nvGrpSpPr>
          <p:cNvPr id="10" name="Group 9"/>
          <p:cNvGrpSpPr/>
          <p:nvPr/>
        </p:nvGrpSpPr>
        <p:grpSpPr>
          <a:xfrm>
            <a:off x="8515890" y="39961"/>
            <a:ext cx="611443" cy="374904"/>
            <a:chOff x="8515890" y="39961"/>
            <a:chExt cx="611443" cy="374904"/>
          </a:xfrm>
        </p:grpSpPr>
        <p:sp>
          <p:nvSpPr>
            <p:cNvPr id="14" name="Rectangle 13"/>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5" name="Right Arrow 14"/>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0" name="TextBox 19"/>
          <p:cNvSpPr txBox="1"/>
          <p:nvPr/>
        </p:nvSpPr>
        <p:spPr>
          <a:xfrm>
            <a:off x="5562600" y="4325291"/>
            <a:ext cx="2439559"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Half of corn growers use the same fertilizer program on all of their corn fields.</a:t>
            </a:r>
            <a:endParaRPr lang="en-US" sz="1000" dirty="0">
              <a:solidFill>
                <a:srgbClr val="201B1A"/>
              </a:solidFill>
            </a:endParaRPr>
          </a:p>
        </p:txBody>
      </p:sp>
      <p:pic>
        <p:nvPicPr>
          <p:cNvPr id="16" name="Picture 15"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4" name="Object 3"/>
          <p:cNvGraphicFramePr>
            <a:graphicFrameLocks/>
          </p:cNvGraphicFramePr>
          <p:nvPr>
            <p:extLst>
              <p:ext uri="{D42A27DB-BD31-4B8C-83A1-F6EECF244321}">
                <p14:modId xmlns:p14="http://schemas.microsoft.com/office/powerpoint/2010/main" val="1892839292"/>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10166"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3" name="MOREINFO"/>
          <p:cNvSpPr txBox="1"/>
          <p:nvPr>
            <p:custDataLst>
              <p:tags r:id="rId2"/>
            </p:custDataLst>
          </p:nvPr>
        </p:nvSpPr>
        <p:spPr>
          <a:xfrm>
            <a:off x="177801" y="6944886"/>
            <a:ext cx="8778240" cy="907941"/>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Respondents were asked: “For your fertilizer application on your 2016 corn crop, did you: a) use variable rate technology based on prescription maps on all of your corn acres, b) use variable rate technology based on prescription maps on some of your corn acres, c) tailor your fertilizer program on a field-by-field basis or d) use exactly the same fertilizer program for all corn fields on the farm?</a:t>
            </a:r>
          </a:p>
          <a:p>
            <a:pPr>
              <a:spcAft>
                <a:spcPts val="600"/>
              </a:spcAft>
            </a:pPr>
            <a:r>
              <a:rPr lang="en-US" sz="1050" dirty="0" smtClean="0">
                <a:solidFill>
                  <a:srgbClr val="201B1A"/>
                </a:solidFill>
              </a:rPr>
              <a:t>The graph illustrates the % of corn growers who followed each fertilizer program in their 2016 corn crop.</a:t>
            </a:r>
            <a:endParaRPr lang="en-US" sz="1050" dirty="0">
              <a:solidFill>
                <a:srgbClr val="201B1A"/>
              </a:solidFill>
            </a:endParaRPr>
          </a:p>
        </p:txBody>
      </p:sp>
    </p:spTree>
    <p:extLst>
      <p:ext uri="{BB962C8B-B14F-4D97-AF65-F5344CB8AC3E}">
        <p14:creationId xmlns:p14="http://schemas.microsoft.com/office/powerpoint/2010/main" val="270686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13"/>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0" grpId="0" animBg="1"/>
      <p:bldP spid="13" grpId="0" animBg="1"/>
      <p:bldP spid="13"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4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smtClean="0"/>
              <a:t>Fertilizer Program in Corn - by Sub-Group</a:t>
            </a:r>
            <a:endParaRPr lang="en-US" u="none" dirty="0"/>
          </a:p>
        </p:txBody>
      </p:sp>
      <p:pic>
        <p:nvPicPr>
          <p:cNvPr id="12" name="Picture 11"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1" name="AutoShape 12"/>
          <p:cNvSpPr>
            <a:spLocks noChangeArrowheads="1"/>
          </p:cNvSpPr>
          <p:nvPr/>
        </p:nvSpPr>
        <p:spPr bwMode="auto">
          <a:xfrm>
            <a:off x="813816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cxnSp>
        <p:nvCxnSpPr>
          <p:cNvPr id="20" name="Straight Arrow Connector 19"/>
          <p:cNvCxnSpPr/>
          <p:nvPr/>
        </p:nvCxnSpPr>
        <p:spPr>
          <a:xfrm flipH="1">
            <a:off x="2696711" y="1795057"/>
            <a:ext cx="447962" cy="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136434" y="1801388"/>
            <a:ext cx="0" cy="381000"/>
          </a:xfrm>
          <a:prstGeom prst="straightConnector1">
            <a:avLst/>
          </a:prstGeom>
          <a:ln w="25400">
            <a:solidFill>
              <a:schemeClr val="bg2"/>
            </a:solidFill>
            <a:headEnd type="none" w="med" len="med"/>
            <a:tailEnd type="non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52700" y="2088711"/>
            <a:ext cx="1600200"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Growers in Lake Erie Basins more often use variable rates.</a:t>
            </a:r>
            <a:endParaRPr lang="en-US" sz="1000" dirty="0">
              <a:solidFill>
                <a:srgbClr val="201B1A"/>
              </a:solidFill>
            </a:endParaRPr>
          </a:p>
        </p:txBody>
      </p:sp>
      <p:pic>
        <p:nvPicPr>
          <p:cNvPr id="14" name="Picture 13"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8" name="Rectangle 17"/>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oreInfo"/>
          <p:cNvSpPr txBox="1"/>
          <p:nvPr>
            <p:custDataLst>
              <p:tags r:id="rId1"/>
            </p:custDataLst>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“For your fertilizer application on your </a:t>
            </a:r>
            <a:r>
              <a:rPr lang="en-US" sz="1050" dirty="0" smtClean="0">
                <a:solidFill>
                  <a:srgbClr val="201B1A"/>
                </a:solidFill>
              </a:rPr>
              <a:t>2016 corn </a:t>
            </a:r>
            <a:r>
              <a:rPr lang="en-US" sz="1050" dirty="0">
                <a:solidFill>
                  <a:srgbClr val="201B1A"/>
                </a:solidFill>
              </a:rPr>
              <a:t>crop, did you: a) use variable rate technology based on prescription maps on all of your </a:t>
            </a:r>
            <a:r>
              <a:rPr lang="en-US" sz="1050" dirty="0" smtClean="0">
                <a:solidFill>
                  <a:srgbClr val="201B1A"/>
                </a:solidFill>
              </a:rPr>
              <a:t>corn </a:t>
            </a:r>
            <a:r>
              <a:rPr lang="en-US" sz="1050" dirty="0">
                <a:solidFill>
                  <a:srgbClr val="201B1A"/>
                </a:solidFill>
              </a:rPr>
              <a:t>acres, b) use variable rate technology based on prescription maps on some of your </a:t>
            </a:r>
            <a:r>
              <a:rPr lang="en-US" sz="1050" dirty="0" smtClean="0">
                <a:solidFill>
                  <a:srgbClr val="201B1A"/>
                </a:solidFill>
              </a:rPr>
              <a:t>corn </a:t>
            </a:r>
            <a:r>
              <a:rPr lang="en-US" sz="1050" dirty="0">
                <a:solidFill>
                  <a:srgbClr val="201B1A"/>
                </a:solidFill>
              </a:rPr>
              <a:t>acres, c) tailor your fertilizer program on a field-by-field basis or d) use exactly the same fertilizer program for all </a:t>
            </a:r>
            <a:r>
              <a:rPr lang="en-US" sz="1050" dirty="0" smtClean="0">
                <a:solidFill>
                  <a:srgbClr val="201B1A"/>
                </a:solidFill>
              </a:rPr>
              <a:t>corn </a:t>
            </a:r>
            <a:r>
              <a:rPr lang="en-US" sz="1050" dirty="0">
                <a:solidFill>
                  <a:srgbClr val="201B1A"/>
                </a:solidFill>
              </a:rPr>
              <a:t>fields on the farm?</a:t>
            </a:r>
          </a:p>
          <a:p>
            <a:pPr>
              <a:spcAft>
                <a:spcPts val="600"/>
              </a:spcAft>
            </a:pPr>
            <a:r>
              <a:rPr lang="en-US" sz="1050" dirty="0" smtClean="0">
                <a:solidFill>
                  <a:srgbClr val="201B1A"/>
                </a:solidFill>
              </a:rPr>
              <a:t>Separately by water basin, farm size and 4R familiarity, the graph on the left illustrates the % of corn growers who used variable rates on some or all of their corn fields.  The graph in the middle illustrates the % of corn growers who tailored their fertilizer program on a field-by-field basis.  The graph on the right illustrates the % of corn growers who used the same fertilizer program on all of their corn fields.</a:t>
            </a:r>
            <a:endParaRPr lang="en-US" sz="1050" dirty="0">
              <a:solidFill>
                <a:srgbClr val="201B1A"/>
              </a:solidFill>
            </a:endParaRPr>
          </a:p>
        </p:txBody>
      </p:sp>
    </p:spTree>
    <p:extLst>
      <p:ext uri="{BB962C8B-B14F-4D97-AF65-F5344CB8AC3E}">
        <p14:creationId xmlns:p14="http://schemas.microsoft.com/office/powerpoint/2010/main" val="351321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12000" decel="12000" fill="hold" grpId="0" nodeType="clickEffect">
                                  <p:stCondLst>
                                    <p:cond delay="0"/>
                                  </p:stCondLst>
                                  <p:childTnLst>
                                    <p:animMotion origin="layout" path="M 0 -3.7037E-7 L 0 -0.87662 " pathEditMode="relative" rAng="0" ptsTypes="AA">
                                      <p:cBhvr>
                                        <p:cTn id="15" dur="500" fill="hold"/>
                                        <p:tgtEl>
                                          <p:spTgt spid="13"/>
                                        </p:tgtEl>
                                        <p:attrNameLst>
                                          <p:attrName>ppt_x</p:attrName>
                                          <p:attrName>ppt_y</p:attrName>
                                        </p:attrNameLst>
                                      </p:cBhvr>
                                      <p:rCtr x="0" y="-43843"/>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4.16667E-6 4.07407E-6 L -0.84427 0.00046 " pathEditMode="relative" rAng="0" ptsTypes="AA">
                                      <p:cBhvr>
                                        <p:cTn id="25" dur="500" fill="hold"/>
                                        <p:tgtEl>
                                          <p:spTgt spid="19"/>
                                        </p:tgtEl>
                                        <p:attrNameLst>
                                          <p:attrName>ppt_x</p:attrName>
                                          <p:attrName>ppt_y</p:attrName>
                                        </p:attrNameLst>
                                      </p:cBhvr>
                                      <p:rCtr x="-42222" y="23"/>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2" grpId="0" animBg="1"/>
      <p:bldP spid="13" grpId="0" animBg="1"/>
      <p:bldP spid="1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64"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Use of Nitrogen Fixing Crop in Previous Year - Corn</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cxnSp>
        <p:nvCxnSpPr>
          <p:cNvPr id="14" name="Straight Arrow Connector 13"/>
          <p:cNvCxnSpPr/>
          <p:nvPr/>
        </p:nvCxnSpPr>
        <p:spPr>
          <a:xfrm flipV="1">
            <a:off x="1167714" y="3886200"/>
            <a:ext cx="0" cy="91440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4648200"/>
            <a:ext cx="2439559" cy="45114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Many corn growers (36.3%) planted a nitrogen fixing crop in 2015 on some of the fields where they planted corn in 2016.</a:t>
            </a:r>
            <a:endParaRPr lang="en-US" sz="1000" dirty="0">
              <a:solidFill>
                <a:srgbClr val="201B1A"/>
              </a:solidFill>
            </a:endParaRPr>
          </a:p>
        </p:txBody>
      </p:sp>
      <p:pic>
        <p:nvPicPr>
          <p:cNvPr id="20" name="Picture 1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3" name="Object 2"/>
          <p:cNvGraphicFramePr>
            <a:graphicFrameLocks/>
          </p:cNvGraphicFramePr>
          <p:nvPr>
            <p:extLst>
              <p:ext uri="{D42A27DB-BD31-4B8C-83A1-F6EECF244321}">
                <p14:modId xmlns:p14="http://schemas.microsoft.com/office/powerpoint/2010/main" val="201190722"/>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12211"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7" name="Rectangle 16"/>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oreInfo"/>
          <p:cNvSpPr txBox="1"/>
          <p:nvPr>
            <p:custDataLst>
              <p:tags r:id="rId2"/>
            </p:custDataLst>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“Thinking of your </a:t>
            </a:r>
            <a:r>
              <a:rPr lang="en-US" sz="1050" dirty="0" smtClean="0">
                <a:solidFill>
                  <a:srgbClr val="201B1A"/>
                </a:solidFill>
              </a:rPr>
              <a:t>2016 corn </a:t>
            </a:r>
            <a:r>
              <a:rPr lang="en-US" sz="1050" dirty="0">
                <a:solidFill>
                  <a:srgbClr val="201B1A"/>
                </a:solidFill>
              </a:rPr>
              <a:t>crop, in the year prior </a:t>
            </a:r>
            <a:r>
              <a:rPr lang="en-US" sz="1050" dirty="0" smtClean="0">
                <a:solidFill>
                  <a:srgbClr val="201B1A"/>
                </a:solidFill>
              </a:rPr>
              <a:t>(2015) </a:t>
            </a:r>
            <a:r>
              <a:rPr lang="en-US" sz="1050" dirty="0">
                <a:solidFill>
                  <a:srgbClr val="201B1A"/>
                </a:solidFill>
              </a:rPr>
              <a:t>did you grow a nitrogen fixing crop </a:t>
            </a:r>
            <a:r>
              <a:rPr lang="en-US" sz="1050" dirty="0" smtClean="0">
                <a:solidFill>
                  <a:srgbClr val="201B1A"/>
                </a:solidFill>
              </a:rPr>
              <a:t>on: a) all of your 2016 corn fields, b) some of your 2016 corn fields, or c) none of your 2016 corn fields?  </a:t>
            </a:r>
            <a:r>
              <a:rPr lang="en-US" sz="1050" dirty="0">
                <a:solidFill>
                  <a:srgbClr val="201B1A"/>
                </a:solidFill>
              </a:rPr>
              <a:t>(Nitrogen fixing crops include </a:t>
            </a:r>
            <a:r>
              <a:rPr lang="en-US" sz="1050" dirty="0" smtClean="0">
                <a:solidFill>
                  <a:srgbClr val="201B1A"/>
                </a:solidFill>
              </a:rPr>
              <a:t>peas, </a:t>
            </a:r>
            <a:r>
              <a:rPr lang="en-US" sz="1050" dirty="0">
                <a:solidFill>
                  <a:srgbClr val="201B1A"/>
                </a:solidFill>
              </a:rPr>
              <a:t>beans, lentils, </a:t>
            </a:r>
            <a:r>
              <a:rPr lang="en-US" sz="1050" dirty="0" smtClean="0">
                <a:solidFill>
                  <a:srgbClr val="201B1A"/>
                </a:solidFill>
              </a:rPr>
              <a:t>chickpeas, </a:t>
            </a:r>
            <a:r>
              <a:rPr lang="en-US" sz="1050" dirty="0" smtClean="0">
                <a:solidFill>
                  <a:srgbClr val="201B1A"/>
                </a:solidFill>
              </a:rPr>
              <a:t>soybeans, </a:t>
            </a:r>
            <a:r>
              <a:rPr lang="en-US" sz="1050" dirty="0">
                <a:solidFill>
                  <a:srgbClr val="201B1A"/>
                </a:solidFill>
              </a:rPr>
              <a:t>and forage legumes</a:t>
            </a:r>
            <a:r>
              <a:rPr lang="en-US" sz="1050" dirty="0" smtClean="0">
                <a:solidFill>
                  <a:srgbClr val="201B1A"/>
                </a:solidFill>
              </a:rPr>
              <a:t>)."</a:t>
            </a:r>
          </a:p>
          <a:p>
            <a:pPr>
              <a:spcAft>
                <a:spcPts val="600"/>
              </a:spcAft>
            </a:pPr>
            <a:r>
              <a:rPr lang="en-US" sz="1050" dirty="0" smtClean="0">
                <a:solidFill>
                  <a:srgbClr val="201B1A"/>
                </a:solidFill>
              </a:rPr>
              <a:t>The graph on the left illustrates the % of corn growers who planted a nitrogen fixing crop in 2015 on all of their 2016 corn fields, some of their 2016 corn fields or none of their 2016 corn fields.  Separately by water basin, farm size and 4R familiarity, the graph on the right illustrates the % of corn growers who planted a nitrogen fixing crop in 2015 on some or all of their 2016 corn fields.</a:t>
            </a:r>
            <a:endParaRPr lang="en-US" sz="1050" dirty="0">
              <a:solidFill>
                <a:srgbClr val="201B1A"/>
              </a:solidFill>
            </a:endParaRPr>
          </a:p>
        </p:txBody>
      </p:sp>
    </p:spTree>
    <p:extLst>
      <p:ext uri="{BB962C8B-B14F-4D97-AF65-F5344CB8AC3E}">
        <p14:creationId xmlns:p14="http://schemas.microsoft.com/office/powerpoint/2010/main" val="330545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13"/>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4.16667E-6 4.07407E-6 L -0.84427 0.00046 " pathEditMode="relative" rAng="0" ptsTypes="AA">
                                      <p:cBhvr>
                                        <p:cTn id="23" dur="500" fill="hold"/>
                                        <p:tgtEl>
                                          <p:spTgt spid="18"/>
                                        </p:tgtEl>
                                        <p:attrNameLst>
                                          <p:attrName>ppt_x</p:attrName>
                                          <p:attrName>ppt_y</p:attrName>
                                        </p:attrNameLst>
                                      </p:cBhvr>
                                      <p:rCtr x="-42222" y="23"/>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6" grpId="0" animBg="1"/>
      <p:bldP spid="13" grpId="0" animBg="1"/>
      <p:bldP spid="13"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86" name="Picture 1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7688"/>
            <a:ext cx="91440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Approaches Used to Decide Fertilizer Rate in Corn</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1"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cxnSp>
        <p:nvCxnSpPr>
          <p:cNvPr id="9" name="Straight Arrow Connector 8"/>
          <p:cNvCxnSpPr/>
          <p:nvPr/>
        </p:nvCxnSpPr>
        <p:spPr>
          <a:xfrm flipV="1">
            <a:off x="3865577" y="1209675"/>
            <a:ext cx="0" cy="1371600"/>
          </a:xfrm>
          <a:prstGeom prst="straightConnector1">
            <a:avLst/>
          </a:prstGeom>
          <a:ln w="25400">
            <a:solidFill>
              <a:schemeClr val="bg2"/>
            </a:solidFill>
            <a:headEnd type="none" w="med" len="med"/>
            <a:tailEnd type="non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pic>
        <p:nvPicPr>
          <p:cNvPr id="13" name="Picture 12"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2" name="TextBox 11"/>
          <p:cNvSpPr txBox="1"/>
          <p:nvPr/>
        </p:nvSpPr>
        <p:spPr>
          <a:xfrm>
            <a:off x="3048001" y="2460005"/>
            <a:ext cx="2209799" cy="44935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Nutrient balance calculation and past experience are the leading approaches used to decide Nitrogen rates.</a:t>
            </a:r>
            <a:endParaRPr lang="en-US" sz="1000" dirty="0">
              <a:solidFill>
                <a:srgbClr val="201B1A"/>
              </a:solidFill>
            </a:endParaRPr>
          </a:p>
        </p:txBody>
      </p:sp>
      <p:graphicFrame>
        <p:nvGraphicFramePr>
          <p:cNvPr id="5" name="Object 4"/>
          <p:cNvGraphicFramePr>
            <a:graphicFrameLocks/>
          </p:cNvGraphicFramePr>
          <p:nvPr>
            <p:extLst>
              <p:ext uri="{D42A27DB-BD31-4B8C-83A1-F6EECF244321}">
                <p14:modId xmlns:p14="http://schemas.microsoft.com/office/powerpoint/2010/main" val="1789202245"/>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13233"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cxnSp>
        <p:nvCxnSpPr>
          <p:cNvPr id="7" name="Straight Connector 6"/>
          <p:cNvCxnSpPr/>
          <p:nvPr/>
        </p:nvCxnSpPr>
        <p:spPr>
          <a:xfrm flipH="1">
            <a:off x="3581400" y="1209675"/>
            <a:ext cx="296142" cy="0"/>
          </a:xfrm>
          <a:prstGeom prst="line">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571875" y="1771650"/>
            <a:ext cx="296142" cy="0"/>
          </a:xfrm>
          <a:prstGeom prst="line">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4" name="MoreInfo"/>
          <p:cNvSpPr txBox="1"/>
          <p:nvPr>
            <p:custDataLst>
              <p:tags r:id="rId2"/>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Respondents who used a fertilizer type containing each nutrient were </a:t>
            </a:r>
            <a:r>
              <a:rPr lang="en-US" sz="1050" dirty="0">
                <a:solidFill>
                  <a:srgbClr val="201B1A"/>
                </a:solidFill>
              </a:rPr>
              <a:t>asked: “For each nutrient, which approaches did you use to decide the amount of fertilizer to apply to your </a:t>
            </a:r>
            <a:r>
              <a:rPr lang="en-US" sz="1050" dirty="0" smtClean="0">
                <a:solidFill>
                  <a:srgbClr val="201B1A"/>
                </a:solidFill>
              </a:rPr>
              <a:t>corn </a:t>
            </a:r>
            <a:r>
              <a:rPr lang="en-US" sz="1050" dirty="0">
                <a:solidFill>
                  <a:srgbClr val="201B1A"/>
                </a:solidFill>
              </a:rPr>
              <a:t>in </a:t>
            </a:r>
            <a:r>
              <a:rPr lang="en-US" sz="1050" dirty="0" smtClean="0">
                <a:solidFill>
                  <a:srgbClr val="201B1A"/>
                </a:solidFill>
              </a:rPr>
              <a:t>2016? </a:t>
            </a:r>
            <a:r>
              <a:rPr lang="en-US" sz="1050" dirty="0">
                <a:solidFill>
                  <a:srgbClr val="201B1A"/>
                </a:solidFill>
              </a:rPr>
              <a:t>(Please check all that apply</a:t>
            </a:r>
            <a:r>
              <a:rPr lang="en-US" sz="1050" dirty="0" smtClean="0">
                <a:solidFill>
                  <a:srgbClr val="201B1A"/>
                </a:solidFill>
              </a:rPr>
              <a:t>.)”</a:t>
            </a:r>
          </a:p>
          <a:p>
            <a:pPr>
              <a:spcAft>
                <a:spcPts val="600"/>
              </a:spcAft>
            </a:pPr>
            <a:r>
              <a:rPr lang="en-US" sz="1050" dirty="0" smtClean="0">
                <a:solidFill>
                  <a:srgbClr val="201B1A"/>
                </a:solidFill>
              </a:rPr>
              <a:t>Separately by nutrient type, the graphs illustrate the % of nutrient users who used each approach to decide their application rate in corn in 2016.</a:t>
            </a:r>
            <a:endParaRPr lang="en-US" sz="1050" dirty="0">
              <a:solidFill>
                <a:srgbClr val="201B1A"/>
              </a:solidFill>
            </a:endParaRPr>
          </a:p>
        </p:txBody>
      </p:sp>
    </p:spTree>
    <p:extLst>
      <p:ext uri="{BB962C8B-B14F-4D97-AF65-F5344CB8AC3E}">
        <p14:creationId xmlns:p14="http://schemas.microsoft.com/office/powerpoint/2010/main" val="27191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4"/>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2"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0901"/>
            <a:ext cx="8124906" cy="1254574"/>
          </a:xfrm>
        </p:spPr>
        <p:txBody>
          <a:bodyPr/>
          <a:lstStyle/>
          <a:p>
            <a:r>
              <a:rPr lang="en-US" u="none" dirty="0" smtClean="0"/>
              <a:t>Fertilizer Practices</a:t>
            </a:r>
            <a:r>
              <a:rPr lang="en-US" u="none" baseline="0" dirty="0" smtClean="0"/>
              <a:t> in Corn</a:t>
            </a:r>
            <a:r>
              <a:rPr lang="en-US" u="none" dirty="0" smtClean="0"/>
              <a:t> for Grain</a:t>
            </a:r>
            <a:endParaRPr lang="en-US" u="none" dirty="0"/>
          </a:p>
        </p:txBody>
      </p:sp>
      <p:sp>
        <p:nvSpPr>
          <p:cNvPr id="8" name="Rectangle 29"/>
          <p:cNvSpPr>
            <a:spLocks noChangeArrowheads="1"/>
          </p:cNvSpPr>
          <p:nvPr/>
        </p:nvSpPr>
        <p:spPr bwMode="auto">
          <a:xfrm>
            <a:off x="604945" y="1882775"/>
            <a:ext cx="5719655" cy="34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marL="287338" indent="-287338">
              <a:spcBef>
                <a:spcPts val="800"/>
              </a:spcBef>
            </a:pPr>
            <a:r>
              <a:rPr lang="en-US" sz="1200" b="1" dirty="0">
                <a:solidFill>
                  <a:srgbClr val="201B1A"/>
                </a:solidFill>
              </a:rPr>
              <a:t>Answering Key Questions:</a:t>
            </a:r>
          </a:p>
          <a:p>
            <a:pPr marL="287338" indent="-287338">
              <a:spcBef>
                <a:spcPts val="800"/>
              </a:spcBef>
              <a:spcAft>
                <a:spcPts val="600"/>
              </a:spcAft>
              <a:buFont typeface="Wingdings" pitchFamily="2" charset="2"/>
              <a:buChar char="ü"/>
            </a:pPr>
            <a:r>
              <a:rPr lang="en-US" sz="1200" dirty="0">
                <a:solidFill>
                  <a:srgbClr val="201B1A"/>
                </a:solidFill>
              </a:rPr>
              <a:t>What are the most common application timings for each nutrient and fertilizer type?</a:t>
            </a:r>
          </a:p>
          <a:p>
            <a:pPr marL="287338" indent="-287338">
              <a:spcBef>
                <a:spcPts val="800"/>
              </a:spcBef>
              <a:spcAft>
                <a:spcPts val="600"/>
              </a:spcAft>
              <a:buFont typeface="Wingdings" pitchFamily="2" charset="2"/>
              <a:buChar char="ü"/>
            </a:pPr>
            <a:r>
              <a:rPr lang="en-US" sz="1200" dirty="0">
                <a:solidFill>
                  <a:srgbClr val="201B1A"/>
                </a:solidFill>
              </a:rPr>
              <a:t>What nutrients and fertilizer types are being used?</a:t>
            </a:r>
          </a:p>
          <a:p>
            <a:pPr marL="287338" indent="-287338">
              <a:spcBef>
                <a:spcPts val="800"/>
              </a:spcBef>
              <a:spcAft>
                <a:spcPts val="600"/>
              </a:spcAft>
              <a:buFont typeface="Wingdings" pitchFamily="2" charset="2"/>
              <a:buChar char="ü"/>
            </a:pPr>
            <a:r>
              <a:rPr lang="en-US" sz="1200" dirty="0">
                <a:solidFill>
                  <a:srgbClr val="201B1A"/>
                </a:solidFill>
              </a:rPr>
              <a:t>What are the most common placements for each nutrient and fertilizer type?</a:t>
            </a:r>
          </a:p>
          <a:p>
            <a:pPr marL="287338" indent="-287338">
              <a:spcBef>
                <a:spcPts val="800"/>
              </a:spcBef>
              <a:spcAft>
                <a:spcPts val="600"/>
              </a:spcAft>
              <a:buFont typeface="Wingdings" pitchFamily="2" charset="2"/>
              <a:buChar char="ü"/>
            </a:pPr>
            <a:r>
              <a:rPr lang="en-US" sz="1200" dirty="0">
                <a:solidFill>
                  <a:srgbClr val="201B1A"/>
                </a:solidFill>
              </a:rPr>
              <a:t>What rates are being applied?</a:t>
            </a:r>
          </a:p>
          <a:p>
            <a:pPr marL="287338" indent="-287338">
              <a:spcBef>
                <a:spcPts val="800"/>
              </a:spcBef>
              <a:spcAft>
                <a:spcPts val="600"/>
              </a:spcAft>
              <a:buFont typeface="Wingdings" pitchFamily="2" charset="2"/>
              <a:buChar char="ü"/>
            </a:pPr>
            <a:r>
              <a:rPr lang="en-US" sz="1200" dirty="0" smtClean="0">
                <a:solidFill>
                  <a:srgbClr val="201B1A"/>
                </a:solidFill>
              </a:rPr>
              <a:t>To what extent do farmers vary their fertilizer program from field to field?</a:t>
            </a:r>
          </a:p>
          <a:p>
            <a:pPr marL="287338" indent="-287338">
              <a:spcBef>
                <a:spcPts val="800"/>
              </a:spcBef>
              <a:spcAft>
                <a:spcPts val="600"/>
              </a:spcAft>
              <a:buFont typeface="Wingdings" pitchFamily="2" charset="2"/>
              <a:buChar char="ü"/>
            </a:pPr>
            <a:r>
              <a:rPr lang="en-US" sz="1200" dirty="0" smtClean="0">
                <a:solidFill>
                  <a:srgbClr val="201B1A"/>
                </a:solidFill>
              </a:rPr>
              <a:t>How do farmers decide what fertilizer rate to apply?</a:t>
            </a:r>
          </a:p>
          <a:p>
            <a:pPr marL="287338" indent="-287338">
              <a:spcBef>
                <a:spcPts val="800"/>
              </a:spcBef>
              <a:spcAft>
                <a:spcPts val="600"/>
              </a:spcAft>
              <a:buFont typeface="Wingdings" pitchFamily="2" charset="2"/>
              <a:buChar char="ü"/>
            </a:pPr>
            <a:r>
              <a:rPr lang="en-US" sz="1200" dirty="0" smtClean="0">
                <a:solidFill>
                  <a:srgbClr val="201B1A"/>
                </a:solidFill>
              </a:rPr>
              <a:t>How extensively are nitrogen stabilized products being used?</a:t>
            </a:r>
          </a:p>
          <a:p>
            <a:pPr marL="287338" indent="-287338">
              <a:spcBef>
                <a:spcPts val="800"/>
              </a:spcBef>
              <a:spcAft>
                <a:spcPts val="600"/>
              </a:spcAft>
              <a:buFont typeface="Wingdings" pitchFamily="2" charset="2"/>
              <a:buChar char="ü"/>
            </a:pPr>
            <a:r>
              <a:rPr lang="en-US" sz="1200" dirty="0" smtClean="0">
                <a:solidFill>
                  <a:srgbClr val="201B1A"/>
                </a:solidFill>
              </a:rPr>
              <a:t>How do actual yields compare to target yields?</a:t>
            </a:r>
          </a:p>
          <a:p>
            <a:pPr marL="287338" indent="-287338">
              <a:spcBef>
                <a:spcPts val="800"/>
              </a:spcBef>
              <a:spcAft>
                <a:spcPts val="600"/>
              </a:spcAft>
              <a:buFont typeface="Wingdings" pitchFamily="2" charset="2"/>
              <a:buChar char="ü"/>
            </a:pPr>
            <a:r>
              <a:rPr lang="en-US" sz="1200" dirty="0" smtClean="0">
                <a:solidFill>
                  <a:srgbClr val="201B1A"/>
                </a:solidFill>
              </a:rPr>
              <a:t>How many growers are applying micronutrients?</a:t>
            </a:r>
          </a:p>
        </p:txBody>
      </p:sp>
      <p:pic>
        <p:nvPicPr>
          <p:cNvPr id="47" name="Picture 46" descr="info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44" name="Freeform 43">
            <a:hlinkClick r:id="rId4" action="ppaction://hlinksldjump"/>
          </p:cNvPr>
          <p:cNvSpPr/>
          <p:nvPr/>
        </p:nvSpPr>
        <p:spPr>
          <a:xfrm>
            <a:off x="7512351" y="1786315"/>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smtClean="0">
                <a:solidFill>
                  <a:srgbClr val="201B1A"/>
                </a:solidFill>
              </a:rPr>
              <a:t>Fertilizer Timing</a:t>
            </a:r>
            <a:endParaRPr lang="en-US" sz="980" dirty="0">
              <a:solidFill>
                <a:srgbClr val="201B1A"/>
              </a:solidFill>
            </a:endParaRPr>
          </a:p>
        </p:txBody>
      </p:sp>
      <p:sp>
        <p:nvSpPr>
          <p:cNvPr id="49" name="Freeform 48">
            <a:hlinkClick r:id="rId5" action="ppaction://hlinksldjump"/>
          </p:cNvPr>
          <p:cNvSpPr/>
          <p:nvPr/>
        </p:nvSpPr>
        <p:spPr>
          <a:xfrm>
            <a:off x="7512351" y="2114422"/>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smtClean="0">
                <a:solidFill>
                  <a:srgbClr val="201B1A"/>
                </a:solidFill>
              </a:rPr>
              <a:t>Fertilizer Source</a:t>
            </a:r>
            <a:endParaRPr lang="en-US" sz="980" dirty="0">
              <a:solidFill>
                <a:srgbClr val="201B1A"/>
              </a:solidFill>
            </a:endParaRPr>
          </a:p>
        </p:txBody>
      </p:sp>
      <p:sp>
        <p:nvSpPr>
          <p:cNvPr id="50" name="Freeform 49">
            <a:hlinkClick r:id="rId6" action="ppaction://hlinksldjump"/>
          </p:cNvPr>
          <p:cNvSpPr/>
          <p:nvPr/>
        </p:nvSpPr>
        <p:spPr>
          <a:xfrm>
            <a:off x="7512351" y="2442529"/>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smtClean="0">
                <a:solidFill>
                  <a:srgbClr val="201B1A"/>
                </a:solidFill>
              </a:rPr>
              <a:t>Fertilizer Placement</a:t>
            </a:r>
            <a:endParaRPr lang="en-US" sz="980" dirty="0">
              <a:solidFill>
                <a:srgbClr val="201B1A"/>
              </a:solidFill>
            </a:endParaRPr>
          </a:p>
        </p:txBody>
      </p:sp>
      <p:sp>
        <p:nvSpPr>
          <p:cNvPr id="51" name="Freeform 50">
            <a:hlinkClick r:id="rId7" action="ppaction://hlinksldjump"/>
          </p:cNvPr>
          <p:cNvSpPr/>
          <p:nvPr/>
        </p:nvSpPr>
        <p:spPr>
          <a:xfrm>
            <a:off x="7512351" y="3098743"/>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a:solidFill>
                  <a:srgbClr val="201B1A"/>
                </a:solidFill>
              </a:rPr>
              <a:t>Fertilizer </a:t>
            </a:r>
            <a:r>
              <a:rPr lang="en-US" sz="980" dirty="0" smtClean="0">
                <a:solidFill>
                  <a:srgbClr val="201B1A"/>
                </a:solidFill>
              </a:rPr>
              <a:t>Program</a:t>
            </a:r>
            <a:endParaRPr lang="en-US" sz="980" dirty="0">
              <a:solidFill>
                <a:srgbClr val="201B1A"/>
              </a:solidFill>
            </a:endParaRPr>
          </a:p>
        </p:txBody>
      </p:sp>
      <p:sp>
        <p:nvSpPr>
          <p:cNvPr id="52" name="Freeform 51">
            <a:hlinkClick r:id="rId8" action="ppaction://hlinksldjump"/>
          </p:cNvPr>
          <p:cNvSpPr/>
          <p:nvPr/>
        </p:nvSpPr>
        <p:spPr>
          <a:xfrm>
            <a:off x="7512351" y="3426850"/>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a:solidFill>
                  <a:srgbClr val="201B1A"/>
                </a:solidFill>
              </a:rPr>
              <a:t>Nitrogen Fixing Crop</a:t>
            </a:r>
            <a:br>
              <a:rPr lang="en-US" sz="980" dirty="0">
                <a:solidFill>
                  <a:srgbClr val="201B1A"/>
                </a:solidFill>
              </a:rPr>
            </a:br>
            <a:r>
              <a:rPr lang="en-US" sz="980" dirty="0">
                <a:solidFill>
                  <a:srgbClr val="201B1A"/>
                </a:solidFill>
              </a:rPr>
              <a:t>in Previous Year</a:t>
            </a:r>
          </a:p>
        </p:txBody>
      </p:sp>
      <p:sp>
        <p:nvSpPr>
          <p:cNvPr id="53" name="Freeform 52">
            <a:hlinkClick r:id="rId9" action="ppaction://hlinksldjump"/>
          </p:cNvPr>
          <p:cNvSpPr/>
          <p:nvPr/>
        </p:nvSpPr>
        <p:spPr>
          <a:xfrm>
            <a:off x="7512351" y="3754957"/>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a:solidFill>
                  <a:srgbClr val="201B1A"/>
                </a:solidFill>
              </a:rPr>
              <a:t>Approaches Used To Decide Fertilizer Rate</a:t>
            </a:r>
          </a:p>
        </p:txBody>
      </p:sp>
      <p:sp>
        <p:nvSpPr>
          <p:cNvPr id="54" name="Freeform 53">
            <a:hlinkClick r:id="rId10" action="ppaction://hlinksldjump"/>
          </p:cNvPr>
          <p:cNvSpPr/>
          <p:nvPr/>
        </p:nvSpPr>
        <p:spPr>
          <a:xfrm>
            <a:off x="7512351" y="2770636"/>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a:solidFill>
                  <a:srgbClr val="201B1A"/>
                </a:solidFill>
              </a:rPr>
              <a:t>Fertilizer </a:t>
            </a:r>
            <a:r>
              <a:rPr lang="en-US" sz="980" dirty="0" smtClean="0">
                <a:solidFill>
                  <a:srgbClr val="201B1A"/>
                </a:solidFill>
              </a:rPr>
              <a:t>Rates</a:t>
            </a:r>
            <a:endParaRPr lang="en-US" sz="980" dirty="0">
              <a:solidFill>
                <a:srgbClr val="201B1A"/>
              </a:solidFill>
            </a:endParaRPr>
          </a:p>
        </p:txBody>
      </p:sp>
      <p:sp>
        <p:nvSpPr>
          <p:cNvPr id="55" name="Freeform 54">
            <a:hlinkClick r:id="rId11" action="ppaction://hlinksldjump"/>
          </p:cNvPr>
          <p:cNvSpPr/>
          <p:nvPr/>
        </p:nvSpPr>
        <p:spPr>
          <a:xfrm>
            <a:off x="7512351" y="4083064"/>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a:solidFill>
                  <a:srgbClr val="201B1A"/>
                </a:solidFill>
              </a:rPr>
              <a:t>Use of Nitrogen </a:t>
            </a:r>
            <a:r>
              <a:rPr lang="en-US" sz="980" dirty="0" smtClean="0">
                <a:solidFill>
                  <a:srgbClr val="201B1A"/>
                </a:solidFill>
              </a:rPr>
              <a:t>Stabilizer</a:t>
            </a:r>
            <a:endParaRPr lang="en-US" sz="980" dirty="0">
              <a:solidFill>
                <a:srgbClr val="201B1A"/>
              </a:solidFill>
            </a:endParaRPr>
          </a:p>
        </p:txBody>
      </p:sp>
      <p:sp>
        <p:nvSpPr>
          <p:cNvPr id="56" name="Freeform 55">
            <a:hlinkClick r:id="rId12" action="ppaction://hlinksldjump"/>
          </p:cNvPr>
          <p:cNvSpPr/>
          <p:nvPr/>
        </p:nvSpPr>
        <p:spPr>
          <a:xfrm>
            <a:off x="7512351" y="4739275"/>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a:solidFill>
                  <a:srgbClr val="201B1A"/>
                </a:solidFill>
              </a:rPr>
              <a:t>Use of Micronutrients</a:t>
            </a:r>
          </a:p>
        </p:txBody>
      </p:sp>
      <p:sp>
        <p:nvSpPr>
          <p:cNvPr id="57" name="Freeform 56">
            <a:hlinkClick r:id="rId13" action="ppaction://hlinksldjump"/>
          </p:cNvPr>
          <p:cNvSpPr/>
          <p:nvPr/>
        </p:nvSpPr>
        <p:spPr>
          <a:xfrm>
            <a:off x="7512351" y="4411171"/>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a:solidFill>
                  <a:srgbClr val="201B1A"/>
                </a:solidFill>
              </a:rPr>
              <a:t>Target Yield vs.</a:t>
            </a:r>
            <a:br>
              <a:rPr lang="en-US" sz="980" dirty="0">
                <a:solidFill>
                  <a:srgbClr val="201B1A"/>
                </a:solidFill>
              </a:rPr>
            </a:br>
            <a:r>
              <a:rPr lang="en-US" sz="980" dirty="0">
                <a:solidFill>
                  <a:srgbClr val="201B1A"/>
                </a:solidFill>
              </a:rPr>
              <a:t>Actual Yield</a:t>
            </a:r>
          </a:p>
        </p:txBody>
      </p:sp>
      <p:sp>
        <p:nvSpPr>
          <p:cNvPr id="48" name="MoreInfo"/>
          <p:cNvSpPr txBox="1"/>
          <p:nvPr>
            <p:custDataLst>
              <p:tags r:id="rId1"/>
            </p:custDataLst>
          </p:nvPr>
        </p:nvSpPr>
        <p:spPr>
          <a:xfrm>
            <a:off x="177801" y="6944886"/>
            <a:ext cx="8778240" cy="346249"/>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In SLIDESHOW VIEW, click on any title or button to navigate to that section.</a:t>
            </a:r>
          </a:p>
        </p:txBody>
      </p:sp>
    </p:spTree>
    <p:extLst>
      <p:ext uri="{BB962C8B-B14F-4D97-AF65-F5344CB8AC3E}">
        <p14:creationId xmlns:p14="http://schemas.microsoft.com/office/powerpoint/2010/main" val="229820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7"/>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48"/>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8" grpId="0"/>
      <p:bldP spid="48" grpId="0" animBg="1"/>
      <p:bldP spid="4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211"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438" y="1143000"/>
            <a:ext cx="54435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88864" y="0"/>
            <a:ext cx="7924800" cy="457907"/>
          </a:xfrm>
        </p:spPr>
        <p:txBody>
          <a:bodyPr/>
          <a:lstStyle/>
          <a:p>
            <a:r>
              <a:rPr lang="en-US" u="none" dirty="0"/>
              <a:t>Use of </a:t>
            </a:r>
            <a:r>
              <a:rPr lang="en-US" u="none" dirty="0" smtClean="0"/>
              <a:t>Nitrogen Stabilizer in Corn</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2"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sp>
        <p:nvSpPr>
          <p:cNvPr id="9" name="TextBox 8"/>
          <p:cNvSpPr txBox="1"/>
          <p:nvPr/>
        </p:nvSpPr>
        <p:spPr>
          <a:xfrm>
            <a:off x="3429001" y="4255120"/>
            <a:ext cx="2133600"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Most nitrogen fertilizer users (74.2%) did not use a nitrogen stabilizer in 2016.</a:t>
            </a:r>
            <a:endParaRPr lang="en-US" sz="1000" dirty="0">
              <a:solidFill>
                <a:srgbClr val="201B1A"/>
              </a:solidFill>
            </a:endParaRPr>
          </a:p>
        </p:txBody>
      </p:sp>
      <p:pic>
        <p:nvPicPr>
          <p:cNvPr id="11" name="Picture 10"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5" name="Object 4"/>
          <p:cNvGraphicFramePr>
            <a:graphicFrameLocks/>
          </p:cNvGraphicFramePr>
          <p:nvPr>
            <p:extLst>
              <p:ext uri="{D42A27DB-BD31-4B8C-83A1-F6EECF244321}">
                <p14:modId xmlns:p14="http://schemas.microsoft.com/office/powerpoint/2010/main" val="1558662665"/>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14258"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4" name="MoreInfo"/>
          <p:cNvSpPr txBox="1"/>
          <p:nvPr>
            <p:custDataLst>
              <p:tags r:id="rId2"/>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“On the nitrogen fertilizer that you used in </a:t>
            </a:r>
            <a:r>
              <a:rPr lang="en-US" sz="1050" dirty="0" smtClean="0">
                <a:solidFill>
                  <a:srgbClr val="201B1A"/>
                </a:solidFill>
              </a:rPr>
              <a:t>corn </a:t>
            </a:r>
            <a:r>
              <a:rPr lang="en-US" sz="1050" dirty="0">
                <a:solidFill>
                  <a:srgbClr val="201B1A"/>
                </a:solidFill>
              </a:rPr>
              <a:t>in </a:t>
            </a:r>
            <a:r>
              <a:rPr lang="en-US" sz="1050" dirty="0" smtClean="0">
                <a:solidFill>
                  <a:srgbClr val="201B1A"/>
                </a:solidFill>
              </a:rPr>
              <a:t>2016, </a:t>
            </a:r>
            <a:r>
              <a:rPr lang="en-US" sz="1050" dirty="0">
                <a:solidFill>
                  <a:srgbClr val="201B1A"/>
                </a:solidFill>
              </a:rPr>
              <a:t>did you use a nitrogen stabilizer product to reduce nitrogen losses  (e.g. Agrotain, eNtrench, N-Serve</a:t>
            </a:r>
            <a:r>
              <a:rPr lang="en-US" sz="1050" dirty="0" smtClean="0">
                <a:solidFill>
                  <a:srgbClr val="201B1A"/>
                </a:solidFill>
              </a:rPr>
              <a:t>)?”</a:t>
            </a:r>
          </a:p>
          <a:p>
            <a:pPr>
              <a:spcAft>
                <a:spcPts val="600"/>
              </a:spcAft>
            </a:pPr>
            <a:r>
              <a:rPr lang="en-US" sz="1050" dirty="0" smtClean="0">
                <a:solidFill>
                  <a:srgbClr val="201B1A"/>
                </a:solidFill>
              </a:rPr>
              <a:t>On a total market basis, the graph illustrates the % of corn growers who did/did not use a nitrogen stabilizer for their 2016 corn crop.</a:t>
            </a:r>
            <a:endParaRPr lang="en-US" sz="1050" dirty="0">
              <a:solidFill>
                <a:srgbClr val="201B1A"/>
              </a:solidFill>
            </a:endParaRPr>
          </a:p>
        </p:txBody>
      </p:sp>
    </p:spTree>
    <p:extLst>
      <p:ext uri="{BB962C8B-B14F-4D97-AF65-F5344CB8AC3E}">
        <p14:creationId xmlns:p14="http://schemas.microsoft.com/office/powerpoint/2010/main" val="326017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4"/>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9" grpId="0" animBg="1"/>
      <p:bldP spid="4" grpId="0" animBg="1"/>
      <p:bldP spid="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235"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smtClean="0"/>
              <a:t>Target vs. Actual Yield in Corn in 2016</a:t>
            </a:r>
            <a:endParaRPr lang="en-US" u="none" dirty="0" smtClean="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AutoShape 12"/>
          <p:cNvSpPr>
            <a:spLocks noChangeArrowheads="1"/>
          </p:cNvSpPr>
          <p:nvPr/>
        </p:nvSpPr>
        <p:spPr bwMode="auto">
          <a:xfrm>
            <a:off x="813816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sp>
        <p:nvSpPr>
          <p:cNvPr id="15" name="TextBox 14"/>
          <p:cNvSpPr txBox="1"/>
          <p:nvPr/>
        </p:nvSpPr>
        <p:spPr>
          <a:xfrm>
            <a:off x="7905750" y="1789803"/>
            <a:ext cx="952500" cy="45114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Yields were below target in ON.</a:t>
            </a:r>
            <a:endParaRPr lang="en-US" sz="1000" dirty="0">
              <a:solidFill>
                <a:srgbClr val="201B1A"/>
              </a:solidFill>
            </a:endParaRPr>
          </a:p>
        </p:txBody>
      </p:sp>
      <p:pic>
        <p:nvPicPr>
          <p:cNvPr id="16" name="Picture 15"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5" name="Object 4"/>
          <p:cNvGraphicFramePr>
            <a:graphicFrameLocks/>
          </p:cNvGraphicFramePr>
          <p:nvPr>
            <p:extLst>
              <p:ext uri="{D42A27DB-BD31-4B8C-83A1-F6EECF244321}">
                <p14:modId xmlns:p14="http://schemas.microsoft.com/office/powerpoint/2010/main" val="975354782"/>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15282"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7" name="Rectangle 16"/>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oreInfo"/>
          <p:cNvSpPr txBox="1"/>
          <p:nvPr>
            <p:custDataLst>
              <p:tags r:id="rId2"/>
            </p:custDataLst>
          </p:nvPr>
        </p:nvSpPr>
        <p:spPr>
          <a:xfrm>
            <a:off x="177801" y="6944886"/>
            <a:ext cx="8778240" cy="907941"/>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Respondents were asked</a:t>
            </a:r>
            <a:r>
              <a:rPr lang="en-US" sz="1050" dirty="0">
                <a:solidFill>
                  <a:srgbClr val="201B1A"/>
                </a:solidFill>
              </a:rPr>
              <a:t>: “What was your target yield for your </a:t>
            </a:r>
            <a:r>
              <a:rPr lang="en-US" sz="1050" dirty="0" smtClean="0">
                <a:solidFill>
                  <a:srgbClr val="201B1A"/>
                </a:solidFill>
              </a:rPr>
              <a:t>corn </a:t>
            </a:r>
            <a:r>
              <a:rPr lang="en-US" sz="1050" dirty="0">
                <a:solidFill>
                  <a:srgbClr val="201B1A"/>
                </a:solidFill>
              </a:rPr>
              <a:t>in </a:t>
            </a:r>
            <a:r>
              <a:rPr lang="en-US" sz="1050" dirty="0" smtClean="0">
                <a:solidFill>
                  <a:srgbClr val="201B1A"/>
                </a:solidFill>
              </a:rPr>
              <a:t>2016 </a:t>
            </a:r>
            <a:r>
              <a:rPr lang="en-US" sz="1050" dirty="0">
                <a:solidFill>
                  <a:srgbClr val="201B1A"/>
                </a:solidFill>
              </a:rPr>
              <a:t>(respondents had the option to report that they did not have a target yield)? What was the average yield for your </a:t>
            </a:r>
            <a:r>
              <a:rPr lang="en-US" sz="1050" dirty="0" smtClean="0">
                <a:solidFill>
                  <a:srgbClr val="201B1A"/>
                </a:solidFill>
              </a:rPr>
              <a:t>corn </a:t>
            </a:r>
            <a:r>
              <a:rPr lang="en-US" sz="1050" dirty="0">
                <a:solidFill>
                  <a:srgbClr val="201B1A"/>
                </a:solidFill>
              </a:rPr>
              <a:t>in </a:t>
            </a:r>
            <a:r>
              <a:rPr lang="en-US" sz="1050" dirty="0" smtClean="0">
                <a:solidFill>
                  <a:srgbClr val="201B1A"/>
                </a:solidFill>
              </a:rPr>
              <a:t>2016? </a:t>
            </a:r>
          </a:p>
          <a:p>
            <a:pPr>
              <a:spcAft>
                <a:spcPts val="600"/>
              </a:spcAft>
            </a:pPr>
            <a:r>
              <a:rPr lang="en-US" sz="1050" dirty="0" smtClean="0">
                <a:solidFill>
                  <a:srgbClr val="201B1A"/>
                </a:solidFill>
              </a:rPr>
              <a:t>Separately by water basin, farm size and 4R familiarity, the graph on the left illustrates the average target yield in 2016.  The middle graph illustrates the average actual yield in 2016.  The graph on the right illustrates the gap between the target yield and the actual yield.</a:t>
            </a:r>
            <a:endParaRPr lang="en-US" sz="1050" dirty="0">
              <a:solidFill>
                <a:srgbClr val="201B1A"/>
              </a:solidFill>
            </a:endParaRPr>
          </a:p>
        </p:txBody>
      </p:sp>
    </p:spTree>
    <p:extLst>
      <p:ext uri="{BB962C8B-B14F-4D97-AF65-F5344CB8AC3E}">
        <p14:creationId xmlns:p14="http://schemas.microsoft.com/office/powerpoint/2010/main" val="26804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4"/>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16667E-6 4.07407E-6 L -0.84427 0.00046 " pathEditMode="relative" rAng="0" ptsTypes="AA">
                                      <p:cBhvr>
                                        <p:cTn id="21" dur="500" fill="hold"/>
                                        <p:tgtEl>
                                          <p:spTgt spid="18"/>
                                        </p:tgtEl>
                                        <p:attrNameLst>
                                          <p:attrName>ppt_x</p:attrName>
                                          <p:attrName>ppt_y</p:attrName>
                                        </p:attrNameLst>
                                      </p:cBhvr>
                                      <p:rCtr x="-42222" y="23"/>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animBg="1"/>
      <p:bldP spid="4" grpId="0" animBg="1"/>
      <p:bldP spid="4"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256" name="Picture 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a:t>Use of </a:t>
            </a:r>
            <a:r>
              <a:rPr lang="en-CA" u="none" dirty="0" smtClean="0"/>
              <a:t>Micronutrients in Corn</a:t>
            </a:r>
            <a:endParaRPr lang="en-US" u="none" dirty="0" smtClean="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5"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sp>
        <p:nvSpPr>
          <p:cNvPr id="9" name="TextBox 8"/>
          <p:cNvSpPr txBox="1"/>
          <p:nvPr/>
        </p:nvSpPr>
        <p:spPr>
          <a:xfrm>
            <a:off x="4182611" y="1093434"/>
            <a:ext cx="1447800"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11.5% of corn growers applied boron in 2016.</a:t>
            </a:r>
            <a:endParaRPr lang="en-US" sz="1000" dirty="0">
              <a:solidFill>
                <a:srgbClr val="201B1A"/>
              </a:solidFill>
            </a:endParaRPr>
          </a:p>
        </p:txBody>
      </p:sp>
      <p:pic>
        <p:nvPicPr>
          <p:cNvPr id="10" name="Picture 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5" name="Object 4"/>
          <p:cNvGraphicFramePr>
            <a:graphicFrameLocks/>
          </p:cNvGraphicFramePr>
          <p:nvPr>
            <p:extLst>
              <p:ext uri="{D42A27DB-BD31-4B8C-83A1-F6EECF244321}">
                <p14:modId xmlns:p14="http://schemas.microsoft.com/office/powerpoint/2010/main" val="3646301372"/>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16303"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4" name="MoreInfo"/>
          <p:cNvSpPr txBox="1"/>
          <p:nvPr>
            <p:custDataLst>
              <p:tags r:id="rId2"/>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Separately for each timing, respondents </a:t>
            </a:r>
            <a:r>
              <a:rPr lang="en-US" sz="1050" dirty="0">
                <a:solidFill>
                  <a:srgbClr val="201B1A"/>
                </a:solidFill>
              </a:rPr>
              <a:t>were asked: “Did you use </a:t>
            </a:r>
            <a:r>
              <a:rPr lang="en-US" sz="1050" dirty="0" smtClean="0">
                <a:solidFill>
                  <a:srgbClr val="201B1A"/>
                </a:solidFill>
              </a:rPr>
              <a:t>any of the following micronutrients for </a:t>
            </a:r>
            <a:r>
              <a:rPr lang="en-US" sz="1050" dirty="0">
                <a:solidFill>
                  <a:srgbClr val="201B1A"/>
                </a:solidFill>
              </a:rPr>
              <a:t>your </a:t>
            </a:r>
            <a:r>
              <a:rPr lang="en-US" sz="1050" dirty="0" smtClean="0">
                <a:solidFill>
                  <a:srgbClr val="201B1A"/>
                </a:solidFill>
              </a:rPr>
              <a:t>2016 corn crop – boron, calcium, copper, magnesium, manganese, zinc?”</a:t>
            </a:r>
            <a:endParaRPr lang="en-US" sz="1050" dirty="0">
              <a:solidFill>
                <a:srgbClr val="201B1A"/>
              </a:solidFill>
            </a:endParaRPr>
          </a:p>
          <a:p>
            <a:pPr>
              <a:spcAft>
                <a:spcPts val="600"/>
              </a:spcAft>
            </a:pPr>
            <a:r>
              <a:rPr lang="en-US" sz="1050" dirty="0" smtClean="0">
                <a:solidFill>
                  <a:srgbClr val="201B1A"/>
                </a:solidFill>
              </a:rPr>
              <a:t>The chart illustrates the % of corn growers who used each micronutrient in 2016.</a:t>
            </a:r>
            <a:endParaRPr lang="en-US" sz="1050" dirty="0">
              <a:solidFill>
                <a:srgbClr val="201B1A"/>
              </a:solidFill>
            </a:endParaRPr>
          </a:p>
        </p:txBody>
      </p:sp>
    </p:spTree>
    <p:extLst>
      <p:ext uri="{BB962C8B-B14F-4D97-AF65-F5344CB8AC3E}">
        <p14:creationId xmlns:p14="http://schemas.microsoft.com/office/powerpoint/2010/main" val="221997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4"/>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9" grpId="0" animBg="1"/>
      <p:bldP spid="4" grpId="0" animBg="1"/>
      <p:bldP spid="4"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3480"/>
            <a:ext cx="8124906" cy="669414"/>
          </a:xfrm>
        </p:spPr>
        <p:txBody>
          <a:bodyPr/>
          <a:lstStyle/>
          <a:p>
            <a:r>
              <a:rPr lang="en-US" u="none" dirty="0" smtClean="0"/>
              <a:t>Fertilizer Practices</a:t>
            </a:r>
            <a:r>
              <a:rPr lang="en-US" u="none" baseline="0" dirty="0" smtClean="0"/>
              <a:t> in Soybean</a:t>
            </a:r>
            <a:endParaRPr lang="en-US" u="none" dirty="0"/>
          </a:p>
        </p:txBody>
      </p:sp>
      <p:sp>
        <p:nvSpPr>
          <p:cNvPr id="8" name="Rectangle 29"/>
          <p:cNvSpPr>
            <a:spLocks noChangeArrowheads="1"/>
          </p:cNvSpPr>
          <p:nvPr/>
        </p:nvSpPr>
        <p:spPr bwMode="auto">
          <a:xfrm>
            <a:off x="604945" y="1882775"/>
            <a:ext cx="5719655" cy="34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marL="287338" indent="-287338">
              <a:spcBef>
                <a:spcPts val="800"/>
              </a:spcBef>
            </a:pPr>
            <a:r>
              <a:rPr lang="en-US" sz="1200" b="1" dirty="0">
                <a:solidFill>
                  <a:srgbClr val="201B1A"/>
                </a:solidFill>
              </a:rPr>
              <a:t>Answering Key Questions:</a:t>
            </a:r>
          </a:p>
          <a:p>
            <a:pPr marL="287338" indent="-287338">
              <a:spcBef>
                <a:spcPts val="800"/>
              </a:spcBef>
              <a:spcAft>
                <a:spcPts val="600"/>
              </a:spcAft>
              <a:buFont typeface="Wingdings" pitchFamily="2" charset="2"/>
              <a:buChar char="ü"/>
            </a:pPr>
            <a:r>
              <a:rPr lang="en-US" sz="1200" dirty="0">
                <a:solidFill>
                  <a:srgbClr val="201B1A"/>
                </a:solidFill>
              </a:rPr>
              <a:t>What are the most common application timings for each nutrient and fertilizer type?</a:t>
            </a:r>
          </a:p>
          <a:p>
            <a:pPr marL="287338" indent="-287338">
              <a:spcBef>
                <a:spcPts val="800"/>
              </a:spcBef>
              <a:spcAft>
                <a:spcPts val="600"/>
              </a:spcAft>
              <a:buFont typeface="Wingdings" pitchFamily="2" charset="2"/>
              <a:buChar char="ü"/>
            </a:pPr>
            <a:r>
              <a:rPr lang="en-US" sz="1200" dirty="0">
                <a:solidFill>
                  <a:srgbClr val="201B1A"/>
                </a:solidFill>
              </a:rPr>
              <a:t>What nutrients and fertilizer types are being used?</a:t>
            </a:r>
          </a:p>
          <a:p>
            <a:pPr marL="287338" indent="-287338">
              <a:spcBef>
                <a:spcPts val="800"/>
              </a:spcBef>
              <a:spcAft>
                <a:spcPts val="600"/>
              </a:spcAft>
              <a:buFont typeface="Wingdings" pitchFamily="2" charset="2"/>
              <a:buChar char="ü"/>
            </a:pPr>
            <a:r>
              <a:rPr lang="en-US" sz="1200" dirty="0">
                <a:solidFill>
                  <a:srgbClr val="201B1A"/>
                </a:solidFill>
              </a:rPr>
              <a:t>What are the most common placements for each nutrient and fertilizer type?</a:t>
            </a:r>
          </a:p>
          <a:p>
            <a:pPr marL="287338" indent="-287338">
              <a:spcBef>
                <a:spcPts val="800"/>
              </a:spcBef>
              <a:spcAft>
                <a:spcPts val="600"/>
              </a:spcAft>
              <a:buFont typeface="Wingdings" pitchFamily="2" charset="2"/>
              <a:buChar char="ü"/>
            </a:pPr>
            <a:r>
              <a:rPr lang="en-US" sz="1200" dirty="0">
                <a:solidFill>
                  <a:srgbClr val="201B1A"/>
                </a:solidFill>
              </a:rPr>
              <a:t>What rates are being applied?</a:t>
            </a:r>
          </a:p>
          <a:p>
            <a:pPr marL="287338" indent="-287338">
              <a:spcBef>
                <a:spcPts val="800"/>
              </a:spcBef>
              <a:spcAft>
                <a:spcPts val="600"/>
              </a:spcAft>
              <a:buFont typeface="Wingdings" pitchFamily="2" charset="2"/>
              <a:buChar char="ü"/>
            </a:pPr>
            <a:r>
              <a:rPr lang="en-US" sz="1200" dirty="0" smtClean="0">
                <a:solidFill>
                  <a:srgbClr val="201B1A"/>
                </a:solidFill>
              </a:rPr>
              <a:t>To what extent do farmers vary their fertilizer program from field to field?</a:t>
            </a:r>
          </a:p>
          <a:p>
            <a:pPr marL="287338" indent="-287338">
              <a:spcBef>
                <a:spcPts val="800"/>
              </a:spcBef>
              <a:spcAft>
                <a:spcPts val="600"/>
              </a:spcAft>
              <a:buFont typeface="Wingdings" pitchFamily="2" charset="2"/>
              <a:buChar char="ü"/>
            </a:pPr>
            <a:r>
              <a:rPr lang="en-US" sz="1200" dirty="0" smtClean="0">
                <a:solidFill>
                  <a:srgbClr val="201B1A"/>
                </a:solidFill>
              </a:rPr>
              <a:t>How do farmers decide what fertilizer rate to apply?</a:t>
            </a:r>
          </a:p>
          <a:p>
            <a:pPr marL="287338" indent="-287338">
              <a:spcBef>
                <a:spcPts val="800"/>
              </a:spcBef>
              <a:spcAft>
                <a:spcPts val="600"/>
              </a:spcAft>
              <a:buFont typeface="Wingdings" pitchFamily="2" charset="2"/>
              <a:buChar char="ü"/>
            </a:pPr>
            <a:r>
              <a:rPr lang="en-US" sz="1200" dirty="0" smtClean="0">
                <a:solidFill>
                  <a:srgbClr val="201B1A"/>
                </a:solidFill>
              </a:rPr>
              <a:t>How extensively are nitrogen stabilized products being used?</a:t>
            </a:r>
          </a:p>
          <a:p>
            <a:pPr marL="287338" indent="-287338">
              <a:spcBef>
                <a:spcPts val="800"/>
              </a:spcBef>
              <a:spcAft>
                <a:spcPts val="600"/>
              </a:spcAft>
              <a:buFont typeface="Wingdings" pitchFamily="2" charset="2"/>
              <a:buChar char="ü"/>
            </a:pPr>
            <a:r>
              <a:rPr lang="en-US" sz="1200" dirty="0" smtClean="0">
                <a:solidFill>
                  <a:srgbClr val="201B1A"/>
                </a:solidFill>
              </a:rPr>
              <a:t>How do actual yields compare to target yields?</a:t>
            </a:r>
          </a:p>
          <a:p>
            <a:pPr marL="287338" indent="-287338">
              <a:spcBef>
                <a:spcPts val="800"/>
              </a:spcBef>
              <a:spcAft>
                <a:spcPts val="600"/>
              </a:spcAft>
              <a:buFont typeface="Wingdings" pitchFamily="2" charset="2"/>
              <a:buChar char="ü"/>
            </a:pPr>
            <a:r>
              <a:rPr lang="en-US" sz="1200" dirty="0" smtClean="0">
                <a:solidFill>
                  <a:srgbClr val="201B1A"/>
                </a:solidFill>
              </a:rPr>
              <a:t>How many growers are applying micronutrients?</a:t>
            </a:r>
          </a:p>
        </p:txBody>
      </p:sp>
      <p:pic>
        <p:nvPicPr>
          <p:cNvPr id="47" name="Picture 46" descr="info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44" name="Freeform 43">
            <a:hlinkClick r:id="rId4" action="ppaction://hlinksldjump"/>
          </p:cNvPr>
          <p:cNvSpPr/>
          <p:nvPr/>
        </p:nvSpPr>
        <p:spPr>
          <a:xfrm>
            <a:off x="7512351" y="1786315"/>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smtClean="0">
                <a:solidFill>
                  <a:srgbClr val="201B1A"/>
                </a:solidFill>
              </a:rPr>
              <a:t>Fertilizer Timing</a:t>
            </a:r>
            <a:endParaRPr lang="en-US" sz="980" dirty="0">
              <a:solidFill>
                <a:srgbClr val="201B1A"/>
              </a:solidFill>
            </a:endParaRPr>
          </a:p>
        </p:txBody>
      </p:sp>
      <p:sp>
        <p:nvSpPr>
          <p:cNvPr id="49" name="Freeform 48">
            <a:hlinkClick r:id="rId5" action="ppaction://hlinksldjump"/>
          </p:cNvPr>
          <p:cNvSpPr/>
          <p:nvPr/>
        </p:nvSpPr>
        <p:spPr>
          <a:xfrm>
            <a:off x="7512351" y="2114422"/>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smtClean="0">
                <a:solidFill>
                  <a:srgbClr val="201B1A"/>
                </a:solidFill>
              </a:rPr>
              <a:t>Fertilizer Source</a:t>
            </a:r>
            <a:endParaRPr lang="en-US" sz="980" dirty="0">
              <a:solidFill>
                <a:srgbClr val="201B1A"/>
              </a:solidFill>
            </a:endParaRPr>
          </a:p>
        </p:txBody>
      </p:sp>
      <p:sp>
        <p:nvSpPr>
          <p:cNvPr id="50" name="Freeform 49">
            <a:hlinkClick r:id="rId6" action="ppaction://hlinksldjump"/>
          </p:cNvPr>
          <p:cNvSpPr/>
          <p:nvPr/>
        </p:nvSpPr>
        <p:spPr>
          <a:xfrm>
            <a:off x="7512351" y="2442529"/>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smtClean="0">
                <a:solidFill>
                  <a:srgbClr val="201B1A"/>
                </a:solidFill>
              </a:rPr>
              <a:t>Fertilizer Placement</a:t>
            </a:r>
            <a:endParaRPr lang="en-US" sz="980" dirty="0">
              <a:solidFill>
                <a:srgbClr val="201B1A"/>
              </a:solidFill>
            </a:endParaRPr>
          </a:p>
        </p:txBody>
      </p:sp>
      <p:sp>
        <p:nvSpPr>
          <p:cNvPr id="51" name="Freeform 50">
            <a:hlinkClick r:id="rId7" action="ppaction://hlinksldjump"/>
          </p:cNvPr>
          <p:cNvSpPr/>
          <p:nvPr/>
        </p:nvSpPr>
        <p:spPr>
          <a:xfrm>
            <a:off x="7512351" y="3098743"/>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a:solidFill>
                  <a:srgbClr val="201B1A"/>
                </a:solidFill>
              </a:rPr>
              <a:t>Fertilizer </a:t>
            </a:r>
            <a:r>
              <a:rPr lang="en-US" sz="980" dirty="0" smtClean="0">
                <a:solidFill>
                  <a:srgbClr val="201B1A"/>
                </a:solidFill>
              </a:rPr>
              <a:t>Program</a:t>
            </a:r>
            <a:endParaRPr lang="en-US" sz="980" dirty="0">
              <a:solidFill>
                <a:srgbClr val="201B1A"/>
              </a:solidFill>
            </a:endParaRPr>
          </a:p>
        </p:txBody>
      </p:sp>
      <p:sp>
        <p:nvSpPr>
          <p:cNvPr id="52" name="Freeform 51">
            <a:hlinkClick r:id="rId8" action="ppaction://hlinksldjump"/>
          </p:cNvPr>
          <p:cNvSpPr/>
          <p:nvPr/>
        </p:nvSpPr>
        <p:spPr>
          <a:xfrm>
            <a:off x="7512351" y="3426850"/>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a:solidFill>
                  <a:srgbClr val="201B1A"/>
                </a:solidFill>
              </a:rPr>
              <a:t>Nitrogen Fixing Crop</a:t>
            </a:r>
            <a:br>
              <a:rPr lang="en-US" sz="980" dirty="0">
                <a:solidFill>
                  <a:srgbClr val="201B1A"/>
                </a:solidFill>
              </a:rPr>
            </a:br>
            <a:r>
              <a:rPr lang="en-US" sz="980" dirty="0">
                <a:solidFill>
                  <a:srgbClr val="201B1A"/>
                </a:solidFill>
              </a:rPr>
              <a:t>in Previous Year</a:t>
            </a:r>
          </a:p>
        </p:txBody>
      </p:sp>
      <p:sp>
        <p:nvSpPr>
          <p:cNvPr id="53" name="Freeform 52">
            <a:hlinkClick r:id="rId9" action="ppaction://hlinksldjump"/>
          </p:cNvPr>
          <p:cNvSpPr/>
          <p:nvPr/>
        </p:nvSpPr>
        <p:spPr>
          <a:xfrm>
            <a:off x="7512351" y="3754957"/>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a:solidFill>
                  <a:srgbClr val="201B1A"/>
                </a:solidFill>
              </a:rPr>
              <a:t>Approaches Used To Decide Fertilizer Rate</a:t>
            </a:r>
          </a:p>
        </p:txBody>
      </p:sp>
      <p:sp>
        <p:nvSpPr>
          <p:cNvPr id="54" name="Freeform 53">
            <a:hlinkClick r:id="rId10" action="ppaction://hlinksldjump"/>
          </p:cNvPr>
          <p:cNvSpPr/>
          <p:nvPr/>
        </p:nvSpPr>
        <p:spPr>
          <a:xfrm>
            <a:off x="7512351" y="2770636"/>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a:solidFill>
                  <a:srgbClr val="201B1A"/>
                </a:solidFill>
              </a:rPr>
              <a:t>Fertilizer </a:t>
            </a:r>
            <a:r>
              <a:rPr lang="en-US" sz="980" dirty="0" smtClean="0">
                <a:solidFill>
                  <a:srgbClr val="201B1A"/>
                </a:solidFill>
              </a:rPr>
              <a:t>Rates</a:t>
            </a:r>
            <a:endParaRPr lang="en-US" sz="980" dirty="0">
              <a:solidFill>
                <a:srgbClr val="201B1A"/>
              </a:solidFill>
            </a:endParaRPr>
          </a:p>
        </p:txBody>
      </p:sp>
      <p:sp>
        <p:nvSpPr>
          <p:cNvPr id="55" name="Freeform 54">
            <a:hlinkClick r:id="rId11" action="ppaction://hlinksldjump"/>
          </p:cNvPr>
          <p:cNvSpPr/>
          <p:nvPr/>
        </p:nvSpPr>
        <p:spPr>
          <a:xfrm>
            <a:off x="7512351" y="4083064"/>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a:solidFill>
                  <a:srgbClr val="201B1A"/>
                </a:solidFill>
              </a:rPr>
              <a:t>Use of Nitrogen </a:t>
            </a:r>
            <a:r>
              <a:rPr lang="en-US" sz="980" dirty="0" smtClean="0">
                <a:solidFill>
                  <a:srgbClr val="201B1A"/>
                </a:solidFill>
              </a:rPr>
              <a:t>Stabilizer</a:t>
            </a:r>
            <a:endParaRPr lang="en-US" sz="980" dirty="0">
              <a:solidFill>
                <a:srgbClr val="201B1A"/>
              </a:solidFill>
            </a:endParaRPr>
          </a:p>
        </p:txBody>
      </p:sp>
      <p:sp>
        <p:nvSpPr>
          <p:cNvPr id="56" name="Freeform 55">
            <a:hlinkClick r:id="rId12" action="ppaction://hlinksldjump"/>
          </p:cNvPr>
          <p:cNvSpPr/>
          <p:nvPr/>
        </p:nvSpPr>
        <p:spPr>
          <a:xfrm>
            <a:off x="7512351" y="4739275"/>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a:solidFill>
                  <a:srgbClr val="201B1A"/>
                </a:solidFill>
              </a:rPr>
              <a:t>Use of Micronutrients</a:t>
            </a:r>
          </a:p>
        </p:txBody>
      </p:sp>
      <p:sp>
        <p:nvSpPr>
          <p:cNvPr id="57" name="Freeform 56">
            <a:hlinkClick r:id="rId13" action="ppaction://hlinksldjump"/>
          </p:cNvPr>
          <p:cNvSpPr/>
          <p:nvPr/>
        </p:nvSpPr>
        <p:spPr>
          <a:xfrm>
            <a:off x="7512351" y="4411171"/>
            <a:ext cx="1463040"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algn="ctr" defTabSz="444500">
              <a:lnSpc>
                <a:spcPts val="900"/>
              </a:lnSpc>
              <a:spcBef>
                <a:spcPct val="0"/>
              </a:spcBef>
            </a:pPr>
            <a:r>
              <a:rPr lang="en-US" sz="980" dirty="0">
                <a:solidFill>
                  <a:srgbClr val="201B1A"/>
                </a:solidFill>
              </a:rPr>
              <a:t>Target Yield vs.</a:t>
            </a:r>
            <a:br>
              <a:rPr lang="en-US" sz="980" dirty="0">
                <a:solidFill>
                  <a:srgbClr val="201B1A"/>
                </a:solidFill>
              </a:rPr>
            </a:br>
            <a:r>
              <a:rPr lang="en-US" sz="980" dirty="0">
                <a:solidFill>
                  <a:srgbClr val="201B1A"/>
                </a:solidFill>
              </a:rPr>
              <a:t>Actual Yield</a:t>
            </a:r>
          </a:p>
        </p:txBody>
      </p:sp>
      <p:sp>
        <p:nvSpPr>
          <p:cNvPr id="48" name="MoreInfo"/>
          <p:cNvSpPr txBox="1"/>
          <p:nvPr>
            <p:custDataLst>
              <p:tags r:id="rId1"/>
            </p:custDataLst>
          </p:nvPr>
        </p:nvSpPr>
        <p:spPr>
          <a:xfrm>
            <a:off x="177801" y="6944886"/>
            <a:ext cx="8778240" cy="346249"/>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In SLIDESHOW VIEW, click on any title or button to navigate to that section.</a:t>
            </a:r>
          </a:p>
        </p:txBody>
      </p:sp>
    </p:spTree>
    <p:extLst>
      <p:ext uri="{BB962C8B-B14F-4D97-AF65-F5344CB8AC3E}">
        <p14:creationId xmlns:p14="http://schemas.microsoft.com/office/powerpoint/2010/main" val="402613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7"/>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48"/>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8" grpId="0"/>
      <p:bldP spid="48" grpId="0" animBg="1"/>
      <p:bldP spid="48"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779" name="Picture 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7688"/>
            <a:ext cx="91440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smtClean="0"/>
              <a:t>Fertilizer/Manure Applications </a:t>
            </a:r>
            <a:r>
              <a:rPr lang="en-CA" u="none" dirty="0"/>
              <a:t>in </a:t>
            </a:r>
            <a:r>
              <a:rPr lang="en-CA" u="none" dirty="0" smtClean="0"/>
              <a:t>Soybean </a:t>
            </a:r>
            <a:r>
              <a:rPr lang="en-CA" u="none" dirty="0"/>
              <a:t>- % </a:t>
            </a:r>
            <a:r>
              <a:rPr lang="en-CA" u="none" dirty="0" smtClean="0"/>
              <a:t>Growers</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8" name="Picture 17"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4" name="TextBox 13"/>
          <p:cNvSpPr txBox="1"/>
          <p:nvPr/>
        </p:nvSpPr>
        <p:spPr>
          <a:xfrm>
            <a:off x="3475593" y="1829893"/>
            <a:ext cx="1840823" cy="45114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21.6% of soybean growers applied fertilizer on their soybean fields in the fall of 2015.</a:t>
            </a:r>
            <a:endParaRPr lang="en-CA" sz="1000" dirty="0">
              <a:solidFill>
                <a:srgbClr val="201B1A"/>
              </a:solidFill>
            </a:endParaRPr>
          </a:p>
        </p:txBody>
      </p:sp>
      <p:graphicFrame>
        <p:nvGraphicFramePr>
          <p:cNvPr id="6" name="Object 5"/>
          <p:cNvGraphicFramePr>
            <a:graphicFrameLocks/>
          </p:cNvGraphicFramePr>
          <p:nvPr>
            <p:extLst>
              <p:ext uri="{D42A27DB-BD31-4B8C-83A1-F6EECF244321}">
                <p14:modId xmlns:p14="http://schemas.microsoft.com/office/powerpoint/2010/main" val="1064687937"/>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82819"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4" name="MOREINFO"/>
          <p:cNvSpPr txBox="1"/>
          <p:nvPr>
            <p:custDataLst>
              <p:tags r:id="rId2"/>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“For your </a:t>
            </a:r>
            <a:r>
              <a:rPr lang="en-US" sz="1050" dirty="0" smtClean="0">
                <a:solidFill>
                  <a:srgbClr val="201B1A"/>
                </a:solidFill>
              </a:rPr>
              <a:t>2016 soybean </a:t>
            </a:r>
            <a:r>
              <a:rPr lang="en-US" sz="1050" dirty="0">
                <a:solidFill>
                  <a:srgbClr val="201B1A"/>
                </a:solidFill>
              </a:rPr>
              <a:t>crop, did you apply fertilizer or manure at each timing</a:t>
            </a:r>
            <a:r>
              <a:rPr lang="en-US" sz="1050" dirty="0" smtClean="0">
                <a:solidFill>
                  <a:srgbClr val="201B1A"/>
                </a:solidFill>
              </a:rPr>
              <a:t>? – and given the options of </a:t>
            </a:r>
            <a:r>
              <a:rPr lang="en-US" sz="1050" dirty="0">
                <a:solidFill>
                  <a:srgbClr val="201B1A"/>
                </a:solidFill>
              </a:rPr>
              <a:t>a) in the fall of 2015, b) in the winter, c) in the spring before planting, d) in the spring at planting and e) after planting/in-crop. </a:t>
            </a:r>
            <a:endParaRPr lang="en-US" sz="1050" dirty="0" smtClean="0">
              <a:solidFill>
                <a:srgbClr val="201B1A"/>
              </a:solidFill>
            </a:endParaRPr>
          </a:p>
          <a:p>
            <a:pPr>
              <a:spcAft>
                <a:spcPts val="600"/>
              </a:spcAft>
            </a:pPr>
            <a:r>
              <a:rPr lang="en-US" sz="1050" dirty="0" smtClean="0">
                <a:solidFill>
                  <a:srgbClr val="201B1A"/>
                </a:solidFill>
              </a:rPr>
              <a:t>Separately for fertilizer and manure, the charts illustrate the % of respondents who applied fertilizer or manure at each timing.</a:t>
            </a:r>
            <a:endParaRPr lang="en-US" sz="1050" dirty="0">
              <a:solidFill>
                <a:srgbClr val="201B1A"/>
              </a:solidFill>
            </a:endParaRPr>
          </a:p>
        </p:txBody>
      </p:sp>
    </p:spTree>
    <p:extLst>
      <p:ext uri="{BB962C8B-B14F-4D97-AF65-F5344CB8AC3E}">
        <p14:creationId xmlns:p14="http://schemas.microsoft.com/office/powerpoint/2010/main" val="34665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4"/>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4" grpId="0" animBg="1"/>
      <p:bldP spid="4" grpId="0" animBg="1"/>
      <p:bldP spid="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544513"/>
            <a:ext cx="915035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a:t>Fertilizer </a:t>
            </a:r>
            <a:r>
              <a:rPr lang="en-CA" u="none" dirty="0" smtClean="0"/>
              <a:t>Applications </a:t>
            </a:r>
            <a:r>
              <a:rPr lang="en-CA" u="none" dirty="0"/>
              <a:t>in </a:t>
            </a:r>
            <a:r>
              <a:rPr lang="en-CA" u="none" dirty="0" smtClean="0"/>
              <a:t>Soybean </a:t>
            </a:r>
            <a:r>
              <a:rPr lang="en-CA" u="none" dirty="0"/>
              <a:t>- % </a:t>
            </a:r>
            <a:r>
              <a:rPr lang="en-CA" u="none" dirty="0" smtClean="0"/>
              <a:t>Growers by Timing</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Box 14"/>
          <p:cNvSpPr txBox="1"/>
          <p:nvPr/>
        </p:nvSpPr>
        <p:spPr>
          <a:xfrm>
            <a:off x="3581400" y="1295400"/>
            <a:ext cx="1735016"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Before planting applications are less common in Lake Erie Basins.</a:t>
            </a:r>
            <a:endParaRPr lang="en-US" sz="1000" dirty="0">
              <a:solidFill>
                <a:srgbClr val="201B1A"/>
              </a:solidFill>
            </a:endParaRPr>
          </a:p>
        </p:txBody>
      </p:sp>
      <p:pic>
        <p:nvPicPr>
          <p:cNvPr id="17" name="Picture 16"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8" name="Rectangle 17"/>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5022008" y="1578414"/>
            <a:ext cx="0" cy="288486"/>
          </a:xfrm>
          <a:prstGeom prst="line">
            <a:avLst/>
          </a:prstGeom>
          <a:ln w="25400">
            <a:solidFill>
              <a:schemeClr val="bg2"/>
            </a:solidFill>
            <a:headEnd type="none" w="med" len="med"/>
            <a:tailEnd type="non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667250" y="1866900"/>
            <a:ext cx="354758" cy="0"/>
          </a:xfrm>
          <a:prstGeom prst="line">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4" name="MOREINFO"/>
          <p:cNvSpPr txBox="1"/>
          <p:nvPr>
            <p:custDataLst>
              <p:tags r:id="rId1"/>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“For your </a:t>
            </a:r>
            <a:r>
              <a:rPr lang="en-US" sz="1050" dirty="0" smtClean="0">
                <a:solidFill>
                  <a:srgbClr val="201B1A"/>
                </a:solidFill>
              </a:rPr>
              <a:t>2016 soybean </a:t>
            </a:r>
            <a:r>
              <a:rPr lang="en-US" sz="1050" dirty="0">
                <a:solidFill>
                  <a:srgbClr val="201B1A"/>
                </a:solidFill>
              </a:rPr>
              <a:t>crop, did you apply fertilizer or manure at each timing? – and given the options of a) in the fall of 2015, b) in the winter, c) in the spring before planting, d) in the spring at planting and e) after planting/in-crop. </a:t>
            </a:r>
          </a:p>
          <a:p>
            <a:pPr>
              <a:spcAft>
                <a:spcPts val="600"/>
              </a:spcAft>
            </a:pPr>
            <a:r>
              <a:rPr lang="en-US" sz="1050" dirty="0" smtClean="0">
                <a:solidFill>
                  <a:srgbClr val="201B1A"/>
                </a:solidFill>
              </a:rPr>
              <a:t>Separately by water basin, farm size and 4R program familiarity, the charts illustrate the % of soybean growers who applied fertilizer at each timing.</a:t>
            </a:r>
            <a:endParaRPr lang="en-US" sz="1050" dirty="0">
              <a:solidFill>
                <a:srgbClr val="201B1A"/>
              </a:solidFill>
            </a:endParaRPr>
          </a:p>
        </p:txBody>
      </p:sp>
    </p:spTree>
    <p:extLst>
      <p:ext uri="{BB962C8B-B14F-4D97-AF65-F5344CB8AC3E}">
        <p14:creationId xmlns:p14="http://schemas.microsoft.com/office/powerpoint/2010/main" val="152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4"/>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16667E-6 4.07407E-6 L -0.84427 0.00046 " pathEditMode="relative" rAng="0" ptsTypes="AA">
                                      <p:cBhvr>
                                        <p:cTn id="21" dur="500" fill="hold"/>
                                        <p:tgtEl>
                                          <p:spTgt spid="19"/>
                                        </p:tgtEl>
                                        <p:attrNameLst>
                                          <p:attrName>ppt_x</p:attrName>
                                          <p:attrName>ppt_y</p:attrName>
                                        </p:attrNameLst>
                                      </p:cBhvr>
                                      <p:rCtr x="-42222" y="23"/>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4" grpId="0" animBg="1"/>
      <p:bldP spid="4"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95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7688"/>
            <a:ext cx="914400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smtClean="0"/>
              <a:t>Manure Applications </a:t>
            </a:r>
            <a:r>
              <a:rPr lang="en-CA" u="none" dirty="0"/>
              <a:t>in </a:t>
            </a:r>
            <a:r>
              <a:rPr lang="en-CA" u="none" dirty="0" smtClean="0"/>
              <a:t>Soybean </a:t>
            </a:r>
            <a:r>
              <a:rPr lang="en-CA" u="none" dirty="0"/>
              <a:t>- % </a:t>
            </a:r>
            <a:r>
              <a:rPr lang="en-CA" u="none" dirty="0" smtClean="0"/>
              <a:t>Growers by Timing</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9" name="Group 8"/>
          <p:cNvGrpSpPr/>
          <p:nvPr/>
        </p:nvGrpSpPr>
        <p:grpSpPr>
          <a:xfrm>
            <a:off x="8515890" y="39961"/>
            <a:ext cx="611443" cy="374904"/>
            <a:chOff x="8515890" y="39961"/>
            <a:chExt cx="611443" cy="374904"/>
          </a:xfrm>
        </p:grpSpPr>
        <p:sp>
          <p:nvSpPr>
            <p:cNvPr id="13" name="Rectangle 12"/>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4" name="Right Arrow 13"/>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1" name="Picture 10"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6" name="Rectangle 15"/>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oreInfo"/>
          <p:cNvSpPr txBox="1"/>
          <p:nvPr>
            <p:custDataLst>
              <p:tags r:id="rId1"/>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“For your </a:t>
            </a:r>
            <a:r>
              <a:rPr lang="en-US" sz="1050" dirty="0" smtClean="0">
                <a:solidFill>
                  <a:srgbClr val="201B1A"/>
                </a:solidFill>
              </a:rPr>
              <a:t>2016 soybean </a:t>
            </a:r>
            <a:r>
              <a:rPr lang="en-US" sz="1050" dirty="0">
                <a:solidFill>
                  <a:srgbClr val="201B1A"/>
                </a:solidFill>
              </a:rPr>
              <a:t>crop, did you apply fertilizer or manure at each timing? – and given the options of a) in the fall of 2015, b) in the winter, c) in the spring before planting, d) in the spring at planting and e) after planting/in-crop. </a:t>
            </a:r>
          </a:p>
          <a:p>
            <a:pPr>
              <a:spcAft>
                <a:spcPts val="600"/>
              </a:spcAft>
            </a:pPr>
            <a:r>
              <a:rPr lang="en-US" sz="1050" dirty="0" smtClean="0">
                <a:solidFill>
                  <a:srgbClr val="201B1A"/>
                </a:solidFill>
              </a:rPr>
              <a:t>Separately by water basin, farm size and 4R program </a:t>
            </a:r>
            <a:r>
              <a:rPr lang="en-US" sz="1050" dirty="0">
                <a:solidFill>
                  <a:srgbClr val="201B1A"/>
                </a:solidFill>
              </a:rPr>
              <a:t>familiarity, the charts illustrate the % of </a:t>
            </a:r>
            <a:r>
              <a:rPr lang="en-US" sz="1050" dirty="0" smtClean="0">
                <a:solidFill>
                  <a:srgbClr val="201B1A"/>
                </a:solidFill>
              </a:rPr>
              <a:t>soybean </a:t>
            </a:r>
            <a:r>
              <a:rPr lang="en-US" sz="1050" dirty="0">
                <a:solidFill>
                  <a:srgbClr val="201B1A"/>
                </a:solidFill>
              </a:rPr>
              <a:t>growers who applied </a:t>
            </a:r>
            <a:r>
              <a:rPr lang="en-US" sz="1050" dirty="0" smtClean="0">
                <a:solidFill>
                  <a:srgbClr val="201B1A"/>
                </a:solidFill>
              </a:rPr>
              <a:t>manure </a:t>
            </a:r>
            <a:r>
              <a:rPr lang="en-US" sz="1050" dirty="0">
                <a:solidFill>
                  <a:srgbClr val="201B1A"/>
                </a:solidFill>
              </a:rPr>
              <a:t>at each timing</a:t>
            </a:r>
            <a:r>
              <a:rPr lang="en-US" sz="1050" dirty="0" smtClean="0">
                <a:solidFill>
                  <a:srgbClr val="201B1A"/>
                </a:solidFill>
              </a:rPr>
              <a:t>.</a:t>
            </a:r>
            <a:endParaRPr lang="en-US" sz="1050" dirty="0">
              <a:solidFill>
                <a:srgbClr val="201B1A"/>
              </a:solidFill>
            </a:endParaRPr>
          </a:p>
        </p:txBody>
      </p:sp>
    </p:spTree>
    <p:extLst>
      <p:ext uri="{BB962C8B-B14F-4D97-AF65-F5344CB8AC3E}">
        <p14:creationId xmlns:p14="http://schemas.microsoft.com/office/powerpoint/2010/main" val="3733495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17"/>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4" grpId="0" animBg="1"/>
      <p:bldP spid="4"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98"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547688"/>
            <a:ext cx="915035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a:t>Fertilizer Timing in </a:t>
            </a:r>
            <a:r>
              <a:rPr lang="en-CA" u="none" dirty="0" smtClean="0"/>
              <a:t>Soybean </a:t>
            </a:r>
            <a:r>
              <a:rPr lang="en-CA" u="none" dirty="0"/>
              <a:t>- % </a:t>
            </a:r>
            <a:r>
              <a:rPr lang="en-CA" u="none" dirty="0" smtClean="0"/>
              <a:t>Crop</a:t>
            </a:r>
            <a:r>
              <a:rPr lang="en-CA" u="none" baseline="0" dirty="0" smtClean="0"/>
              <a:t> Acres</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extBox 12"/>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Nutrients were defined based on the primary component of each fertilizer type</a:t>
            </a:r>
          </a:p>
        </p:txBody>
      </p:sp>
      <p:pic>
        <p:nvPicPr>
          <p:cNvPr id="19" name="Picture 18"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6" name="TextBox 15"/>
          <p:cNvSpPr txBox="1"/>
          <p:nvPr/>
        </p:nvSpPr>
        <p:spPr>
          <a:xfrm>
            <a:off x="3733800" y="2929156"/>
            <a:ext cx="1532659" cy="44935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19.6% of soybean acres received a phosphorus fertilizer before planting.</a:t>
            </a:r>
            <a:endParaRPr lang="en-US" sz="1000" dirty="0">
              <a:solidFill>
                <a:srgbClr val="201B1A"/>
              </a:solidFill>
            </a:endParaRPr>
          </a:p>
        </p:txBody>
      </p:sp>
      <p:pic>
        <p:nvPicPr>
          <p:cNvPr id="23"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9296400" y="594360"/>
            <a:ext cx="6035040" cy="4663440"/>
            <a:chOff x="9309735" y="1203960"/>
            <a:chExt cx="6035040" cy="4663440"/>
          </a:xfrm>
        </p:grpSpPr>
        <p:sp>
          <p:nvSpPr>
            <p:cNvPr id="25"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6"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63121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For each application timing, respondents were </a:t>
            </a:r>
            <a:r>
              <a:rPr lang="en-US" sz="1050" dirty="0">
                <a:solidFill>
                  <a:srgbClr val="201B1A"/>
                </a:solidFill>
              </a:rPr>
              <a:t>asked: “Of your </a:t>
            </a:r>
            <a:r>
              <a:rPr lang="en-US" sz="1050" dirty="0" smtClean="0">
                <a:solidFill>
                  <a:srgbClr val="201B1A"/>
                </a:solidFill>
              </a:rPr>
              <a:t>[xxx] </a:t>
            </a:r>
            <a:r>
              <a:rPr lang="en-US" sz="1050" dirty="0">
                <a:solidFill>
                  <a:srgbClr val="201B1A"/>
                </a:solidFill>
              </a:rPr>
              <a:t>acres of </a:t>
            </a:r>
            <a:r>
              <a:rPr lang="en-US" sz="1050" dirty="0" smtClean="0">
                <a:solidFill>
                  <a:srgbClr val="201B1A"/>
                </a:solidFill>
              </a:rPr>
              <a:t>soybean, </a:t>
            </a:r>
            <a:r>
              <a:rPr lang="en-US" sz="1050" dirty="0">
                <a:solidFill>
                  <a:srgbClr val="201B1A"/>
                </a:solidFill>
              </a:rPr>
              <a:t>how many acres of each fertilizer type did you </a:t>
            </a:r>
            <a:r>
              <a:rPr lang="en-US" sz="1050" dirty="0" smtClean="0">
                <a:solidFill>
                  <a:srgbClr val="201B1A"/>
                </a:solidFill>
              </a:rPr>
              <a:t>apply?”</a:t>
            </a:r>
            <a:endParaRPr lang="en-US" sz="1050" dirty="0">
              <a:solidFill>
                <a:srgbClr val="201B1A"/>
              </a:solidFill>
            </a:endParaRPr>
          </a:p>
          <a:p>
            <a:pPr>
              <a:spcAft>
                <a:spcPts val="600"/>
              </a:spcAft>
            </a:pPr>
            <a:r>
              <a:rPr lang="en-US" sz="1050" dirty="0" smtClean="0">
                <a:solidFill>
                  <a:srgbClr val="201B1A"/>
                </a:solidFill>
              </a:rPr>
              <a:t>Separately for each nutrient, the charts illustrate </a:t>
            </a:r>
            <a:r>
              <a:rPr lang="en-US" sz="1050" dirty="0">
                <a:solidFill>
                  <a:srgbClr val="201B1A"/>
                </a:solidFill>
              </a:rPr>
              <a:t>the % of total </a:t>
            </a:r>
            <a:r>
              <a:rPr lang="en-US" sz="1050" dirty="0" smtClean="0">
                <a:solidFill>
                  <a:srgbClr val="201B1A"/>
                </a:solidFill>
              </a:rPr>
              <a:t>soybean acres that was treated at each timing.</a:t>
            </a:r>
          </a:p>
          <a:p>
            <a:r>
              <a:rPr lang="en-US" sz="1050" dirty="0">
                <a:solidFill>
                  <a:srgbClr val="201B1A"/>
                </a:solidFill>
              </a:rPr>
              <a:t>Nutrients were defined based on the primary component:</a:t>
            </a:r>
          </a:p>
          <a:p>
            <a:pPr lvl="1"/>
            <a:r>
              <a:rPr lang="en-US" sz="1050" dirty="0">
                <a:solidFill>
                  <a:srgbClr val="201B1A"/>
                </a:solidFill>
              </a:rPr>
              <a:t>Nitrogen	</a:t>
            </a:r>
            <a:r>
              <a:rPr lang="en-US" sz="1050" dirty="0" smtClean="0">
                <a:solidFill>
                  <a:srgbClr val="201B1A"/>
                </a:solidFill>
              </a:rPr>
              <a:t>Ammonium nitrate, </a:t>
            </a:r>
            <a:r>
              <a:rPr lang="en-US" sz="1050" dirty="0">
                <a:solidFill>
                  <a:srgbClr val="201B1A"/>
                </a:solidFill>
              </a:rPr>
              <a:t>Anhydrous ammonia, </a:t>
            </a:r>
            <a:r>
              <a:rPr lang="en-US" sz="1050" dirty="0" smtClean="0">
                <a:solidFill>
                  <a:srgbClr val="201B1A"/>
                </a:solidFill>
              </a:rPr>
              <a:t>ESN, Super U, Urea</a:t>
            </a:r>
            <a:r>
              <a:rPr lang="en-US" sz="1050" dirty="0">
                <a:solidFill>
                  <a:srgbClr val="201B1A"/>
                </a:solidFill>
              </a:rPr>
              <a:t>, UAN 28%, UAN 32</a:t>
            </a:r>
            <a:r>
              <a:rPr lang="en-US" sz="1050" dirty="0" smtClean="0">
                <a:solidFill>
                  <a:srgbClr val="201B1A"/>
                </a:solidFill>
              </a:rPr>
              <a:t>%</a:t>
            </a:r>
            <a:endParaRPr lang="en-US" sz="1050" dirty="0">
              <a:solidFill>
                <a:srgbClr val="201B1A"/>
              </a:solidFill>
            </a:endParaRPr>
          </a:p>
          <a:p>
            <a:pPr lvl="1"/>
            <a:r>
              <a:rPr lang="en-US" sz="1050" dirty="0">
                <a:solidFill>
                  <a:srgbClr val="201B1A"/>
                </a:solidFill>
              </a:rPr>
              <a:t>Phosphorus (P</a:t>
            </a:r>
            <a:r>
              <a:rPr lang="en-US" sz="1050" baseline="-25000" dirty="0">
                <a:solidFill>
                  <a:srgbClr val="201B1A"/>
                </a:solidFill>
              </a:rPr>
              <a:t>2</a:t>
            </a:r>
            <a:r>
              <a:rPr lang="en-US" sz="1050" dirty="0">
                <a:solidFill>
                  <a:srgbClr val="201B1A"/>
                </a:solidFill>
              </a:rPr>
              <a:t>O</a:t>
            </a:r>
            <a:r>
              <a:rPr lang="en-US" sz="1050" baseline="-25000" dirty="0">
                <a:solidFill>
                  <a:srgbClr val="201B1A"/>
                </a:solidFill>
              </a:rPr>
              <a:t>5</a:t>
            </a:r>
            <a:r>
              <a:rPr lang="en-US" sz="1050" dirty="0">
                <a:solidFill>
                  <a:srgbClr val="201B1A"/>
                </a:solidFill>
              </a:rPr>
              <a:t>) 	Ammonium phosphate, </a:t>
            </a:r>
            <a:r>
              <a:rPr lang="en-US" sz="1050" dirty="0" smtClean="0">
                <a:solidFill>
                  <a:srgbClr val="201B1A"/>
                </a:solidFill>
              </a:rPr>
              <a:t>Complete Liquid Starter</a:t>
            </a:r>
            <a:r>
              <a:rPr lang="en-US" sz="1050" dirty="0">
                <a:solidFill>
                  <a:srgbClr val="201B1A"/>
                </a:solidFill>
              </a:rPr>
              <a:t>, Diammonium phosphate, Monoammonium </a:t>
            </a:r>
            <a:r>
              <a:rPr lang="en-US" sz="1050" dirty="0" smtClean="0">
                <a:solidFill>
                  <a:srgbClr val="201B1A"/>
                </a:solidFill>
              </a:rPr>
              <a:t>phosphate</a:t>
            </a:r>
            <a:endParaRPr lang="en-US" sz="1050" dirty="0">
              <a:solidFill>
                <a:srgbClr val="201B1A"/>
              </a:solidFill>
            </a:endParaRPr>
          </a:p>
          <a:p>
            <a:pPr lvl="1"/>
            <a:r>
              <a:rPr lang="en-US" sz="1050" dirty="0">
                <a:solidFill>
                  <a:srgbClr val="201B1A"/>
                </a:solidFill>
              </a:rPr>
              <a:t>Potassium	</a:t>
            </a:r>
            <a:r>
              <a:rPr lang="en-US" sz="1050" dirty="0" smtClean="0">
                <a:solidFill>
                  <a:srgbClr val="201B1A"/>
                </a:solidFill>
              </a:rPr>
              <a:t>Liquid </a:t>
            </a:r>
            <a:r>
              <a:rPr lang="en-US" sz="1050" dirty="0">
                <a:solidFill>
                  <a:srgbClr val="201B1A"/>
                </a:solidFill>
              </a:rPr>
              <a:t>potash, Potash, </a:t>
            </a:r>
            <a:r>
              <a:rPr lang="en-US" sz="1050" dirty="0" smtClean="0">
                <a:solidFill>
                  <a:srgbClr val="201B1A"/>
                </a:solidFill>
              </a:rPr>
              <a:t>Potassium sulphate</a:t>
            </a:r>
            <a:endParaRPr lang="en-US" sz="1050" dirty="0">
              <a:solidFill>
                <a:srgbClr val="201B1A"/>
              </a:solidFill>
            </a:endParaRPr>
          </a:p>
          <a:p>
            <a:pPr lvl="1"/>
            <a:r>
              <a:rPr lang="en-US" sz="1050" dirty="0">
                <a:solidFill>
                  <a:srgbClr val="201B1A"/>
                </a:solidFill>
              </a:rPr>
              <a:t>Sulphur		Alpine K </a:t>
            </a:r>
            <a:r>
              <a:rPr lang="en-US" sz="1050" dirty="0" err="1">
                <a:solidFill>
                  <a:srgbClr val="201B1A"/>
                </a:solidFill>
              </a:rPr>
              <a:t>Thio</a:t>
            </a:r>
            <a:r>
              <a:rPr lang="en-US" sz="1050" dirty="0">
                <a:solidFill>
                  <a:srgbClr val="201B1A"/>
                </a:solidFill>
              </a:rPr>
              <a:t>, </a:t>
            </a:r>
            <a:r>
              <a:rPr lang="en-US" sz="1050" dirty="0" err="1">
                <a:solidFill>
                  <a:srgbClr val="201B1A"/>
                </a:solidFill>
              </a:rPr>
              <a:t>Amidas</a:t>
            </a:r>
            <a:r>
              <a:rPr lang="en-US" sz="1050" dirty="0">
                <a:solidFill>
                  <a:srgbClr val="201B1A"/>
                </a:solidFill>
              </a:rPr>
              <a:t>, Ammonium sulfate, Ammonium thiosulphate, Bio-</a:t>
            </a:r>
            <a:r>
              <a:rPr lang="en-US" sz="1050" dirty="0" err="1">
                <a:solidFill>
                  <a:srgbClr val="201B1A"/>
                </a:solidFill>
              </a:rPr>
              <a:t>Sul</a:t>
            </a:r>
            <a:r>
              <a:rPr lang="en-US" sz="1050" dirty="0">
                <a:solidFill>
                  <a:srgbClr val="201B1A"/>
                </a:solidFill>
              </a:rPr>
              <a:t> Premium Plus, K Mag, </a:t>
            </a:r>
            <a:r>
              <a:rPr lang="en-US" sz="1050" dirty="0" err="1">
                <a:solidFill>
                  <a:srgbClr val="201B1A"/>
                </a:solidFill>
              </a:rPr>
              <a:t>Microessentials</a:t>
            </a:r>
            <a:r>
              <a:rPr lang="en-US" sz="1050" dirty="0">
                <a:solidFill>
                  <a:srgbClr val="201B1A"/>
                </a:solidFill>
              </a:rPr>
              <a:t> SZ, 			NutraSul90 (Keg River), S15, Tiger 90, </a:t>
            </a:r>
            <a:r>
              <a:rPr lang="en-US" sz="1050" dirty="0" err="1">
                <a:solidFill>
                  <a:srgbClr val="201B1A"/>
                </a:solidFill>
              </a:rPr>
              <a:t>Vitasul</a:t>
            </a:r>
            <a:r>
              <a:rPr lang="en-US" sz="1050" dirty="0">
                <a:solidFill>
                  <a:srgbClr val="201B1A"/>
                </a:solidFill>
              </a:rPr>
              <a:t> G (</a:t>
            </a:r>
            <a:r>
              <a:rPr lang="en-US" sz="1050" dirty="0" err="1">
                <a:solidFill>
                  <a:srgbClr val="201B1A"/>
                </a:solidFill>
              </a:rPr>
              <a:t>Sulvaris</a:t>
            </a:r>
            <a:r>
              <a:rPr lang="en-US" sz="1050" dirty="0">
                <a:solidFill>
                  <a:srgbClr val="201B1A"/>
                </a:solidFill>
              </a:rPr>
              <a:t>), Other elemental </a:t>
            </a:r>
            <a:r>
              <a:rPr lang="en-US" sz="1050" dirty="0" smtClean="0">
                <a:solidFill>
                  <a:srgbClr val="201B1A"/>
                </a:solidFill>
              </a:rPr>
              <a:t>sulphur</a:t>
            </a:r>
            <a:endParaRPr lang="en-US" sz="1050" dirty="0">
              <a:solidFill>
                <a:srgbClr val="201B1A"/>
              </a:solidFill>
            </a:endParaRPr>
          </a:p>
        </p:txBody>
      </p:sp>
      <p:graphicFrame>
        <p:nvGraphicFramePr>
          <p:cNvPr id="6" name="Object 5"/>
          <p:cNvGraphicFramePr>
            <a:graphicFrameLocks/>
          </p:cNvGraphicFramePr>
          <p:nvPr>
            <p:extLst>
              <p:ext uri="{D42A27DB-BD31-4B8C-83A1-F6EECF244321}">
                <p14:modId xmlns:p14="http://schemas.microsoft.com/office/powerpoint/2010/main" val="3463717225"/>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83844"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214133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4"/>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03976 -0.0266 L -0.67951 -0.01989 " pathEditMode="relative" rAng="0" ptsTypes="AA">
                                      <p:cBhvr>
                                        <p:cTn id="21" dur="500" fill="hold"/>
                                        <p:tgtEl>
                                          <p:spTgt spid="24"/>
                                        </p:tgtEl>
                                        <p:attrNameLst>
                                          <p:attrName>ppt_x</p:attrName>
                                          <p:attrName>ppt_y</p:attrName>
                                        </p:attrNameLst>
                                      </p:cBhvr>
                                      <p:rCtr x="-31997" y="324"/>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6" grpId="0" animBg="1"/>
      <p:bldP spid="4" grpId="0" animBg="1"/>
      <p:bldP spid="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0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4513"/>
            <a:ext cx="914400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p:nvPr/>
        </p:nvCxnSpPr>
        <p:spPr>
          <a:xfrm>
            <a:off x="4312553" y="1472228"/>
            <a:ext cx="0" cy="381000"/>
          </a:xfrm>
          <a:prstGeom prst="straightConnector1">
            <a:avLst/>
          </a:prstGeom>
          <a:ln w="25400">
            <a:solidFill>
              <a:schemeClr val="bg2"/>
            </a:solidFill>
            <a:headEnd type="none" w="med" len="med"/>
            <a:tailEnd type="non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62375" y="1362075"/>
            <a:ext cx="1752600"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N apps before planting are less common in Lake Erie basin.</a:t>
            </a:r>
            <a:endParaRPr lang="en-US" sz="1000" dirty="0">
              <a:solidFill>
                <a:srgbClr val="201B1A"/>
              </a:solidFill>
            </a:endParaRPr>
          </a:p>
        </p:txBody>
      </p:sp>
      <p:cxnSp>
        <p:nvCxnSpPr>
          <p:cNvPr id="17" name="Straight Arrow Connector 16"/>
          <p:cNvCxnSpPr/>
          <p:nvPr/>
        </p:nvCxnSpPr>
        <p:spPr>
          <a:xfrm flipH="1">
            <a:off x="4040872" y="1845578"/>
            <a:ext cx="274320" cy="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64638" y="0"/>
            <a:ext cx="7924800" cy="457907"/>
          </a:xfrm>
        </p:spPr>
        <p:txBody>
          <a:bodyPr/>
          <a:lstStyle/>
          <a:p>
            <a:r>
              <a:rPr lang="en-CA" u="none" dirty="0"/>
              <a:t>Nitrogen Timing in </a:t>
            </a:r>
            <a:r>
              <a:rPr lang="en-CA" u="none" dirty="0" smtClean="0"/>
              <a:t>Soybean </a:t>
            </a:r>
            <a:r>
              <a:rPr lang="en-CA" u="none" dirty="0"/>
              <a:t>(% of </a:t>
            </a:r>
            <a:r>
              <a:rPr lang="en-CA" u="none" dirty="0" smtClean="0"/>
              <a:t>Crop Acres)</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extBox 12"/>
          <p:cNvSpPr txBox="1"/>
          <p:nvPr/>
        </p:nvSpPr>
        <p:spPr>
          <a:xfrm>
            <a:off x="107228" y="6207926"/>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Nitrogen only includes those fertilizer types where nitrogen is the primary component.</a:t>
            </a:r>
          </a:p>
        </p:txBody>
      </p:sp>
      <p:pic>
        <p:nvPicPr>
          <p:cNvPr id="24" name="Picture 23"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5"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9296400" y="594360"/>
            <a:ext cx="6035040" cy="4663440"/>
            <a:chOff x="9309735" y="1203960"/>
            <a:chExt cx="6035040" cy="4663440"/>
          </a:xfrm>
        </p:grpSpPr>
        <p:sp>
          <p:nvSpPr>
            <p:cNvPr id="27"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8"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14646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application timing, respondents were asked: “Of your [xxx] acres of </a:t>
            </a:r>
            <a:r>
              <a:rPr lang="en-US" sz="1050" dirty="0" smtClean="0">
                <a:solidFill>
                  <a:srgbClr val="201B1A"/>
                </a:solidFill>
              </a:rPr>
              <a:t>soybean, </a:t>
            </a:r>
            <a:r>
              <a:rPr lang="en-US" sz="1050" dirty="0">
                <a:solidFill>
                  <a:srgbClr val="201B1A"/>
                </a:solidFill>
              </a:rPr>
              <a:t>how many acres of each fertilizer type did you apply?”</a:t>
            </a:r>
          </a:p>
          <a:p>
            <a:pPr>
              <a:spcAft>
                <a:spcPts val="600"/>
              </a:spcAft>
            </a:pPr>
            <a:r>
              <a:rPr lang="en-US" sz="1050" dirty="0" smtClean="0">
                <a:solidFill>
                  <a:srgbClr val="201B1A"/>
                </a:solidFill>
              </a:rPr>
              <a:t>Separately for each timing, the </a:t>
            </a:r>
            <a:r>
              <a:rPr lang="en-US" sz="1050" dirty="0">
                <a:solidFill>
                  <a:srgbClr val="201B1A"/>
                </a:solidFill>
              </a:rPr>
              <a:t>charts illustrate the % of total </a:t>
            </a:r>
            <a:r>
              <a:rPr lang="en-US" sz="1050" dirty="0" smtClean="0">
                <a:solidFill>
                  <a:srgbClr val="201B1A"/>
                </a:solidFill>
              </a:rPr>
              <a:t>soybean </a:t>
            </a:r>
            <a:r>
              <a:rPr lang="en-US" sz="1050" dirty="0">
                <a:solidFill>
                  <a:srgbClr val="201B1A"/>
                </a:solidFill>
              </a:rPr>
              <a:t>acres that was treated </a:t>
            </a:r>
            <a:r>
              <a:rPr lang="en-US" sz="1050" dirty="0" smtClean="0">
                <a:solidFill>
                  <a:srgbClr val="201B1A"/>
                </a:solidFill>
              </a:rPr>
              <a:t>with nitrogen by water basin, farm size and 4R </a:t>
            </a:r>
            <a:r>
              <a:rPr lang="en-US" sz="1050" dirty="0">
                <a:solidFill>
                  <a:srgbClr val="201B1A"/>
                </a:solidFill>
              </a:rPr>
              <a:t>program familiarity</a:t>
            </a:r>
            <a:r>
              <a:rPr lang="en-US" sz="1050" dirty="0" smtClean="0">
                <a:solidFill>
                  <a:srgbClr val="201B1A"/>
                </a:solidFill>
              </a:rPr>
              <a:t>.</a:t>
            </a:r>
            <a:endParaRPr lang="en-US" sz="1050" dirty="0">
              <a:solidFill>
                <a:srgbClr val="201B1A"/>
              </a:solidFill>
            </a:endParaRPr>
          </a:p>
          <a:p>
            <a:r>
              <a:rPr lang="en-US" sz="1050" dirty="0" smtClean="0">
                <a:solidFill>
                  <a:srgbClr val="201B1A"/>
                </a:solidFill>
              </a:rPr>
              <a:t>Nitrogen only includes those fertilizer types where nitrogen is </a:t>
            </a:r>
            <a:r>
              <a:rPr lang="en-US" sz="1050" dirty="0">
                <a:solidFill>
                  <a:srgbClr val="201B1A"/>
                </a:solidFill>
              </a:rPr>
              <a:t>the primary </a:t>
            </a:r>
            <a:r>
              <a:rPr lang="en-US" sz="1050" dirty="0" smtClean="0">
                <a:solidFill>
                  <a:srgbClr val="201B1A"/>
                </a:solidFill>
              </a:rPr>
              <a:t>component</a:t>
            </a:r>
            <a:r>
              <a:rPr lang="en-US" sz="1050" dirty="0">
                <a:solidFill>
                  <a:srgbClr val="201B1A"/>
                </a:solidFill>
              </a:rPr>
              <a:t>: Ammonium nitrate, Anhydrous ammonia, ESN, Super U, Urea, UAN 28%, UAN 32%.</a:t>
            </a:r>
          </a:p>
        </p:txBody>
      </p:sp>
      <p:sp>
        <p:nvSpPr>
          <p:cNvPr id="29" name="Rectangle 28"/>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75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12000" decel="12000" fill="hold" grpId="0" nodeType="clickEffect">
                                  <p:stCondLst>
                                    <p:cond delay="0"/>
                                  </p:stCondLst>
                                  <p:childTnLst>
                                    <p:animMotion origin="layout" path="M 0 -3.7037E-7 L 0 -0.87662 " pathEditMode="relative" rAng="0" ptsTypes="AA">
                                      <p:cBhvr>
                                        <p:cTn id="15" dur="500" fill="hold"/>
                                        <p:tgtEl>
                                          <p:spTgt spid="4"/>
                                        </p:tgtEl>
                                        <p:attrNameLst>
                                          <p:attrName>ppt_x</p:attrName>
                                          <p:attrName>ppt_y</p:attrName>
                                        </p:attrNameLst>
                                      </p:cBhvr>
                                      <p:rCtr x="0" y="-43843"/>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25"/>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0.03976 -0.0266 L -0.67951 -0.01989 " pathEditMode="relative" rAng="0" ptsTypes="AA">
                                      <p:cBhvr>
                                        <p:cTn id="25" dur="500" fill="hold"/>
                                        <p:tgtEl>
                                          <p:spTgt spid="26"/>
                                        </p:tgtEl>
                                        <p:attrNameLst>
                                          <p:attrName>ppt_x</p:attrName>
                                          <p:attrName>ppt_y</p:attrName>
                                        </p:attrNameLst>
                                      </p:cBhvr>
                                      <p:rCtr x="-31997" y="324"/>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9"/>
                    </p:tgtEl>
                  </p:cond>
                </p:stCondLst>
                <p:endSync evt="end" delay="0">
                  <p:rtn val="all"/>
                </p:endSync>
                <p:childTnLst>
                  <p:par>
                    <p:cTn id="32" fill="hold">
                      <p:stCondLst>
                        <p:cond delay="0"/>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4.16667E-6 4.07407E-6 L -0.84427 0.00046 " pathEditMode="relative" rAng="0" ptsTypes="AA">
                                      <p:cBhvr>
                                        <p:cTn id="35" dur="500" fill="hold"/>
                                        <p:tgtEl>
                                          <p:spTgt spid="30"/>
                                        </p:tgtEl>
                                        <p:attrNameLst>
                                          <p:attrName>ppt_x</p:attrName>
                                          <p:attrName>ppt_y</p:attrName>
                                        </p:attrNameLst>
                                      </p:cBhvr>
                                      <p:rCtr x="-42222" y="23"/>
                                    </p:animMotion>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0" grpId="0" animBg="1"/>
      <p:bldP spid="4" grpId="0" animBg="1"/>
      <p:bldP spid="4"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5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544513"/>
            <a:ext cx="915035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a:t>Phosphorus (P₂O₅) Timing in </a:t>
            </a:r>
            <a:r>
              <a:rPr lang="en-CA" u="none" dirty="0" smtClean="0"/>
              <a:t>Soybean </a:t>
            </a:r>
            <a:r>
              <a:rPr lang="en-CA" u="none" dirty="0"/>
              <a:t>(% of </a:t>
            </a:r>
            <a:r>
              <a:rPr lang="en-CA" u="none" kern="1200" dirty="0" smtClean="0">
                <a:solidFill>
                  <a:schemeClr val="bg1"/>
                </a:solidFill>
                <a:effectLst/>
                <a:latin typeface="+mj-lt"/>
                <a:ea typeface="+mj-ea"/>
                <a:cs typeface="+mj-cs"/>
              </a:rPr>
              <a:t>Crop Acres</a:t>
            </a:r>
            <a:r>
              <a:rPr lang="en-CA" u="none" dirty="0" smtClean="0"/>
              <a:t>)</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6" name="Group 5"/>
          <p:cNvGrpSpPr/>
          <p:nvPr/>
        </p:nvGrpSpPr>
        <p:grpSpPr>
          <a:xfrm>
            <a:off x="8515890" y="39961"/>
            <a:ext cx="611443" cy="374904"/>
            <a:chOff x="8515890" y="39961"/>
            <a:chExt cx="611443" cy="374904"/>
          </a:xfrm>
        </p:grpSpPr>
        <p:sp>
          <p:nvSpPr>
            <p:cNvPr id="8" name="Rectangle 7"/>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9" name="Right Arrow 8"/>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7" name="TextBox 16"/>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Phosphorus only includes those fertilizer types where phosphorus is the primary component.</a:t>
            </a:r>
          </a:p>
        </p:txBody>
      </p:sp>
      <p:pic>
        <p:nvPicPr>
          <p:cNvPr id="15" name="Picture 14"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18"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p:nvPr/>
        </p:nvCxnSpPr>
        <p:spPr>
          <a:xfrm>
            <a:off x="4876800" y="1455957"/>
            <a:ext cx="0" cy="381000"/>
          </a:xfrm>
          <a:prstGeom prst="straightConnector1">
            <a:avLst/>
          </a:prstGeom>
          <a:ln w="25400">
            <a:solidFill>
              <a:schemeClr val="bg2"/>
            </a:solidFill>
            <a:headEnd type="none" w="med" len="med"/>
            <a:tailEnd type="non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81400" y="1295400"/>
            <a:ext cx="1981200"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P apps in the spring before planting are less common in Lake Erie basins.</a:t>
            </a:r>
            <a:endParaRPr lang="en-US" sz="1000" dirty="0">
              <a:solidFill>
                <a:srgbClr val="201B1A"/>
              </a:solidFill>
            </a:endParaRPr>
          </a:p>
        </p:txBody>
      </p:sp>
      <p:cxnSp>
        <p:nvCxnSpPr>
          <p:cNvPr id="24" name="Straight Arrow Connector 23"/>
          <p:cNvCxnSpPr/>
          <p:nvPr/>
        </p:nvCxnSpPr>
        <p:spPr>
          <a:xfrm flipH="1">
            <a:off x="4602480" y="1836957"/>
            <a:ext cx="274320" cy="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9296400" y="594360"/>
            <a:ext cx="6035040" cy="4663440"/>
            <a:chOff x="9309735" y="1203960"/>
            <a:chExt cx="6035040" cy="4663440"/>
          </a:xfrm>
        </p:grpSpPr>
        <p:sp>
          <p:nvSpPr>
            <p:cNvPr id="20"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1"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14646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application timing, respondents were asked: “Of your [xxx] acres of </a:t>
            </a:r>
            <a:r>
              <a:rPr lang="en-US" sz="1050" dirty="0" smtClean="0">
                <a:solidFill>
                  <a:srgbClr val="201B1A"/>
                </a:solidFill>
              </a:rPr>
              <a:t>soybean, </a:t>
            </a:r>
            <a:r>
              <a:rPr lang="en-US" sz="1050" dirty="0">
                <a:solidFill>
                  <a:srgbClr val="201B1A"/>
                </a:solidFill>
              </a:rPr>
              <a:t>how many acres of each fertilizer type did you apply?”</a:t>
            </a:r>
          </a:p>
          <a:p>
            <a:pPr>
              <a:spcAft>
                <a:spcPts val="600"/>
              </a:spcAft>
            </a:pPr>
            <a:r>
              <a:rPr lang="en-US" sz="1050" dirty="0">
                <a:solidFill>
                  <a:srgbClr val="201B1A"/>
                </a:solidFill>
              </a:rPr>
              <a:t>Separately for each timing, the charts illustrate the % of total </a:t>
            </a:r>
            <a:r>
              <a:rPr lang="en-US" sz="1050" dirty="0" smtClean="0">
                <a:solidFill>
                  <a:srgbClr val="201B1A"/>
                </a:solidFill>
              </a:rPr>
              <a:t>soybean </a:t>
            </a:r>
            <a:r>
              <a:rPr lang="en-US" sz="1050" dirty="0">
                <a:solidFill>
                  <a:srgbClr val="201B1A"/>
                </a:solidFill>
              </a:rPr>
              <a:t>acres that was treated with </a:t>
            </a:r>
            <a:r>
              <a:rPr lang="en-US" sz="1050" dirty="0" smtClean="0">
                <a:solidFill>
                  <a:srgbClr val="201B1A"/>
                </a:solidFill>
              </a:rPr>
              <a:t>phosphorus by water basin, farm size and 4R </a:t>
            </a:r>
            <a:r>
              <a:rPr lang="en-US" sz="1050" dirty="0">
                <a:solidFill>
                  <a:srgbClr val="201B1A"/>
                </a:solidFill>
              </a:rPr>
              <a:t>program familiarity.</a:t>
            </a:r>
          </a:p>
          <a:p>
            <a:r>
              <a:rPr lang="en-US" sz="1050" dirty="0" smtClean="0">
                <a:solidFill>
                  <a:srgbClr val="201B1A"/>
                </a:solidFill>
              </a:rPr>
              <a:t>Phosphorus </a:t>
            </a:r>
            <a:r>
              <a:rPr lang="en-US" sz="1050" dirty="0">
                <a:solidFill>
                  <a:srgbClr val="201B1A"/>
                </a:solidFill>
              </a:rPr>
              <a:t>only includes those fertilizer types where </a:t>
            </a:r>
            <a:r>
              <a:rPr lang="en-US" sz="1050" dirty="0" smtClean="0">
                <a:solidFill>
                  <a:srgbClr val="201B1A"/>
                </a:solidFill>
              </a:rPr>
              <a:t>phosphorus </a:t>
            </a:r>
            <a:r>
              <a:rPr lang="en-US" sz="1050" dirty="0">
                <a:solidFill>
                  <a:srgbClr val="201B1A"/>
                </a:solidFill>
              </a:rPr>
              <a:t>is the primary component: Ammonium phosphate, Complete Liquid Starter, Diammonium phosphate, Monoammonium </a:t>
            </a:r>
            <a:r>
              <a:rPr lang="en-US" sz="1050" dirty="0" smtClean="0">
                <a:solidFill>
                  <a:srgbClr val="201B1A"/>
                </a:solidFill>
              </a:rPr>
              <a:t>phosphate.</a:t>
            </a:r>
            <a:endParaRPr lang="en-US" sz="1050" dirty="0">
              <a:solidFill>
                <a:srgbClr val="201B1A"/>
              </a:solidFill>
            </a:endParaRPr>
          </a:p>
        </p:txBody>
      </p:sp>
      <p:sp>
        <p:nvSpPr>
          <p:cNvPr id="27" name="Rectangle 26"/>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2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12000" decel="12000" fill="hold" grpId="0" nodeType="clickEffect">
                                  <p:stCondLst>
                                    <p:cond delay="0"/>
                                  </p:stCondLst>
                                  <p:childTnLst>
                                    <p:animMotion origin="layout" path="M 0 -3.7037E-7 L 0 -0.87662 " pathEditMode="relative" rAng="0" ptsTypes="AA">
                                      <p:cBhvr>
                                        <p:cTn id="15" dur="500" fill="hold"/>
                                        <p:tgtEl>
                                          <p:spTgt spid="4"/>
                                        </p:tgtEl>
                                        <p:attrNameLst>
                                          <p:attrName>ppt_x</p:attrName>
                                          <p:attrName>ppt_y</p:attrName>
                                        </p:attrNameLst>
                                      </p:cBhvr>
                                      <p:rCtr x="0" y="-43843"/>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0.03976 -0.0266 L -0.67951 -0.01989 " pathEditMode="relative" rAng="0" ptsTypes="AA">
                                      <p:cBhvr>
                                        <p:cTn id="25" dur="500" fill="hold"/>
                                        <p:tgtEl>
                                          <p:spTgt spid="19"/>
                                        </p:tgtEl>
                                        <p:attrNameLst>
                                          <p:attrName>ppt_x</p:attrName>
                                          <p:attrName>ppt_y</p:attrName>
                                        </p:attrNameLst>
                                      </p:cBhvr>
                                      <p:rCtr x="-31997" y="324"/>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1" restart="whenNotActive" fill="hold" evtFilter="cancelBubble" nodeType="interactiveSeq">
                <p:stCondLst>
                  <p:cond evt="onClick" delay="0">
                    <p:tgtEl>
                      <p:spTgt spid="27"/>
                    </p:tgtEl>
                  </p:cond>
                </p:stCondLst>
                <p:endSync evt="end" delay="0">
                  <p:rtn val="all"/>
                </p:endSync>
                <p:childTnLst>
                  <p:par>
                    <p:cTn id="32" fill="hold">
                      <p:stCondLst>
                        <p:cond delay="0"/>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4.16667E-6 4.07407E-6 L -0.84427 0.00046 " pathEditMode="relative" rAng="0" ptsTypes="AA">
                                      <p:cBhvr>
                                        <p:cTn id="35" dur="500" fill="hold"/>
                                        <p:tgtEl>
                                          <p:spTgt spid="28"/>
                                        </p:tgtEl>
                                        <p:attrNameLst>
                                          <p:attrName>ppt_x</p:attrName>
                                          <p:attrName>ppt_y</p:attrName>
                                        </p:attrNameLst>
                                      </p:cBhvr>
                                      <p:rCtr x="-42222" y="23"/>
                                    </p:animMotion>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8"/>
                                        </p:tgtEl>
                                      </p:cBhvr>
                                    </p:animEffect>
                                    <p:set>
                                      <p:cBhvr>
                                        <p:cTn id="4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3"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9157" name="Picture 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7688"/>
            <a:ext cx="91440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smtClean="0"/>
              <a:t>Fertilizer/Manure Applications </a:t>
            </a:r>
            <a:r>
              <a:rPr lang="en-CA" u="none" dirty="0"/>
              <a:t>in </a:t>
            </a:r>
            <a:r>
              <a:rPr lang="en-CA" u="none" dirty="0" smtClean="0"/>
              <a:t>Corn </a:t>
            </a:r>
            <a:r>
              <a:rPr lang="en-CA" u="none" dirty="0"/>
              <a:t>- % </a:t>
            </a:r>
            <a:r>
              <a:rPr lang="en-CA" u="none" dirty="0" smtClean="0"/>
              <a:t>Growers</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8" name="Picture 17"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4" name="TextBox 13"/>
          <p:cNvSpPr txBox="1"/>
          <p:nvPr/>
        </p:nvSpPr>
        <p:spPr>
          <a:xfrm>
            <a:off x="3547192" y="1834851"/>
            <a:ext cx="1840823" cy="45114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30% of corn growers applied fertilizer on their corn fields in the fall of 2015.</a:t>
            </a:r>
            <a:endParaRPr lang="en-CA" sz="1000" dirty="0">
              <a:solidFill>
                <a:srgbClr val="201B1A"/>
              </a:solidFill>
            </a:endParaRPr>
          </a:p>
        </p:txBody>
      </p:sp>
      <p:graphicFrame>
        <p:nvGraphicFramePr>
          <p:cNvPr id="5" name="Object 4"/>
          <p:cNvGraphicFramePr>
            <a:graphicFrameLocks/>
          </p:cNvGraphicFramePr>
          <p:nvPr>
            <p:extLst>
              <p:ext uri="{D42A27DB-BD31-4B8C-83A1-F6EECF244321}">
                <p14:modId xmlns:p14="http://schemas.microsoft.com/office/powerpoint/2010/main" val="1154241153"/>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69205"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4" name="MOREINFO"/>
          <p:cNvSpPr txBox="1"/>
          <p:nvPr>
            <p:custDataLst>
              <p:tags r:id="rId2"/>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“For your </a:t>
            </a:r>
            <a:r>
              <a:rPr lang="en-US" sz="1050" dirty="0" smtClean="0">
                <a:solidFill>
                  <a:srgbClr val="201B1A"/>
                </a:solidFill>
              </a:rPr>
              <a:t>2016 corn </a:t>
            </a:r>
            <a:r>
              <a:rPr lang="en-US" sz="1050" dirty="0">
                <a:solidFill>
                  <a:srgbClr val="201B1A"/>
                </a:solidFill>
              </a:rPr>
              <a:t>crop, did you apply fertilizer or manure at each timing</a:t>
            </a:r>
            <a:r>
              <a:rPr lang="en-US" sz="1050" dirty="0" smtClean="0">
                <a:solidFill>
                  <a:srgbClr val="201B1A"/>
                </a:solidFill>
              </a:rPr>
              <a:t>? – and given the options of a) in the fall of 2015, b) in the winter, c) in the spring before planting, d) in the spring at planting and e) after planting/in-crop.</a:t>
            </a:r>
          </a:p>
          <a:p>
            <a:pPr>
              <a:spcAft>
                <a:spcPts val="600"/>
              </a:spcAft>
            </a:pPr>
            <a:r>
              <a:rPr lang="en-US" sz="1050" dirty="0" smtClean="0">
                <a:solidFill>
                  <a:srgbClr val="201B1A"/>
                </a:solidFill>
              </a:rPr>
              <a:t>Separately for fertilizer and manure, the charts illustrate the % of respondents who applied fertilizer or manure at each timing.</a:t>
            </a:r>
            <a:endParaRPr lang="en-US" sz="1050" dirty="0">
              <a:solidFill>
                <a:srgbClr val="201B1A"/>
              </a:solidFill>
            </a:endParaRPr>
          </a:p>
        </p:txBody>
      </p:sp>
    </p:spTree>
    <p:extLst>
      <p:ext uri="{BB962C8B-B14F-4D97-AF65-F5344CB8AC3E}">
        <p14:creationId xmlns:p14="http://schemas.microsoft.com/office/powerpoint/2010/main" val="213589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4"/>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4" grpId="0" animBg="1"/>
      <p:bldP spid="4" grpId="0" animBg="1"/>
      <p:bldP spid="4"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541338"/>
            <a:ext cx="9150350"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a:t>Potassium (K₂O) Timing in </a:t>
            </a:r>
            <a:r>
              <a:rPr lang="en-CA" u="none" dirty="0" smtClean="0"/>
              <a:t>Soybean </a:t>
            </a:r>
            <a:r>
              <a:rPr lang="en-CA" u="none" dirty="0"/>
              <a:t>(% of </a:t>
            </a:r>
            <a:r>
              <a:rPr lang="en-CA" u="none" kern="1200" dirty="0" smtClean="0">
                <a:solidFill>
                  <a:schemeClr val="bg1"/>
                </a:solidFill>
                <a:effectLst/>
                <a:latin typeface="+mj-lt"/>
                <a:ea typeface="+mj-ea"/>
                <a:cs typeface="+mj-cs"/>
              </a:rPr>
              <a:t>Crop Acres</a:t>
            </a:r>
            <a:r>
              <a:rPr lang="en-CA" u="none" dirty="0" smtClean="0"/>
              <a:t>)</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6" name="Group 5"/>
          <p:cNvGrpSpPr/>
          <p:nvPr/>
        </p:nvGrpSpPr>
        <p:grpSpPr>
          <a:xfrm>
            <a:off x="8515890" y="39961"/>
            <a:ext cx="611443" cy="374904"/>
            <a:chOff x="8515890" y="39961"/>
            <a:chExt cx="611443" cy="374904"/>
          </a:xfrm>
        </p:grpSpPr>
        <p:sp>
          <p:nvSpPr>
            <p:cNvPr id="8" name="Rectangle 7"/>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9" name="Right Arrow 8"/>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Box 13"/>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Potassium only includes those fertilizer types where potassium is the primary component.</a:t>
            </a:r>
          </a:p>
        </p:txBody>
      </p:sp>
      <p:pic>
        <p:nvPicPr>
          <p:cNvPr id="15" name="Picture 14"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18"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9296400" y="594360"/>
            <a:ext cx="6035040" cy="4663440"/>
            <a:chOff x="9309735" y="1203960"/>
            <a:chExt cx="6035040" cy="4663440"/>
          </a:xfrm>
        </p:grpSpPr>
        <p:sp>
          <p:nvSpPr>
            <p:cNvPr id="20"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4"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984885"/>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application timing, respondents were asked: “Of your [xxx] acres of </a:t>
            </a:r>
            <a:r>
              <a:rPr lang="en-US" sz="1050" dirty="0" smtClean="0">
                <a:solidFill>
                  <a:srgbClr val="201B1A"/>
                </a:solidFill>
              </a:rPr>
              <a:t>soybean, </a:t>
            </a:r>
            <a:r>
              <a:rPr lang="en-US" sz="1050" dirty="0">
                <a:solidFill>
                  <a:srgbClr val="201B1A"/>
                </a:solidFill>
              </a:rPr>
              <a:t>how many acres of each fertilizer type did you apply?”</a:t>
            </a:r>
          </a:p>
          <a:p>
            <a:pPr>
              <a:spcAft>
                <a:spcPts val="600"/>
              </a:spcAft>
            </a:pPr>
            <a:r>
              <a:rPr lang="en-US" sz="1050" dirty="0">
                <a:solidFill>
                  <a:srgbClr val="201B1A"/>
                </a:solidFill>
              </a:rPr>
              <a:t>Separately for each timing, the charts illustrate the % of total </a:t>
            </a:r>
            <a:r>
              <a:rPr lang="en-US" sz="1050" dirty="0" smtClean="0">
                <a:solidFill>
                  <a:srgbClr val="201B1A"/>
                </a:solidFill>
              </a:rPr>
              <a:t>soybean </a:t>
            </a:r>
            <a:r>
              <a:rPr lang="en-US" sz="1050" dirty="0">
                <a:solidFill>
                  <a:srgbClr val="201B1A"/>
                </a:solidFill>
              </a:rPr>
              <a:t>acres that was treated with </a:t>
            </a:r>
            <a:r>
              <a:rPr lang="en-US" sz="1050" dirty="0" smtClean="0">
                <a:solidFill>
                  <a:srgbClr val="201B1A"/>
                </a:solidFill>
              </a:rPr>
              <a:t>potassium </a:t>
            </a:r>
            <a:r>
              <a:rPr lang="en-US" sz="1050" dirty="0">
                <a:solidFill>
                  <a:srgbClr val="201B1A"/>
                </a:solidFill>
              </a:rPr>
              <a:t>by </a:t>
            </a:r>
            <a:r>
              <a:rPr lang="en-US" sz="1050" dirty="0" smtClean="0">
                <a:solidFill>
                  <a:srgbClr val="201B1A"/>
                </a:solidFill>
              </a:rPr>
              <a:t>water basin, farm size and 4R </a:t>
            </a:r>
            <a:r>
              <a:rPr lang="en-US" sz="1050" dirty="0">
                <a:solidFill>
                  <a:srgbClr val="201B1A"/>
                </a:solidFill>
              </a:rPr>
              <a:t>program familiarity.</a:t>
            </a:r>
          </a:p>
          <a:p>
            <a:r>
              <a:rPr lang="en-US" sz="1050" dirty="0" smtClean="0">
                <a:solidFill>
                  <a:srgbClr val="201B1A"/>
                </a:solidFill>
              </a:rPr>
              <a:t>Potassium </a:t>
            </a:r>
            <a:r>
              <a:rPr lang="en-US" sz="1050" dirty="0">
                <a:solidFill>
                  <a:srgbClr val="201B1A"/>
                </a:solidFill>
              </a:rPr>
              <a:t>only includes those fertilizer types where </a:t>
            </a:r>
            <a:r>
              <a:rPr lang="en-US" sz="1050" dirty="0" smtClean="0">
                <a:solidFill>
                  <a:srgbClr val="201B1A"/>
                </a:solidFill>
              </a:rPr>
              <a:t>potassium </a:t>
            </a:r>
            <a:r>
              <a:rPr lang="en-US" sz="1050" dirty="0">
                <a:solidFill>
                  <a:srgbClr val="201B1A"/>
                </a:solidFill>
              </a:rPr>
              <a:t>is the primary component: Liquid potash, Potash, Potassium </a:t>
            </a:r>
            <a:r>
              <a:rPr lang="en-US" sz="1050" dirty="0" smtClean="0">
                <a:solidFill>
                  <a:srgbClr val="201B1A"/>
                </a:solidFill>
              </a:rPr>
              <a:t>sulphate.</a:t>
            </a:r>
            <a:endParaRPr lang="en-US" sz="1050" dirty="0">
              <a:solidFill>
                <a:srgbClr val="201B1A"/>
              </a:solidFill>
            </a:endParaRPr>
          </a:p>
        </p:txBody>
      </p:sp>
      <p:sp>
        <p:nvSpPr>
          <p:cNvPr id="22" name="Rectangle 21"/>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467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19"/>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6 4.07407E-6 L -0.84427 0.00046 " pathEditMode="relative" rAng="0" ptsTypes="AA">
                                      <p:cBhvr>
                                        <p:cTn id="26" dur="500" fill="hold"/>
                                        <p:tgtEl>
                                          <p:spTgt spid="23"/>
                                        </p:tgtEl>
                                        <p:attrNameLst>
                                          <p:attrName>ppt_x</p:attrName>
                                          <p:attrName>ppt_y</p:attrName>
                                        </p:attrNameLst>
                                      </p:cBhvr>
                                      <p:rCtr x="-42222" y="2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4" grpId="0" animBg="1"/>
      <p:bldP spid="4"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3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541338"/>
            <a:ext cx="9150350"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smtClean="0"/>
              <a:t>Sulphur </a:t>
            </a:r>
            <a:r>
              <a:rPr lang="en-CA" u="none" dirty="0"/>
              <a:t>Timing in </a:t>
            </a:r>
            <a:r>
              <a:rPr lang="en-CA" u="none" dirty="0" smtClean="0"/>
              <a:t>Soybean </a:t>
            </a:r>
            <a:r>
              <a:rPr lang="en-CA" u="none" dirty="0"/>
              <a:t>(% of </a:t>
            </a:r>
            <a:r>
              <a:rPr lang="en-CA" u="none" kern="1200" dirty="0" smtClean="0">
                <a:solidFill>
                  <a:schemeClr val="bg1"/>
                </a:solidFill>
                <a:effectLst/>
                <a:latin typeface="+mj-lt"/>
                <a:ea typeface="+mj-ea"/>
                <a:cs typeface="+mj-cs"/>
              </a:rPr>
              <a:t>Crop Acres</a:t>
            </a:r>
            <a:r>
              <a:rPr lang="en-CA" u="none" dirty="0" smtClean="0"/>
              <a:t>)</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6" name="Group 5"/>
          <p:cNvGrpSpPr/>
          <p:nvPr/>
        </p:nvGrpSpPr>
        <p:grpSpPr>
          <a:xfrm>
            <a:off x="8515890" y="39961"/>
            <a:ext cx="611443" cy="374904"/>
            <a:chOff x="8515890" y="39961"/>
            <a:chExt cx="611443" cy="374904"/>
          </a:xfrm>
        </p:grpSpPr>
        <p:sp>
          <p:nvSpPr>
            <p:cNvPr id="8" name="Rectangle 7"/>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9" name="Right Arrow 8"/>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Box 13"/>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Sulphur only includes those fertilizer types where sulphur is the primary component.</a:t>
            </a:r>
          </a:p>
        </p:txBody>
      </p:sp>
      <p:pic>
        <p:nvPicPr>
          <p:cNvPr id="15" name="Picture 14"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17"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9296400" y="594360"/>
            <a:ext cx="6035040" cy="4663440"/>
            <a:chOff x="9309735" y="1203960"/>
            <a:chExt cx="6035040" cy="4663440"/>
          </a:xfrm>
        </p:grpSpPr>
        <p:sp>
          <p:nvSpPr>
            <p:cNvPr id="19"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0"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984885"/>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application timing, respondents were asked: “Of your [xxx] acres of </a:t>
            </a:r>
            <a:r>
              <a:rPr lang="en-US" sz="1050" dirty="0" smtClean="0">
                <a:solidFill>
                  <a:srgbClr val="201B1A"/>
                </a:solidFill>
              </a:rPr>
              <a:t>soybean, </a:t>
            </a:r>
            <a:r>
              <a:rPr lang="en-US" sz="1050" dirty="0">
                <a:solidFill>
                  <a:srgbClr val="201B1A"/>
                </a:solidFill>
              </a:rPr>
              <a:t>how many acres of each fertilizer type did you apply?”</a:t>
            </a:r>
          </a:p>
          <a:p>
            <a:pPr>
              <a:spcAft>
                <a:spcPts val="600"/>
              </a:spcAft>
            </a:pPr>
            <a:r>
              <a:rPr lang="en-US" sz="1050" dirty="0">
                <a:solidFill>
                  <a:srgbClr val="201B1A"/>
                </a:solidFill>
              </a:rPr>
              <a:t>Separately for each timing, the charts illustrate the % of total </a:t>
            </a:r>
            <a:r>
              <a:rPr lang="en-US" sz="1050" dirty="0" smtClean="0">
                <a:solidFill>
                  <a:srgbClr val="201B1A"/>
                </a:solidFill>
              </a:rPr>
              <a:t>soybean </a:t>
            </a:r>
            <a:r>
              <a:rPr lang="en-US" sz="1050" dirty="0">
                <a:solidFill>
                  <a:srgbClr val="201B1A"/>
                </a:solidFill>
              </a:rPr>
              <a:t>acres that was treated with </a:t>
            </a:r>
            <a:r>
              <a:rPr lang="en-US" sz="1050" dirty="0" smtClean="0">
                <a:solidFill>
                  <a:srgbClr val="201B1A"/>
                </a:solidFill>
              </a:rPr>
              <a:t>sulphur </a:t>
            </a:r>
            <a:r>
              <a:rPr lang="en-US" sz="1050" dirty="0">
                <a:solidFill>
                  <a:srgbClr val="201B1A"/>
                </a:solidFill>
              </a:rPr>
              <a:t>by </a:t>
            </a:r>
            <a:r>
              <a:rPr lang="en-US" sz="1050" dirty="0" smtClean="0">
                <a:solidFill>
                  <a:srgbClr val="201B1A"/>
                </a:solidFill>
              </a:rPr>
              <a:t>water basin, farm size and 4R </a:t>
            </a:r>
            <a:r>
              <a:rPr lang="en-US" sz="1050" dirty="0">
                <a:solidFill>
                  <a:srgbClr val="201B1A"/>
                </a:solidFill>
              </a:rPr>
              <a:t>program familiarity.</a:t>
            </a:r>
          </a:p>
          <a:p>
            <a:pPr marL="0" lvl="1"/>
            <a:r>
              <a:rPr lang="en-US" sz="1050" dirty="0">
                <a:solidFill>
                  <a:srgbClr val="201B1A"/>
                </a:solidFill>
              </a:rPr>
              <a:t>Sulphur only includes those fertilizer types where sulphur is the primary component: Alpine K </a:t>
            </a:r>
            <a:r>
              <a:rPr lang="en-US" sz="1050" dirty="0" err="1">
                <a:solidFill>
                  <a:srgbClr val="201B1A"/>
                </a:solidFill>
              </a:rPr>
              <a:t>Thio</a:t>
            </a:r>
            <a:r>
              <a:rPr lang="en-US" sz="1050" dirty="0">
                <a:solidFill>
                  <a:srgbClr val="201B1A"/>
                </a:solidFill>
              </a:rPr>
              <a:t>, </a:t>
            </a:r>
            <a:r>
              <a:rPr lang="en-US" sz="1050" dirty="0" err="1">
                <a:solidFill>
                  <a:srgbClr val="201B1A"/>
                </a:solidFill>
              </a:rPr>
              <a:t>Amidas</a:t>
            </a:r>
            <a:r>
              <a:rPr lang="en-US" sz="1050" dirty="0">
                <a:solidFill>
                  <a:srgbClr val="201B1A"/>
                </a:solidFill>
              </a:rPr>
              <a:t>, Ammonium sulfate, Ammonium thiosulphate, Bio-</a:t>
            </a:r>
            <a:r>
              <a:rPr lang="en-US" sz="1050" dirty="0" err="1">
                <a:solidFill>
                  <a:srgbClr val="201B1A"/>
                </a:solidFill>
              </a:rPr>
              <a:t>Sul</a:t>
            </a:r>
            <a:r>
              <a:rPr lang="en-US" sz="1050" dirty="0">
                <a:solidFill>
                  <a:srgbClr val="201B1A"/>
                </a:solidFill>
              </a:rPr>
              <a:t> Premium Plus, K Mag, </a:t>
            </a:r>
            <a:r>
              <a:rPr lang="en-US" sz="1050" dirty="0" err="1">
                <a:solidFill>
                  <a:srgbClr val="201B1A"/>
                </a:solidFill>
              </a:rPr>
              <a:t>Microessentials</a:t>
            </a:r>
            <a:r>
              <a:rPr lang="en-US" sz="1050" dirty="0">
                <a:solidFill>
                  <a:srgbClr val="201B1A"/>
                </a:solidFill>
              </a:rPr>
              <a:t> SZ, NutraSul90 (Keg River), S15, Tiger 90, </a:t>
            </a:r>
            <a:r>
              <a:rPr lang="en-US" sz="1050" dirty="0" err="1">
                <a:solidFill>
                  <a:srgbClr val="201B1A"/>
                </a:solidFill>
              </a:rPr>
              <a:t>Vitasul</a:t>
            </a:r>
            <a:r>
              <a:rPr lang="en-US" sz="1050" dirty="0">
                <a:solidFill>
                  <a:srgbClr val="201B1A"/>
                </a:solidFill>
              </a:rPr>
              <a:t> G (</a:t>
            </a:r>
            <a:r>
              <a:rPr lang="en-US" sz="1050" dirty="0" err="1">
                <a:solidFill>
                  <a:srgbClr val="201B1A"/>
                </a:solidFill>
              </a:rPr>
              <a:t>Sulvaris</a:t>
            </a:r>
            <a:r>
              <a:rPr lang="en-US" sz="1050" dirty="0">
                <a:solidFill>
                  <a:srgbClr val="201B1A"/>
                </a:solidFill>
              </a:rPr>
              <a:t>), Other elemental sulphur</a:t>
            </a:r>
            <a:r>
              <a:rPr lang="en-US" sz="1050" dirty="0" smtClean="0">
                <a:solidFill>
                  <a:srgbClr val="201B1A"/>
                </a:solidFill>
              </a:rPr>
              <a:t>.</a:t>
            </a:r>
            <a:endParaRPr lang="en-US" sz="1050" dirty="0">
              <a:solidFill>
                <a:srgbClr val="201B1A"/>
              </a:solidFill>
            </a:endParaRPr>
          </a:p>
        </p:txBody>
      </p:sp>
      <p:sp>
        <p:nvSpPr>
          <p:cNvPr id="23" name="Rectangle 22"/>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6688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18"/>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6 4.07407E-6 L -0.84427 0.00046 " pathEditMode="relative" rAng="0" ptsTypes="AA">
                                      <p:cBhvr>
                                        <p:cTn id="26" dur="500" fill="hold"/>
                                        <p:tgtEl>
                                          <p:spTgt spid="24"/>
                                        </p:tgtEl>
                                        <p:attrNameLst>
                                          <p:attrName>ppt_x</p:attrName>
                                          <p:attrName>ppt_y</p:attrName>
                                        </p:attrNameLst>
                                      </p:cBhvr>
                                      <p:rCtr x="-42222" y="2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4" grpId="0" animBg="1"/>
      <p:bldP spid="4"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822"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477350"/>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676400" y="2497822"/>
            <a:ext cx="1219200" cy="44935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44.3% of N volumes were applied in spring before planting.</a:t>
            </a:r>
            <a:endParaRPr lang="en-US" sz="1000" dirty="0">
              <a:solidFill>
                <a:srgbClr val="201B1A"/>
              </a:solidFill>
            </a:endParaRPr>
          </a:p>
        </p:txBody>
      </p:sp>
      <p:sp>
        <p:nvSpPr>
          <p:cNvPr id="2" name="Title 1"/>
          <p:cNvSpPr>
            <a:spLocks noGrp="1"/>
          </p:cNvSpPr>
          <p:nvPr>
            <p:ph type="title"/>
          </p:nvPr>
        </p:nvSpPr>
        <p:spPr>
          <a:xfrm>
            <a:off x="664638" y="0"/>
            <a:ext cx="7924800" cy="457907"/>
          </a:xfrm>
        </p:spPr>
        <p:txBody>
          <a:bodyPr/>
          <a:lstStyle/>
          <a:p>
            <a:r>
              <a:rPr lang="en-CA" u="none" dirty="0"/>
              <a:t>Fertilizer Timing in </a:t>
            </a:r>
            <a:r>
              <a:rPr lang="en-CA" u="none" dirty="0" smtClean="0"/>
              <a:t>Soybean </a:t>
            </a:r>
            <a:r>
              <a:rPr lang="en-CA" u="none" dirty="0"/>
              <a:t>- % Nutrient Volume</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TextBox 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20" name="Picture 1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9" name="Rectangle 18">
            <a:hlinkClick r:id="rId8"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Soybean</a:t>
            </a:r>
            <a:endParaRPr lang="en-US" sz="800" dirty="0">
              <a:solidFill>
                <a:prstClr val="white"/>
              </a:solidFill>
              <a:latin typeface="Calibri"/>
            </a:endParaRPr>
          </a:p>
        </p:txBody>
      </p:sp>
      <p:pic>
        <p:nvPicPr>
          <p:cNvPr id="22" name="Picture 9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296400" y="594360"/>
            <a:ext cx="6035040" cy="4663440"/>
            <a:chOff x="9309735" y="1203960"/>
            <a:chExt cx="6035040" cy="4663440"/>
          </a:xfrm>
        </p:grpSpPr>
        <p:sp>
          <p:nvSpPr>
            <p:cNvPr id="26"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7"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a:t>
            </a:r>
            <a:r>
              <a:rPr lang="en-US" sz="1050" dirty="0" smtClean="0">
                <a:solidFill>
                  <a:srgbClr val="201B1A"/>
                </a:solidFill>
              </a:rPr>
              <a:t>- </a:t>
            </a:r>
            <a:r>
              <a:rPr lang="en-US" sz="1050" dirty="0">
                <a:solidFill>
                  <a:srgbClr val="201B1A"/>
                </a:solidFill>
              </a:rPr>
              <a:t>either as pounds (gallons) of product/ac or pounds of actual nutrient/ac.  Application rates were standardized in pounds of actual nutrient using the concentrations as listed in the adjacent table </a:t>
            </a:r>
            <a:r>
              <a:rPr lang="en-US" sz="1050" dirty="0" smtClean="0">
                <a:solidFill>
                  <a:srgbClr val="201B1A"/>
                </a:solidFill>
              </a:rPr>
              <a:t>- </a:t>
            </a:r>
            <a:r>
              <a:rPr lang="en-US" sz="1050" dirty="0">
                <a:solidFill>
                  <a:srgbClr val="201B1A"/>
                </a:solidFill>
              </a:rPr>
              <a:t>click on the A symbol. Volumes of each nutrient were calculated by multiplying acres treated times the application rate.</a:t>
            </a:r>
          </a:p>
          <a:p>
            <a:pPr>
              <a:spcAft>
                <a:spcPts val="600"/>
              </a:spcAft>
            </a:pPr>
            <a:r>
              <a:rPr lang="en-US" sz="1050" dirty="0">
                <a:solidFill>
                  <a:srgbClr val="201B1A"/>
                </a:solidFill>
              </a:rPr>
              <a:t>The graph illustrates the % of total nutrient volume applied in </a:t>
            </a:r>
            <a:r>
              <a:rPr lang="en-US" sz="1050" dirty="0" smtClean="0">
                <a:solidFill>
                  <a:srgbClr val="201B1A"/>
                </a:solidFill>
              </a:rPr>
              <a:t>soybean </a:t>
            </a:r>
            <a:r>
              <a:rPr lang="en-US" sz="1050" dirty="0">
                <a:solidFill>
                  <a:srgbClr val="201B1A"/>
                </a:solidFill>
              </a:rPr>
              <a:t>that was applied at each timing.</a:t>
            </a:r>
          </a:p>
          <a:p>
            <a:pPr>
              <a:spcAft>
                <a:spcPts val="600"/>
              </a:spcAft>
            </a:pPr>
            <a:r>
              <a:rPr lang="en-US" sz="1050" dirty="0">
                <a:solidFill>
                  <a:srgbClr val="201B1A"/>
                </a:solidFill>
              </a:rPr>
              <a:t>Total pounds of actual nutrient applied was calculated based on all sources of the nutrient from all fertilizer types.</a:t>
            </a:r>
          </a:p>
        </p:txBody>
      </p:sp>
      <p:graphicFrame>
        <p:nvGraphicFramePr>
          <p:cNvPr id="6" name="Object 5"/>
          <p:cNvGraphicFramePr>
            <a:graphicFrameLocks/>
          </p:cNvGraphicFramePr>
          <p:nvPr>
            <p:extLst>
              <p:ext uri="{D42A27DB-BD31-4B8C-83A1-F6EECF244321}">
                <p14:modId xmlns:p14="http://schemas.microsoft.com/office/powerpoint/2010/main" val="2075844439"/>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84868"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15699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4"/>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03976 -0.0266 L -0.67951 -0.01989 " pathEditMode="relative" rAng="0" ptsTypes="AA">
                                      <p:cBhvr>
                                        <p:cTn id="21" dur="500" fill="hold"/>
                                        <p:tgtEl>
                                          <p:spTgt spid="25"/>
                                        </p:tgtEl>
                                        <p:attrNameLst>
                                          <p:attrName>ppt_x</p:attrName>
                                          <p:attrName>ppt_y</p:attrName>
                                        </p:attrNameLst>
                                      </p:cBhvr>
                                      <p:rCtr x="-31997" y="324"/>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7" grpId="0" animBg="1"/>
      <p:bldP spid="4" grpId="0" animBg="1"/>
      <p:bldP spid="4"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1338"/>
            <a:ext cx="8961437"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p:nvPr/>
        </p:nvCxnSpPr>
        <p:spPr>
          <a:xfrm flipH="1">
            <a:off x="6541036" y="1986726"/>
            <a:ext cx="274320" cy="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09489" y="1980501"/>
            <a:ext cx="0" cy="381000"/>
          </a:xfrm>
          <a:prstGeom prst="straightConnector1">
            <a:avLst/>
          </a:prstGeom>
          <a:ln w="25400">
            <a:solidFill>
              <a:schemeClr val="bg2"/>
            </a:solidFill>
            <a:headEnd type="none" w="med" len="med"/>
            <a:tailEnd type="non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91199" y="2159930"/>
            <a:ext cx="1244367"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N volumes are higher in QC at planting.</a:t>
            </a:r>
            <a:endParaRPr lang="en-US" sz="1000" dirty="0">
              <a:solidFill>
                <a:srgbClr val="201B1A"/>
              </a:solidFill>
            </a:endParaRPr>
          </a:p>
        </p:txBody>
      </p:sp>
      <p:sp>
        <p:nvSpPr>
          <p:cNvPr id="2" name="Title 1"/>
          <p:cNvSpPr>
            <a:spLocks noGrp="1"/>
          </p:cNvSpPr>
          <p:nvPr>
            <p:ph type="title"/>
          </p:nvPr>
        </p:nvSpPr>
        <p:spPr>
          <a:xfrm>
            <a:off x="664638" y="0"/>
            <a:ext cx="7924800" cy="457907"/>
          </a:xfrm>
        </p:spPr>
        <p:txBody>
          <a:bodyPr/>
          <a:lstStyle/>
          <a:p>
            <a:r>
              <a:rPr lang="en-CA" u="none" dirty="0"/>
              <a:t>Nitrogen Timing in </a:t>
            </a:r>
            <a:r>
              <a:rPr lang="en-CA" u="none" dirty="0" smtClean="0"/>
              <a:t>Soybean </a:t>
            </a:r>
            <a:r>
              <a:rPr lang="en-CA" u="none" dirty="0"/>
              <a:t>(% of Volume</a:t>
            </a:r>
            <a:r>
              <a:rPr lang="en-CA" u="none" dirty="0" smtClean="0"/>
              <a:t>)</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TextBox 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Nitrogen volume was calculated from all sources of nitrogen contained in all fertilizer types</a:t>
            </a:r>
          </a:p>
        </p:txBody>
      </p:sp>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20" name="Picture 19"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5"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9296400" y="594360"/>
            <a:ext cx="6035040" cy="4663440"/>
            <a:chOff x="9309735" y="1203960"/>
            <a:chExt cx="6035040" cy="4663440"/>
          </a:xfrm>
        </p:grpSpPr>
        <p:sp>
          <p:nvSpPr>
            <p:cNvPr id="27"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8"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a:t>
            </a:r>
            <a:r>
              <a:rPr lang="en-US" sz="1050" dirty="0" smtClean="0">
                <a:solidFill>
                  <a:srgbClr val="201B1A"/>
                </a:solidFill>
              </a:rPr>
              <a:t>- </a:t>
            </a:r>
            <a:r>
              <a:rPr lang="en-US" sz="1050" dirty="0">
                <a:solidFill>
                  <a:srgbClr val="201B1A"/>
                </a:solidFill>
              </a:rPr>
              <a:t>either as pounds (gallons) of product/ac or pounds of actual nutrient/ac.  Application rates were standardized in pounds of actual nutrient using the concentrations as listed in the adjacent table </a:t>
            </a:r>
            <a:r>
              <a:rPr lang="en-US" sz="1050" dirty="0" smtClean="0">
                <a:solidFill>
                  <a:srgbClr val="201B1A"/>
                </a:solidFill>
              </a:rPr>
              <a:t>- </a:t>
            </a:r>
            <a:r>
              <a:rPr lang="en-US" sz="1050" dirty="0">
                <a:solidFill>
                  <a:srgbClr val="201B1A"/>
                </a:solidFill>
              </a:rPr>
              <a:t>click on the A symbol</a:t>
            </a:r>
            <a:r>
              <a:rPr lang="en-US" sz="1050" dirty="0" smtClean="0">
                <a:solidFill>
                  <a:srgbClr val="201B1A"/>
                </a:solidFill>
              </a:rPr>
              <a:t>. Volumes of each nutrient were calculated by multiplying acres treated times the application rate.</a:t>
            </a:r>
            <a:endParaRPr lang="en-US" sz="1050" dirty="0">
              <a:solidFill>
                <a:srgbClr val="201B1A"/>
              </a:solidFill>
            </a:endParaRPr>
          </a:p>
          <a:p>
            <a:pPr>
              <a:spcAft>
                <a:spcPts val="600"/>
              </a:spcAft>
            </a:pPr>
            <a:r>
              <a:rPr lang="en-US" sz="1050" dirty="0">
                <a:solidFill>
                  <a:srgbClr val="201B1A"/>
                </a:solidFill>
              </a:rPr>
              <a:t>Separately for each timing, the charts illustrate the % of total </a:t>
            </a:r>
            <a:r>
              <a:rPr lang="en-US" sz="1050" dirty="0" smtClean="0">
                <a:solidFill>
                  <a:srgbClr val="201B1A"/>
                </a:solidFill>
              </a:rPr>
              <a:t>nitrogen volume </a:t>
            </a:r>
            <a:r>
              <a:rPr lang="en-US" sz="1050" dirty="0">
                <a:solidFill>
                  <a:srgbClr val="201B1A"/>
                </a:solidFill>
              </a:rPr>
              <a:t>that was </a:t>
            </a:r>
            <a:r>
              <a:rPr lang="en-US" sz="1050" dirty="0" smtClean="0">
                <a:solidFill>
                  <a:srgbClr val="201B1A"/>
                </a:solidFill>
              </a:rPr>
              <a:t>applied by water basin, farm size and 4R </a:t>
            </a:r>
            <a:r>
              <a:rPr lang="en-US" sz="1050" dirty="0">
                <a:solidFill>
                  <a:srgbClr val="201B1A"/>
                </a:solidFill>
              </a:rPr>
              <a:t>program familiarity.</a:t>
            </a:r>
          </a:p>
          <a:p>
            <a:pPr>
              <a:spcAft>
                <a:spcPts val="600"/>
              </a:spcAft>
            </a:pPr>
            <a:r>
              <a:rPr lang="en-US" sz="1050" dirty="0" smtClean="0">
                <a:solidFill>
                  <a:srgbClr val="201B1A"/>
                </a:solidFill>
              </a:rPr>
              <a:t>Total </a:t>
            </a:r>
            <a:r>
              <a:rPr lang="en-US" sz="1050" dirty="0">
                <a:solidFill>
                  <a:srgbClr val="201B1A"/>
                </a:solidFill>
              </a:rPr>
              <a:t>pounds of actual nitrogen applied was calculated based on all sources of nitrogen from all fertilizer types.</a:t>
            </a:r>
          </a:p>
        </p:txBody>
      </p:sp>
      <p:sp>
        <p:nvSpPr>
          <p:cNvPr id="29" name="Rectangle 28"/>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41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12000" decel="12000" fill="hold" grpId="0" nodeType="clickEffect">
                                  <p:stCondLst>
                                    <p:cond delay="0"/>
                                  </p:stCondLst>
                                  <p:childTnLst>
                                    <p:animMotion origin="layout" path="M 0 -3.7037E-7 L 0 -0.87662 " pathEditMode="relative" rAng="0" ptsTypes="AA">
                                      <p:cBhvr>
                                        <p:cTn id="15" dur="500" fill="hold"/>
                                        <p:tgtEl>
                                          <p:spTgt spid="4"/>
                                        </p:tgtEl>
                                        <p:attrNameLst>
                                          <p:attrName>ppt_x</p:attrName>
                                          <p:attrName>ppt_y</p:attrName>
                                        </p:attrNameLst>
                                      </p:cBhvr>
                                      <p:rCtr x="0" y="-43843"/>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25"/>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0.03976 -0.0266 L -0.67951 -0.01989 " pathEditMode="relative" rAng="0" ptsTypes="AA">
                                      <p:cBhvr>
                                        <p:cTn id="25" dur="500" fill="hold"/>
                                        <p:tgtEl>
                                          <p:spTgt spid="26"/>
                                        </p:tgtEl>
                                        <p:attrNameLst>
                                          <p:attrName>ppt_x</p:attrName>
                                          <p:attrName>ppt_y</p:attrName>
                                        </p:attrNameLst>
                                      </p:cBhvr>
                                      <p:rCtr x="-31997" y="324"/>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9"/>
                    </p:tgtEl>
                  </p:cond>
                </p:stCondLst>
                <p:endSync evt="end" delay="0">
                  <p:rtn val="all"/>
                </p:endSync>
                <p:childTnLst>
                  <p:par>
                    <p:cTn id="32" fill="hold">
                      <p:stCondLst>
                        <p:cond delay="0"/>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4.16667E-6 4.07407E-6 L -0.84427 0.00046 " pathEditMode="relative" rAng="0" ptsTypes="AA">
                                      <p:cBhvr>
                                        <p:cTn id="35" dur="500" fill="hold"/>
                                        <p:tgtEl>
                                          <p:spTgt spid="30"/>
                                        </p:tgtEl>
                                        <p:attrNameLst>
                                          <p:attrName>ppt_x</p:attrName>
                                          <p:attrName>ppt_y</p:attrName>
                                        </p:attrNameLst>
                                      </p:cBhvr>
                                      <p:rCtr x="-42222" y="23"/>
                                    </p:animMotion>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7" grpId="0" animBg="1"/>
      <p:bldP spid="4" grpId="0" animBg="1"/>
      <p:bldP spid="4"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56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541338"/>
            <a:ext cx="8967787"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smtClean="0"/>
              <a:t>Phosphorus </a:t>
            </a:r>
            <a:r>
              <a:rPr lang="en-CA" u="none" dirty="0"/>
              <a:t>(P₂O₅) Timing in </a:t>
            </a:r>
            <a:r>
              <a:rPr lang="en-CA" u="none" dirty="0" smtClean="0"/>
              <a:t>Soybean </a:t>
            </a:r>
            <a:r>
              <a:rPr lang="en-CA" u="none" dirty="0"/>
              <a:t>(% of Volume</a:t>
            </a:r>
            <a:r>
              <a:rPr lang="en-CA" u="none" dirty="0" smtClean="0"/>
              <a:t>)</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TextBox 8"/>
          <p:cNvSpPr txBox="1"/>
          <p:nvPr/>
        </p:nvSpPr>
        <p:spPr>
          <a:xfrm>
            <a:off x="15902" y="6087611"/>
            <a:ext cx="4018369" cy="321114"/>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Phosphorus (P₂O₅) volume </a:t>
            </a:r>
            <a:r>
              <a:rPr lang="en-US" sz="800" dirty="0" smtClean="0">
                <a:solidFill>
                  <a:srgbClr val="201B1A"/>
                </a:solidFill>
              </a:rPr>
              <a:t>was calculated from all sources of phosphorus contained in all fertilizer types</a:t>
            </a:r>
          </a:p>
        </p:txBody>
      </p:sp>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5" name="Picture 14"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19"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9296400" y="594360"/>
            <a:ext cx="6035040" cy="4663440"/>
            <a:chOff x="9309735" y="1203960"/>
            <a:chExt cx="6035040" cy="4663440"/>
          </a:xfrm>
        </p:grpSpPr>
        <p:sp>
          <p:nvSpPr>
            <p:cNvPr id="21"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4"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timing, the charts illustrate the % of total Phosphorus (P₂O₅) </a:t>
            </a:r>
            <a:r>
              <a:rPr lang="en-US" sz="1050" dirty="0" smtClean="0">
                <a:solidFill>
                  <a:srgbClr val="201B1A"/>
                </a:solidFill>
              </a:rPr>
              <a:t>volume </a:t>
            </a:r>
            <a:r>
              <a:rPr lang="en-US" sz="1050" dirty="0">
                <a:solidFill>
                  <a:srgbClr val="201B1A"/>
                </a:solidFill>
              </a:rPr>
              <a:t>that was applied by </a:t>
            </a:r>
            <a:r>
              <a:rPr lang="en-US" sz="1050" dirty="0" smtClean="0">
                <a:solidFill>
                  <a:srgbClr val="201B1A"/>
                </a:solidFill>
              </a:rPr>
              <a:t>water basin, farm size and 4R </a:t>
            </a:r>
            <a:r>
              <a:rPr lang="en-US" sz="1050" dirty="0">
                <a:solidFill>
                  <a:srgbClr val="201B1A"/>
                </a:solidFill>
              </a:rPr>
              <a:t>program familiarity.</a:t>
            </a:r>
          </a:p>
          <a:p>
            <a:pPr>
              <a:spcAft>
                <a:spcPts val="600"/>
              </a:spcAft>
            </a:pPr>
            <a:r>
              <a:rPr lang="en-US" sz="1050" dirty="0" smtClean="0">
                <a:solidFill>
                  <a:srgbClr val="201B1A"/>
                </a:solidFill>
              </a:rPr>
              <a:t>Total </a:t>
            </a:r>
            <a:r>
              <a:rPr lang="en-US" sz="1050" dirty="0">
                <a:solidFill>
                  <a:srgbClr val="201B1A"/>
                </a:solidFill>
              </a:rPr>
              <a:t>pounds of actual Phosphorus (P₂O₅) applied was calculated based on all sources of Phosphorus (P₂O₅) from all fertilizer types.</a:t>
            </a:r>
          </a:p>
        </p:txBody>
      </p:sp>
      <p:sp>
        <p:nvSpPr>
          <p:cNvPr id="22" name="Rectangle 21"/>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8748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0"/>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6 4.07407E-6 L -0.84427 0.00046 " pathEditMode="relative" rAng="0" ptsTypes="AA">
                                      <p:cBhvr>
                                        <p:cTn id="26" dur="500" fill="hold"/>
                                        <p:tgtEl>
                                          <p:spTgt spid="23"/>
                                        </p:tgtEl>
                                        <p:attrNameLst>
                                          <p:attrName>ppt_x</p:attrName>
                                          <p:attrName>ppt_y</p:attrName>
                                        </p:attrNameLst>
                                      </p:cBhvr>
                                      <p:rCtr x="-42222" y="2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4" grpId="0" animBg="1"/>
      <p:bldP spid="4"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6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1338"/>
            <a:ext cx="8961437"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smtClean="0"/>
              <a:t>Potassium (K₂O) </a:t>
            </a:r>
            <a:r>
              <a:rPr lang="en-CA" u="none" dirty="0"/>
              <a:t>Timing in </a:t>
            </a:r>
            <a:r>
              <a:rPr lang="en-CA" u="none" dirty="0" smtClean="0"/>
              <a:t>Soybean </a:t>
            </a:r>
            <a:r>
              <a:rPr lang="en-CA" u="none" dirty="0"/>
              <a:t>(% of Volume</a:t>
            </a:r>
            <a:r>
              <a:rPr lang="en-CA" u="none" dirty="0" smtClean="0"/>
              <a:t>)</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TextBox 8"/>
          <p:cNvSpPr txBox="1"/>
          <p:nvPr/>
        </p:nvSpPr>
        <p:spPr>
          <a:xfrm>
            <a:off x="15902" y="6087611"/>
            <a:ext cx="4018369" cy="321114"/>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Potassium (K₂O) volume </a:t>
            </a:r>
            <a:r>
              <a:rPr lang="en-US" sz="800" dirty="0" smtClean="0">
                <a:solidFill>
                  <a:srgbClr val="201B1A"/>
                </a:solidFill>
              </a:rPr>
              <a:t>was calculated from all sources of potassium contained in all fertilizer types</a:t>
            </a:r>
          </a:p>
        </p:txBody>
      </p:sp>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5" name="Picture 14"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19"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9296400" y="594360"/>
            <a:ext cx="6035040" cy="4663440"/>
            <a:chOff x="9309735" y="1203960"/>
            <a:chExt cx="6035040" cy="4663440"/>
          </a:xfrm>
        </p:grpSpPr>
        <p:sp>
          <p:nvSpPr>
            <p:cNvPr id="21"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4"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timing, the charts illustrate the % of total </a:t>
            </a:r>
            <a:r>
              <a:rPr lang="en-US" sz="1050" dirty="0" smtClean="0">
                <a:solidFill>
                  <a:srgbClr val="201B1A"/>
                </a:solidFill>
              </a:rPr>
              <a:t>Potassium (K₂O) </a:t>
            </a:r>
            <a:r>
              <a:rPr lang="en-US" sz="1050" dirty="0">
                <a:solidFill>
                  <a:srgbClr val="201B1A"/>
                </a:solidFill>
              </a:rPr>
              <a:t>volume that was applied by </a:t>
            </a:r>
            <a:r>
              <a:rPr lang="en-US" sz="1050" dirty="0" smtClean="0">
                <a:solidFill>
                  <a:srgbClr val="201B1A"/>
                </a:solidFill>
              </a:rPr>
              <a:t>water basin, farm size and 4R </a:t>
            </a:r>
            <a:r>
              <a:rPr lang="en-US" sz="1050" dirty="0">
                <a:solidFill>
                  <a:srgbClr val="201B1A"/>
                </a:solidFill>
              </a:rPr>
              <a:t>program familiarity.</a:t>
            </a:r>
          </a:p>
          <a:p>
            <a:pPr>
              <a:spcAft>
                <a:spcPts val="600"/>
              </a:spcAft>
            </a:pPr>
            <a:r>
              <a:rPr lang="en-US" sz="1050" dirty="0" smtClean="0">
                <a:solidFill>
                  <a:srgbClr val="201B1A"/>
                </a:solidFill>
              </a:rPr>
              <a:t>Total </a:t>
            </a:r>
            <a:r>
              <a:rPr lang="en-US" sz="1050" dirty="0">
                <a:solidFill>
                  <a:srgbClr val="201B1A"/>
                </a:solidFill>
              </a:rPr>
              <a:t>pounds of actual potassium (K₂O) applied was calculated based on all sources of potassium (K₂O) from all fertilizer types.</a:t>
            </a:r>
          </a:p>
        </p:txBody>
      </p:sp>
      <p:sp>
        <p:nvSpPr>
          <p:cNvPr id="22" name="Rectangle 21"/>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607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0"/>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6 4.07407E-6 L -0.84427 0.00046 " pathEditMode="relative" rAng="0" ptsTypes="AA">
                                      <p:cBhvr>
                                        <p:cTn id="26" dur="500" fill="hold"/>
                                        <p:tgtEl>
                                          <p:spTgt spid="23"/>
                                        </p:tgtEl>
                                        <p:attrNameLst>
                                          <p:attrName>ppt_x</p:attrName>
                                          <p:attrName>ppt_y</p:attrName>
                                        </p:attrNameLst>
                                      </p:cBhvr>
                                      <p:rCtr x="-42222" y="2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4" grpId="0" animBg="1"/>
      <p:bldP spid="4"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1338"/>
            <a:ext cx="8961437"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smtClean="0"/>
              <a:t>Sulphur </a:t>
            </a:r>
            <a:r>
              <a:rPr lang="en-CA" u="none" dirty="0"/>
              <a:t>Timing in </a:t>
            </a:r>
            <a:r>
              <a:rPr lang="en-CA" u="none" dirty="0" smtClean="0"/>
              <a:t>Soybean </a:t>
            </a:r>
            <a:r>
              <a:rPr lang="en-CA" u="none" dirty="0"/>
              <a:t>(% of Volume</a:t>
            </a:r>
            <a:r>
              <a:rPr lang="en-CA" u="none" dirty="0" smtClean="0"/>
              <a:t>)</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TextBox 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Sulphur volume was calculated from all sources of sulphur contained in all fertilizer types</a:t>
            </a:r>
          </a:p>
        </p:txBody>
      </p:sp>
      <p:pic>
        <p:nvPicPr>
          <p:cNvPr id="15" name="Picture 14"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18"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9296400" y="594360"/>
            <a:ext cx="6035040" cy="4663440"/>
            <a:chOff x="9309735" y="1203960"/>
            <a:chExt cx="6035040" cy="4663440"/>
          </a:xfrm>
        </p:grpSpPr>
        <p:sp>
          <p:nvSpPr>
            <p:cNvPr id="20"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1"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timing, the charts illustrate the % of total </a:t>
            </a:r>
            <a:r>
              <a:rPr lang="en-US" sz="1050" dirty="0" smtClean="0">
                <a:solidFill>
                  <a:srgbClr val="201B1A"/>
                </a:solidFill>
              </a:rPr>
              <a:t>sulphur </a:t>
            </a:r>
            <a:r>
              <a:rPr lang="en-US" sz="1050" dirty="0">
                <a:solidFill>
                  <a:srgbClr val="201B1A"/>
                </a:solidFill>
              </a:rPr>
              <a:t>volume that was applied </a:t>
            </a:r>
            <a:r>
              <a:rPr lang="en-US" sz="1050" dirty="0" smtClean="0">
                <a:solidFill>
                  <a:srgbClr val="201B1A"/>
                </a:solidFill>
              </a:rPr>
              <a:t>by water basin, farm size and 4R </a:t>
            </a:r>
            <a:r>
              <a:rPr lang="en-US" sz="1050" dirty="0">
                <a:solidFill>
                  <a:srgbClr val="201B1A"/>
                </a:solidFill>
              </a:rPr>
              <a:t>program familiarity.</a:t>
            </a:r>
          </a:p>
          <a:p>
            <a:pPr>
              <a:spcAft>
                <a:spcPts val="600"/>
              </a:spcAft>
            </a:pPr>
            <a:r>
              <a:rPr lang="en-US" sz="1050" dirty="0" smtClean="0">
                <a:solidFill>
                  <a:srgbClr val="201B1A"/>
                </a:solidFill>
              </a:rPr>
              <a:t>Total </a:t>
            </a:r>
            <a:r>
              <a:rPr lang="en-US" sz="1050" dirty="0">
                <a:solidFill>
                  <a:srgbClr val="201B1A"/>
                </a:solidFill>
              </a:rPr>
              <a:t>pounds of actual sulphur </a:t>
            </a:r>
            <a:r>
              <a:rPr lang="en-US" sz="1050" dirty="0" smtClean="0">
                <a:solidFill>
                  <a:srgbClr val="201B1A"/>
                </a:solidFill>
              </a:rPr>
              <a:t>applied </a:t>
            </a:r>
            <a:r>
              <a:rPr lang="en-US" sz="1050" dirty="0">
                <a:solidFill>
                  <a:srgbClr val="201B1A"/>
                </a:solidFill>
              </a:rPr>
              <a:t>was calculated based on all sources of sulphur</a:t>
            </a:r>
            <a:r>
              <a:rPr lang="en-US" sz="1050" dirty="0" smtClean="0">
                <a:solidFill>
                  <a:srgbClr val="201B1A"/>
                </a:solidFill>
              </a:rPr>
              <a:t> </a:t>
            </a:r>
            <a:r>
              <a:rPr lang="en-US" sz="1050" dirty="0">
                <a:solidFill>
                  <a:srgbClr val="201B1A"/>
                </a:solidFill>
              </a:rPr>
              <a:t>from all fertilizer types.</a:t>
            </a:r>
          </a:p>
        </p:txBody>
      </p:sp>
      <p:sp>
        <p:nvSpPr>
          <p:cNvPr id="22" name="Rectangle 21"/>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855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19"/>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6 4.07407E-6 L -0.84427 0.00046 " pathEditMode="relative" rAng="0" ptsTypes="AA">
                                      <p:cBhvr>
                                        <p:cTn id="26" dur="500" fill="hold"/>
                                        <p:tgtEl>
                                          <p:spTgt spid="23"/>
                                        </p:tgtEl>
                                        <p:attrNameLst>
                                          <p:attrName>ppt_x</p:attrName>
                                          <p:attrName>ppt_y</p:attrName>
                                        </p:attrNameLst>
                                      </p:cBhvr>
                                      <p:rCtr x="-42222" y="2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4" grpId="0" animBg="1"/>
      <p:bldP spid="4"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9485" name="Picture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547688"/>
            <a:ext cx="896778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6495087" y="1466815"/>
            <a:ext cx="0" cy="54864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95699" y="1831907"/>
            <a:ext cx="201000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61.8% of soybean growers applied a fertilizer that contains Potassium.</a:t>
            </a:r>
            <a:endParaRPr lang="en-CA" sz="1000" dirty="0">
              <a:solidFill>
                <a:srgbClr val="201B1A"/>
              </a:solidFill>
            </a:endParaRPr>
          </a:p>
        </p:txBody>
      </p:sp>
      <p:sp>
        <p:nvSpPr>
          <p:cNvPr id="2" name="Title 1"/>
          <p:cNvSpPr>
            <a:spLocks noGrp="1"/>
          </p:cNvSpPr>
          <p:nvPr>
            <p:ph type="title"/>
          </p:nvPr>
        </p:nvSpPr>
        <p:spPr>
          <a:xfrm>
            <a:off x="-1" y="0"/>
            <a:ext cx="9127333" cy="457907"/>
          </a:xfrm>
        </p:spPr>
        <p:txBody>
          <a:bodyPr/>
          <a:lstStyle/>
          <a:p>
            <a:r>
              <a:rPr lang="en-CA" sz="2000" u="none" dirty="0" smtClean="0"/>
              <a:t>% of Soybean Growers Using Each Nutrient and Fertilizer Type in 2016</a:t>
            </a:r>
            <a:endParaRPr lang="en-US" sz="2000"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1" name="AutoShape 12"/>
          <p:cNvSpPr>
            <a:spLocks noChangeArrowheads="1"/>
          </p:cNvSpPr>
          <p:nvPr/>
        </p:nvSpPr>
        <p:spPr bwMode="auto">
          <a:xfrm>
            <a:off x="813816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grpSp>
        <p:nvGrpSpPr>
          <p:cNvPr id="7" name="Group 6"/>
          <p:cNvGrpSpPr/>
          <p:nvPr/>
        </p:nvGrpSpPr>
        <p:grpSpPr>
          <a:xfrm>
            <a:off x="8515890" y="39961"/>
            <a:ext cx="611443" cy="374904"/>
            <a:chOff x="8515890" y="39961"/>
            <a:chExt cx="611443" cy="374904"/>
          </a:xfrm>
        </p:grpSpPr>
        <p:sp>
          <p:nvSpPr>
            <p:cNvPr id="8" name="Rectangle 7"/>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9" name="Right Arrow 8"/>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20" name="Picture 1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9296400" y="594360"/>
            <a:ext cx="6035040" cy="4663440"/>
            <a:chOff x="9309735" y="1203960"/>
            <a:chExt cx="6035040" cy="4663440"/>
          </a:xfrm>
        </p:grpSpPr>
        <p:sp>
          <p:nvSpPr>
            <p:cNvPr id="27"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8"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14646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a:t>
            </a:r>
            <a:r>
              <a:rPr lang="en-US" sz="1050" dirty="0" smtClean="0">
                <a:solidFill>
                  <a:srgbClr val="201B1A"/>
                </a:solidFill>
              </a:rPr>
              <a:t>“</a:t>
            </a:r>
            <a:r>
              <a:rPr lang="en-US" sz="1050" dirty="0">
                <a:solidFill>
                  <a:srgbClr val="201B1A"/>
                </a:solidFill>
              </a:rPr>
              <a:t>For your </a:t>
            </a:r>
            <a:r>
              <a:rPr lang="en-US" sz="1050" dirty="0" smtClean="0">
                <a:solidFill>
                  <a:srgbClr val="201B1A"/>
                </a:solidFill>
              </a:rPr>
              <a:t>2016 soybean </a:t>
            </a:r>
            <a:r>
              <a:rPr lang="en-US" sz="1050" dirty="0">
                <a:solidFill>
                  <a:srgbClr val="201B1A"/>
                </a:solidFill>
              </a:rPr>
              <a:t>crop, did you apply fertilizer or manure at each timing? – and given the options of a) in the fall of 2015, b) in the winter, c) in the spring before planting, d) in the spring at planting and e) after planting/in-crop. </a:t>
            </a:r>
            <a:r>
              <a:rPr lang="en-US" sz="1050" dirty="0" smtClean="0">
                <a:solidFill>
                  <a:srgbClr val="201B1A"/>
                </a:solidFill>
              </a:rPr>
              <a:t>For your 2016 soybean crop, which fertilizer types did you apply at each timing?</a:t>
            </a:r>
            <a:endParaRPr lang="en-US" sz="1050" dirty="0">
              <a:solidFill>
                <a:srgbClr val="201B1A"/>
              </a:solidFill>
            </a:endParaRPr>
          </a:p>
          <a:p>
            <a:pPr>
              <a:spcAft>
                <a:spcPts val="600"/>
              </a:spcAft>
            </a:pPr>
            <a:r>
              <a:rPr lang="en-US" sz="1050" dirty="0" smtClean="0">
                <a:solidFill>
                  <a:srgbClr val="201B1A"/>
                </a:solidFill>
              </a:rPr>
              <a:t>The chart illustrates the % of soybean growers who indicated that they used each nutrient and each fertilizer type in soybean in 2016.  </a:t>
            </a:r>
          </a:p>
          <a:p>
            <a:r>
              <a:rPr lang="en-US" sz="1050" dirty="0" smtClean="0">
                <a:solidFill>
                  <a:srgbClr val="201B1A"/>
                </a:solidFill>
              </a:rPr>
              <a:t>Nutrients were defined based on any fertilizer type that contains the nutrient.</a:t>
            </a:r>
          </a:p>
        </p:txBody>
      </p:sp>
      <p:sp>
        <p:nvSpPr>
          <p:cNvPr id="21" name="TextBox 20"/>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Nutrients were defined based on any fertilizer type that contains the nutrient.</a:t>
            </a:r>
          </a:p>
        </p:txBody>
      </p:sp>
      <p:graphicFrame>
        <p:nvGraphicFramePr>
          <p:cNvPr id="4" name="Object 3"/>
          <p:cNvGraphicFramePr>
            <a:graphicFrameLocks/>
          </p:cNvGraphicFramePr>
          <p:nvPr>
            <p:extLst>
              <p:ext uri="{D42A27DB-BD31-4B8C-83A1-F6EECF244321}">
                <p14:modId xmlns:p14="http://schemas.microsoft.com/office/powerpoint/2010/main" val="3167954187"/>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69511"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343011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13"/>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22"/>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3976 -0.0266 L -0.67951 -0.01989 " pathEditMode="relative" rAng="0" ptsTypes="AA">
                                      <p:cBhvr>
                                        <p:cTn id="23" dur="500" fill="hold"/>
                                        <p:tgtEl>
                                          <p:spTgt spid="26"/>
                                        </p:tgtEl>
                                        <p:attrNameLst>
                                          <p:attrName>ppt_x</p:attrName>
                                          <p:attrName>ppt_y</p:attrName>
                                        </p:attrNameLst>
                                      </p:cBhvr>
                                      <p:rCtr x="-31997" y="324"/>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8" grpId="0" animBg="1"/>
      <p:bldP spid="13" grpId="0" animBg="1"/>
      <p:bldP spid="1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8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 of Soybean Growers Using Each Nutrient in 2016</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pic>
        <p:nvPicPr>
          <p:cNvPr id="8" name="Picture 7"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1" name="TextBox 10"/>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Nutrients were defined based on any fertilizer type that contains the nutrient.</a:t>
            </a:r>
          </a:p>
        </p:txBody>
      </p:sp>
      <p:pic>
        <p:nvPicPr>
          <p:cNvPr id="12"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9296400" y="594360"/>
            <a:ext cx="6035040" cy="4663440"/>
            <a:chOff x="9309735" y="1203960"/>
            <a:chExt cx="6035040" cy="4663440"/>
          </a:xfrm>
        </p:grpSpPr>
        <p:sp>
          <p:nvSpPr>
            <p:cNvPr id="14"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15"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14646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“For your </a:t>
            </a:r>
            <a:r>
              <a:rPr lang="en-US" sz="1050" dirty="0" smtClean="0">
                <a:solidFill>
                  <a:srgbClr val="201B1A"/>
                </a:solidFill>
              </a:rPr>
              <a:t>2016 soybean </a:t>
            </a:r>
            <a:r>
              <a:rPr lang="en-US" sz="1050" dirty="0">
                <a:solidFill>
                  <a:srgbClr val="201B1A"/>
                </a:solidFill>
              </a:rPr>
              <a:t>crop, did you apply fertilizer or manure at each timing? – and given the options of a) in the fall of 2015, b) in the winter, c) in the spring before planting, d) in the spring at planting and e) after planting/in-crop. </a:t>
            </a:r>
            <a:r>
              <a:rPr lang="en-US" sz="1050" dirty="0" smtClean="0">
                <a:solidFill>
                  <a:srgbClr val="201B1A"/>
                </a:solidFill>
              </a:rPr>
              <a:t>For </a:t>
            </a:r>
            <a:r>
              <a:rPr lang="en-US" sz="1050" dirty="0">
                <a:solidFill>
                  <a:srgbClr val="201B1A"/>
                </a:solidFill>
              </a:rPr>
              <a:t>your </a:t>
            </a:r>
            <a:r>
              <a:rPr lang="en-US" sz="1050" dirty="0" smtClean="0">
                <a:solidFill>
                  <a:srgbClr val="201B1A"/>
                </a:solidFill>
              </a:rPr>
              <a:t>2016 soybean </a:t>
            </a:r>
            <a:r>
              <a:rPr lang="en-US" sz="1050" dirty="0">
                <a:solidFill>
                  <a:srgbClr val="201B1A"/>
                </a:solidFill>
              </a:rPr>
              <a:t>crop, which fertilizer types did you apply at each timing?</a:t>
            </a:r>
          </a:p>
          <a:p>
            <a:pPr>
              <a:spcAft>
                <a:spcPts val="600"/>
              </a:spcAft>
            </a:pPr>
            <a:r>
              <a:rPr lang="en-US" sz="1050" dirty="0" smtClean="0">
                <a:solidFill>
                  <a:srgbClr val="201B1A"/>
                </a:solidFill>
              </a:rPr>
              <a:t>The charts illustrate </a:t>
            </a:r>
            <a:r>
              <a:rPr lang="en-US" sz="1050" dirty="0">
                <a:solidFill>
                  <a:srgbClr val="201B1A"/>
                </a:solidFill>
              </a:rPr>
              <a:t>the % of </a:t>
            </a:r>
            <a:r>
              <a:rPr lang="en-US" sz="1050" dirty="0" smtClean="0">
                <a:solidFill>
                  <a:srgbClr val="201B1A"/>
                </a:solidFill>
              </a:rPr>
              <a:t>soybean </a:t>
            </a:r>
            <a:r>
              <a:rPr lang="en-US" sz="1050" dirty="0">
                <a:solidFill>
                  <a:srgbClr val="201B1A"/>
                </a:solidFill>
              </a:rPr>
              <a:t>growers who indicated that they used each nutrient </a:t>
            </a:r>
            <a:r>
              <a:rPr lang="en-US" sz="1050" dirty="0" smtClean="0">
                <a:solidFill>
                  <a:srgbClr val="201B1A"/>
                </a:solidFill>
              </a:rPr>
              <a:t>in soybean </a:t>
            </a:r>
            <a:r>
              <a:rPr lang="en-US" sz="1050" dirty="0">
                <a:solidFill>
                  <a:srgbClr val="201B1A"/>
                </a:solidFill>
              </a:rPr>
              <a:t>in </a:t>
            </a:r>
            <a:r>
              <a:rPr lang="en-US" sz="1050" dirty="0" smtClean="0">
                <a:solidFill>
                  <a:srgbClr val="201B1A"/>
                </a:solidFill>
              </a:rPr>
              <a:t>2016 </a:t>
            </a:r>
            <a:r>
              <a:rPr lang="en-US" sz="1050" dirty="0">
                <a:solidFill>
                  <a:srgbClr val="201B1A"/>
                </a:solidFill>
              </a:rPr>
              <a:t>by </a:t>
            </a:r>
            <a:r>
              <a:rPr lang="en-US" sz="1050" dirty="0" smtClean="0">
                <a:solidFill>
                  <a:srgbClr val="201B1A"/>
                </a:solidFill>
              </a:rPr>
              <a:t>water basin, farm size and 4R </a:t>
            </a:r>
            <a:r>
              <a:rPr lang="en-US" sz="1050" dirty="0">
                <a:solidFill>
                  <a:srgbClr val="201B1A"/>
                </a:solidFill>
              </a:rPr>
              <a:t>familiarity</a:t>
            </a:r>
            <a:r>
              <a:rPr lang="en-US" sz="1050" dirty="0" smtClean="0">
                <a:solidFill>
                  <a:srgbClr val="201B1A"/>
                </a:solidFill>
              </a:rPr>
              <a:t>.</a:t>
            </a:r>
          </a:p>
          <a:p>
            <a:pPr>
              <a:spcAft>
                <a:spcPts val="600"/>
              </a:spcAft>
            </a:pPr>
            <a:r>
              <a:rPr lang="en-US" sz="1050" dirty="0">
                <a:solidFill>
                  <a:srgbClr val="201B1A"/>
                </a:solidFill>
              </a:rPr>
              <a:t>Nutrients were defined based on any fertilizer type that contains the nutrient</a:t>
            </a:r>
            <a:r>
              <a:rPr lang="en-US" sz="1050" dirty="0" smtClean="0">
                <a:solidFill>
                  <a:srgbClr val="201B1A"/>
                </a:solidFill>
              </a:rPr>
              <a:t>.</a:t>
            </a:r>
            <a:endParaRPr lang="en-US" sz="1050" dirty="0">
              <a:solidFill>
                <a:srgbClr val="201B1A"/>
              </a:solidFill>
            </a:endParaRPr>
          </a:p>
        </p:txBody>
      </p:sp>
      <p:sp>
        <p:nvSpPr>
          <p:cNvPr id="18" name="Rectangle 17"/>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0097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13"/>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6 4.07407E-6 L -0.84427 0.00046 " pathEditMode="relative" rAng="0" ptsTypes="AA">
                                      <p:cBhvr>
                                        <p:cTn id="26" dur="500" fill="hold"/>
                                        <p:tgtEl>
                                          <p:spTgt spid="19"/>
                                        </p:tgtEl>
                                        <p:attrNameLst>
                                          <p:attrName>ppt_x</p:attrName>
                                          <p:attrName>ppt_y</p:attrName>
                                        </p:attrNameLst>
                                      </p:cBhvr>
                                      <p:rCtr x="-42222" y="2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 grpId="0" animBg="1"/>
      <p:bldP spid="4"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0486"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544513"/>
            <a:ext cx="896778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599" y="0"/>
            <a:ext cx="8445501" cy="457907"/>
          </a:xfrm>
        </p:spPr>
        <p:txBody>
          <a:bodyPr/>
          <a:lstStyle/>
          <a:p>
            <a:r>
              <a:rPr lang="en-US" sz="2100" u="none" dirty="0" smtClean="0"/>
              <a:t>Acres Treated With Each Nutrient and Fertilizer Type in Soybean in 2016</a:t>
            </a:r>
            <a:endParaRPr lang="en-US" sz="2100"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0"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cxnSp>
        <p:nvCxnSpPr>
          <p:cNvPr id="14" name="Straight Arrow Connector 13"/>
          <p:cNvCxnSpPr/>
          <p:nvPr/>
        </p:nvCxnSpPr>
        <p:spPr>
          <a:xfrm flipV="1">
            <a:off x="8458200" y="1410180"/>
            <a:ext cx="0" cy="45720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43700" y="1717236"/>
            <a:ext cx="2286000"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Acres treated with potassium fertilizer types equal 54.3% of total soybean acres.</a:t>
            </a:r>
            <a:endParaRPr lang="en-CA" sz="1000" dirty="0">
              <a:solidFill>
                <a:srgbClr val="201B1A"/>
              </a:solidFill>
            </a:endParaRPr>
          </a:p>
        </p:txBody>
      </p:sp>
      <p:sp>
        <p:nvSpPr>
          <p:cNvPr id="17" name="TextBox 16"/>
          <p:cNvSpPr txBox="1"/>
          <p:nvPr/>
        </p:nvSpPr>
        <p:spPr>
          <a:xfrm>
            <a:off x="2282181" y="562016"/>
            <a:ext cx="5109219"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CA" sz="800" dirty="0" smtClean="0">
                <a:solidFill>
                  <a:srgbClr val="201B1A"/>
                </a:solidFill>
              </a:rPr>
              <a:t>Note: If multiple applications of a nutrient were applied to a crop, each application counts as one fertilizer application acre.</a:t>
            </a:r>
            <a:endParaRPr lang="en-CA" sz="800" dirty="0">
              <a:solidFill>
                <a:srgbClr val="201B1A"/>
              </a:solidFill>
            </a:endParaRPr>
          </a:p>
        </p:txBody>
      </p:sp>
      <p:sp>
        <p:nvSpPr>
          <p:cNvPr id="18" name="TextBox 17"/>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Nutrients were defined based on the primary component of each fertilizer type</a:t>
            </a:r>
          </a:p>
        </p:txBody>
      </p:sp>
      <p:pic>
        <p:nvPicPr>
          <p:cNvPr id="21" name="Picture 20"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20" name="Rectangle 19">
            <a:hlinkClick r:id="rId8"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Soybean</a:t>
            </a:r>
            <a:endParaRPr lang="en-US" sz="800" dirty="0">
              <a:solidFill>
                <a:prstClr val="white"/>
              </a:solidFill>
              <a:latin typeface="Calibri"/>
            </a:endParaRPr>
          </a:p>
        </p:txBody>
      </p:sp>
      <p:pic>
        <p:nvPicPr>
          <p:cNvPr id="23" name="Picture 9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9296400" y="594360"/>
            <a:ext cx="6035040" cy="4663440"/>
            <a:chOff x="9309735" y="1203960"/>
            <a:chExt cx="6035040" cy="4663440"/>
          </a:xfrm>
        </p:grpSpPr>
        <p:sp>
          <p:nvSpPr>
            <p:cNvPr id="28"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9"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954381"/>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Respondents were asked: “For your 2016 soybean crop, did you apply fertilizer at each timing? – and given the options </a:t>
            </a:r>
            <a:r>
              <a:rPr lang="en-US" sz="1050" dirty="0">
                <a:solidFill>
                  <a:srgbClr val="201B1A"/>
                </a:solidFill>
              </a:rPr>
              <a:t>a) in the fall of 2015, b) in the winter, c) in the spring before planting, d) in the spring at planting and e) after planting/in-crop. </a:t>
            </a:r>
            <a:r>
              <a:rPr lang="en-US" sz="1050" dirty="0" smtClean="0">
                <a:solidFill>
                  <a:srgbClr val="201B1A"/>
                </a:solidFill>
              </a:rPr>
              <a:t>For your 2016 soybean crop, which fertilizer types did you apply at each timing? For each application timing, respondents were asked: “Of your [xxx] acres of soybean, how many acres of each fertilizer type did you apply?”</a:t>
            </a:r>
          </a:p>
          <a:p>
            <a:pPr>
              <a:spcAft>
                <a:spcPts val="600"/>
              </a:spcAft>
            </a:pPr>
            <a:r>
              <a:rPr lang="en-US" sz="1050" dirty="0" smtClean="0">
                <a:solidFill>
                  <a:srgbClr val="201B1A"/>
                </a:solidFill>
              </a:rPr>
              <a:t>The graph illustrates the % of total soybean acres treated with each nutrient and fertilizer type in 2016. </a:t>
            </a:r>
          </a:p>
          <a:p>
            <a:r>
              <a:rPr lang="en-US" sz="1050" dirty="0">
                <a:solidFill>
                  <a:srgbClr val="201B1A"/>
                </a:solidFill>
              </a:rPr>
              <a:t>Nutrients were defined based on the primary component:</a:t>
            </a:r>
          </a:p>
          <a:p>
            <a:pPr lvl="1"/>
            <a:r>
              <a:rPr lang="en-US" sz="1050" dirty="0">
                <a:solidFill>
                  <a:srgbClr val="201B1A"/>
                </a:solidFill>
              </a:rPr>
              <a:t>Nitrogen	Ammonium nitrate, Anhydrous ammonia, ESN, Super U, Urea, UAN 28%, UAN 32%</a:t>
            </a:r>
          </a:p>
          <a:p>
            <a:pPr lvl="1"/>
            <a:r>
              <a:rPr lang="en-US" sz="1050" dirty="0">
                <a:solidFill>
                  <a:srgbClr val="201B1A"/>
                </a:solidFill>
              </a:rPr>
              <a:t>Phosphorus (P</a:t>
            </a:r>
            <a:r>
              <a:rPr lang="en-US" sz="1050" baseline="-25000" dirty="0">
                <a:solidFill>
                  <a:srgbClr val="201B1A"/>
                </a:solidFill>
              </a:rPr>
              <a:t>2</a:t>
            </a:r>
            <a:r>
              <a:rPr lang="en-US" sz="1050" dirty="0">
                <a:solidFill>
                  <a:srgbClr val="201B1A"/>
                </a:solidFill>
              </a:rPr>
              <a:t>O</a:t>
            </a:r>
            <a:r>
              <a:rPr lang="en-US" sz="1050" baseline="-25000" dirty="0">
                <a:solidFill>
                  <a:srgbClr val="201B1A"/>
                </a:solidFill>
              </a:rPr>
              <a:t>5</a:t>
            </a:r>
            <a:r>
              <a:rPr lang="en-US" sz="1050" dirty="0">
                <a:solidFill>
                  <a:srgbClr val="201B1A"/>
                </a:solidFill>
              </a:rPr>
              <a:t>) 	Ammonium phosphate, Complete Liquid Starter, Diammonium phosphate, Monoammonium phosphate</a:t>
            </a:r>
          </a:p>
          <a:p>
            <a:pPr lvl="1"/>
            <a:r>
              <a:rPr lang="en-US" sz="1050" dirty="0">
                <a:solidFill>
                  <a:srgbClr val="201B1A"/>
                </a:solidFill>
              </a:rPr>
              <a:t>Potassium	Liquid potash, Potash, Potassium sulphate</a:t>
            </a:r>
          </a:p>
          <a:p>
            <a:pPr lvl="1"/>
            <a:r>
              <a:rPr lang="en-US" sz="1050" dirty="0">
                <a:solidFill>
                  <a:srgbClr val="201B1A"/>
                </a:solidFill>
              </a:rPr>
              <a:t>Sulphur		Alpine K </a:t>
            </a:r>
            <a:r>
              <a:rPr lang="en-US" sz="1050" dirty="0" err="1">
                <a:solidFill>
                  <a:srgbClr val="201B1A"/>
                </a:solidFill>
              </a:rPr>
              <a:t>Thio</a:t>
            </a:r>
            <a:r>
              <a:rPr lang="en-US" sz="1050" dirty="0">
                <a:solidFill>
                  <a:srgbClr val="201B1A"/>
                </a:solidFill>
              </a:rPr>
              <a:t>, </a:t>
            </a:r>
            <a:r>
              <a:rPr lang="en-US" sz="1050" dirty="0" err="1">
                <a:solidFill>
                  <a:srgbClr val="201B1A"/>
                </a:solidFill>
              </a:rPr>
              <a:t>Amidas</a:t>
            </a:r>
            <a:r>
              <a:rPr lang="en-US" sz="1050" dirty="0">
                <a:solidFill>
                  <a:srgbClr val="201B1A"/>
                </a:solidFill>
              </a:rPr>
              <a:t>, Ammonium sulfate, Ammonium thiosulphate, Bio-</a:t>
            </a:r>
            <a:r>
              <a:rPr lang="en-US" sz="1050" dirty="0" err="1">
                <a:solidFill>
                  <a:srgbClr val="201B1A"/>
                </a:solidFill>
              </a:rPr>
              <a:t>Sul</a:t>
            </a:r>
            <a:r>
              <a:rPr lang="en-US" sz="1050" dirty="0">
                <a:solidFill>
                  <a:srgbClr val="201B1A"/>
                </a:solidFill>
              </a:rPr>
              <a:t> Premium Plus, K Mag, </a:t>
            </a:r>
            <a:r>
              <a:rPr lang="en-US" sz="1050" dirty="0" err="1">
                <a:solidFill>
                  <a:srgbClr val="201B1A"/>
                </a:solidFill>
              </a:rPr>
              <a:t>Microessentials</a:t>
            </a:r>
            <a:r>
              <a:rPr lang="en-US" sz="1050" dirty="0">
                <a:solidFill>
                  <a:srgbClr val="201B1A"/>
                </a:solidFill>
              </a:rPr>
              <a:t> SZ, 			NutraSul90 (Keg River), S15, Tiger 90, </a:t>
            </a:r>
            <a:r>
              <a:rPr lang="en-US" sz="1050" dirty="0" err="1">
                <a:solidFill>
                  <a:srgbClr val="201B1A"/>
                </a:solidFill>
              </a:rPr>
              <a:t>Vitasul</a:t>
            </a:r>
            <a:r>
              <a:rPr lang="en-US" sz="1050" dirty="0">
                <a:solidFill>
                  <a:srgbClr val="201B1A"/>
                </a:solidFill>
              </a:rPr>
              <a:t> G (</a:t>
            </a:r>
            <a:r>
              <a:rPr lang="en-US" sz="1050" dirty="0" err="1">
                <a:solidFill>
                  <a:srgbClr val="201B1A"/>
                </a:solidFill>
              </a:rPr>
              <a:t>Sulvaris</a:t>
            </a:r>
            <a:r>
              <a:rPr lang="en-US" sz="1050" dirty="0">
                <a:solidFill>
                  <a:srgbClr val="201B1A"/>
                </a:solidFill>
              </a:rPr>
              <a:t>), Other elemental </a:t>
            </a:r>
            <a:r>
              <a:rPr lang="en-US" sz="1050" dirty="0" smtClean="0">
                <a:solidFill>
                  <a:srgbClr val="201B1A"/>
                </a:solidFill>
              </a:rPr>
              <a:t>sulphur</a:t>
            </a:r>
            <a:endParaRPr lang="en-US" sz="1050" dirty="0">
              <a:solidFill>
                <a:srgbClr val="201B1A"/>
              </a:solidFill>
            </a:endParaRPr>
          </a:p>
        </p:txBody>
      </p:sp>
      <p:graphicFrame>
        <p:nvGraphicFramePr>
          <p:cNvPr id="6" name="Object 5"/>
          <p:cNvGraphicFramePr>
            <a:graphicFrameLocks/>
          </p:cNvGraphicFramePr>
          <p:nvPr>
            <p:extLst>
              <p:ext uri="{D42A27DB-BD31-4B8C-83A1-F6EECF244321}">
                <p14:modId xmlns:p14="http://schemas.microsoft.com/office/powerpoint/2010/main" val="902817769"/>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70533"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196676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12000" decel="12000" fill="hold" grpId="0" nodeType="clickEffect">
                                  <p:stCondLst>
                                    <p:cond delay="0"/>
                                  </p:stCondLst>
                                  <p:childTnLst>
                                    <p:animMotion origin="layout" path="M 0 -3.7037E-7 L 0 -0.87662 " pathEditMode="relative" rAng="0" ptsTypes="AA">
                                      <p:cBhvr>
                                        <p:cTn id="15" dur="500" fill="hold"/>
                                        <p:tgtEl>
                                          <p:spTgt spid="4"/>
                                        </p:tgtEl>
                                        <p:attrNameLst>
                                          <p:attrName>ppt_x</p:attrName>
                                          <p:attrName>ppt_y</p:attrName>
                                        </p:attrNameLst>
                                      </p:cBhvr>
                                      <p:rCtr x="0" y="-43843"/>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23"/>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0.03976 -0.0266 L -0.67951 -0.01989 " pathEditMode="relative" rAng="0" ptsTypes="AA">
                                      <p:cBhvr>
                                        <p:cTn id="25" dur="500" fill="hold"/>
                                        <p:tgtEl>
                                          <p:spTgt spid="26"/>
                                        </p:tgtEl>
                                        <p:attrNameLst>
                                          <p:attrName>ppt_x</p:attrName>
                                          <p:attrName>ppt_y</p:attrName>
                                        </p:attrNameLst>
                                      </p:cBhvr>
                                      <p:rCtr x="-31997" y="324"/>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7" grpId="0"/>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4513"/>
            <a:ext cx="914400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a:t>Fertilizer </a:t>
            </a:r>
            <a:r>
              <a:rPr lang="en-CA" u="none" dirty="0" smtClean="0"/>
              <a:t>Applications </a:t>
            </a:r>
            <a:r>
              <a:rPr lang="en-CA" u="none" dirty="0"/>
              <a:t>in </a:t>
            </a:r>
            <a:r>
              <a:rPr lang="en-CA" u="none" dirty="0" smtClean="0"/>
              <a:t>Corn </a:t>
            </a:r>
            <a:r>
              <a:rPr lang="en-CA" u="none" dirty="0"/>
              <a:t>- % </a:t>
            </a:r>
            <a:r>
              <a:rPr lang="en-CA" u="none" dirty="0" smtClean="0"/>
              <a:t>Growers by Timing</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cxnSp>
        <p:nvCxnSpPr>
          <p:cNvPr id="13" name="Straight Arrow Connector 12"/>
          <p:cNvCxnSpPr/>
          <p:nvPr/>
        </p:nvCxnSpPr>
        <p:spPr>
          <a:xfrm flipH="1">
            <a:off x="2518378" y="2228298"/>
            <a:ext cx="274320" cy="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96356" y="2219506"/>
            <a:ext cx="0" cy="381000"/>
          </a:xfrm>
          <a:prstGeom prst="straightConnector1">
            <a:avLst/>
          </a:prstGeom>
          <a:ln w="25400">
            <a:solidFill>
              <a:schemeClr val="bg2"/>
            </a:solidFill>
            <a:headEnd type="none" w="med" len="med"/>
            <a:tailEnd type="non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71244" y="2420291"/>
            <a:ext cx="1295400"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Fall applications are less common in Rest of ON.</a:t>
            </a:r>
            <a:endParaRPr lang="en-US" sz="1000" dirty="0">
              <a:solidFill>
                <a:srgbClr val="201B1A"/>
              </a:solidFill>
            </a:endParaRPr>
          </a:p>
        </p:txBody>
      </p:sp>
      <p:pic>
        <p:nvPicPr>
          <p:cNvPr id="16" name="Picture 15"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9" name="Rectangle 18"/>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OREINFO"/>
          <p:cNvSpPr txBox="1"/>
          <p:nvPr>
            <p:custDataLst>
              <p:tags r:id="rId1"/>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“For your </a:t>
            </a:r>
            <a:r>
              <a:rPr lang="en-US" sz="1050" dirty="0" smtClean="0">
                <a:solidFill>
                  <a:srgbClr val="201B1A"/>
                </a:solidFill>
              </a:rPr>
              <a:t>2016 corn </a:t>
            </a:r>
            <a:r>
              <a:rPr lang="en-US" sz="1050" dirty="0">
                <a:solidFill>
                  <a:srgbClr val="201B1A"/>
                </a:solidFill>
              </a:rPr>
              <a:t>crop, did you apply fertilizer or manure at each timing? – and given the options of a) in the fall of </a:t>
            </a:r>
            <a:r>
              <a:rPr lang="en-US" sz="1050" dirty="0" smtClean="0">
                <a:solidFill>
                  <a:srgbClr val="201B1A"/>
                </a:solidFill>
              </a:rPr>
              <a:t>2015</a:t>
            </a:r>
            <a:r>
              <a:rPr lang="en-US" sz="1050" dirty="0">
                <a:solidFill>
                  <a:srgbClr val="201B1A"/>
                </a:solidFill>
              </a:rPr>
              <a:t>, b) in the winter, c) in the spring before planting, d) in the spring at planting and e) after planting/in-crop. </a:t>
            </a:r>
          </a:p>
          <a:p>
            <a:pPr>
              <a:spcAft>
                <a:spcPts val="600"/>
              </a:spcAft>
            </a:pPr>
            <a:r>
              <a:rPr lang="en-US" sz="1050" dirty="0" smtClean="0">
                <a:solidFill>
                  <a:srgbClr val="201B1A"/>
                </a:solidFill>
              </a:rPr>
              <a:t>Separately by water basin, farm size and 4R program familiarity, the charts illustrate the % of corn growers who applied fertilizer at each timing.</a:t>
            </a:r>
            <a:endParaRPr lang="en-US" sz="1050" dirty="0">
              <a:solidFill>
                <a:srgbClr val="201B1A"/>
              </a:solidFill>
            </a:endParaRPr>
          </a:p>
        </p:txBody>
      </p:sp>
    </p:spTree>
    <p:extLst>
      <p:ext uri="{BB962C8B-B14F-4D97-AF65-F5344CB8AC3E}">
        <p14:creationId xmlns:p14="http://schemas.microsoft.com/office/powerpoint/2010/main" val="344627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12000" decel="12000" fill="hold" grpId="0" nodeType="clickEffect">
                                  <p:stCondLst>
                                    <p:cond delay="0"/>
                                  </p:stCondLst>
                                  <p:childTnLst>
                                    <p:animMotion origin="layout" path="M 0 -3.7037E-7 L 0 -0.87662 " pathEditMode="relative" rAng="0" ptsTypes="AA">
                                      <p:cBhvr>
                                        <p:cTn id="15" dur="500" fill="hold"/>
                                        <p:tgtEl>
                                          <p:spTgt spid="4"/>
                                        </p:tgtEl>
                                        <p:attrNameLst>
                                          <p:attrName>ppt_x</p:attrName>
                                          <p:attrName>ppt_y</p:attrName>
                                        </p:attrNameLst>
                                      </p:cBhvr>
                                      <p:rCtr x="0" y="-43843"/>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19"/>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4.16667E-6 4.07407E-6 L -0.84427 0.00046 " pathEditMode="relative" rAng="0" ptsTypes="AA">
                                      <p:cBhvr>
                                        <p:cTn id="25" dur="500" fill="hold"/>
                                        <p:tgtEl>
                                          <p:spTgt spid="20"/>
                                        </p:tgtEl>
                                        <p:attrNameLst>
                                          <p:attrName>ppt_x</p:attrName>
                                          <p:attrName>ppt_y</p:attrName>
                                        </p:attrNameLst>
                                      </p:cBhvr>
                                      <p:rCtr x="-42222" y="23"/>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5" grpId="0" animBg="1"/>
      <p:bldP spid="4" grpId="0" animBg="1"/>
      <p:bldP spid="4"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1510"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547688"/>
            <a:ext cx="896778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0"/>
            <a:ext cx="9127333" cy="457907"/>
          </a:xfrm>
        </p:spPr>
        <p:txBody>
          <a:bodyPr/>
          <a:lstStyle/>
          <a:p>
            <a:r>
              <a:rPr lang="en-US" sz="2200" u="none" kern="1200" dirty="0" smtClean="0">
                <a:solidFill>
                  <a:schemeClr val="bg1"/>
                </a:solidFill>
                <a:effectLst/>
                <a:latin typeface="+mj-lt"/>
                <a:ea typeface="+mj-ea"/>
                <a:cs typeface="+mj-cs"/>
              </a:rPr>
              <a:t>Nitrogen Fertilizer Source in Soybean (Volume)</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6" name="Rectangle 15"/>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7" name="Right Arrow 16"/>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8" name="TextBox 17"/>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Nitrogen volume was calculated from all sources of nitrogen contained in all fertilizer types</a:t>
            </a:r>
          </a:p>
        </p:txBody>
      </p:sp>
      <p:cxnSp>
        <p:nvCxnSpPr>
          <p:cNvPr id="20" name="Straight Arrow Connector 19"/>
          <p:cNvCxnSpPr/>
          <p:nvPr/>
        </p:nvCxnSpPr>
        <p:spPr>
          <a:xfrm flipV="1">
            <a:off x="5001912" y="3675903"/>
            <a:ext cx="0" cy="45720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62350" y="4014940"/>
            <a:ext cx="1752600" cy="45114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MAP represents 66.6% of total nitrogen volume applied in soybean (12 million pounds).</a:t>
            </a:r>
            <a:endParaRPr lang="en-CA" sz="1000" dirty="0">
              <a:solidFill>
                <a:srgbClr val="201B1A"/>
              </a:solidFill>
            </a:endParaRPr>
          </a:p>
        </p:txBody>
      </p:sp>
      <p:pic>
        <p:nvPicPr>
          <p:cNvPr id="23" name="Picture 22"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22" name="Rectangle 21">
            <a:hlinkClick r:id="rId8"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Soybean</a:t>
            </a:r>
            <a:endParaRPr lang="en-US" sz="800" dirty="0">
              <a:solidFill>
                <a:prstClr val="white"/>
              </a:solidFill>
              <a:latin typeface="Calibri"/>
            </a:endParaRPr>
          </a:p>
        </p:txBody>
      </p:sp>
      <p:pic>
        <p:nvPicPr>
          <p:cNvPr id="28" name="Picture 9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p:cNvGrpSpPr/>
          <p:nvPr/>
        </p:nvGrpSpPr>
        <p:grpSpPr>
          <a:xfrm>
            <a:off x="9296400" y="594360"/>
            <a:ext cx="6035040" cy="4663440"/>
            <a:chOff x="9309735" y="1203960"/>
            <a:chExt cx="6035040" cy="4663440"/>
          </a:xfrm>
        </p:grpSpPr>
        <p:sp>
          <p:nvSpPr>
            <p:cNvPr id="30"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31"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469633"/>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a:t>
            </a:r>
            <a:r>
              <a:rPr lang="en-US" sz="1050" dirty="0">
                <a:solidFill>
                  <a:srgbClr val="201B1A"/>
                </a:solidFill>
              </a:rPr>
              <a:t>. Volumes of each nutrient were calculated by multiplying acres treated times the application rate.</a:t>
            </a:r>
            <a:endParaRPr lang="en-US" sz="1050" dirty="0" smtClean="0">
              <a:solidFill>
                <a:srgbClr val="201B1A"/>
              </a:solidFill>
            </a:endParaRPr>
          </a:p>
          <a:p>
            <a:pPr>
              <a:spcAft>
                <a:spcPts val="600"/>
              </a:spcAft>
            </a:pPr>
            <a:r>
              <a:rPr lang="en-US" sz="1050" dirty="0" smtClean="0">
                <a:solidFill>
                  <a:srgbClr val="201B1A"/>
                </a:solidFill>
              </a:rPr>
              <a:t>The graph on the left illustrates the % of total nitrogen volume applied in soybean that came from each fertilizer source.  The graph on the right illustrates the volume of nitrogen that was applied in soybean and came from each fertilizer source, expressed in pounds of actual nitrogen.</a:t>
            </a:r>
          </a:p>
          <a:p>
            <a:pPr>
              <a:spcAft>
                <a:spcPts val="600"/>
              </a:spcAft>
            </a:pPr>
            <a:r>
              <a:rPr lang="en-US" sz="1050" dirty="0">
                <a:solidFill>
                  <a:srgbClr val="201B1A"/>
                </a:solidFill>
              </a:rPr>
              <a:t>Total pounds of actual </a:t>
            </a:r>
            <a:r>
              <a:rPr lang="en-US" sz="1050" dirty="0" smtClean="0">
                <a:solidFill>
                  <a:srgbClr val="201B1A"/>
                </a:solidFill>
              </a:rPr>
              <a:t>nitrogen </a:t>
            </a:r>
            <a:r>
              <a:rPr lang="en-US" sz="1050" dirty="0">
                <a:solidFill>
                  <a:srgbClr val="201B1A"/>
                </a:solidFill>
              </a:rPr>
              <a:t>applied was calculated based on all sources of </a:t>
            </a:r>
            <a:r>
              <a:rPr lang="en-US" sz="1050" dirty="0" smtClean="0">
                <a:solidFill>
                  <a:srgbClr val="201B1A"/>
                </a:solidFill>
              </a:rPr>
              <a:t>nitrogen from </a:t>
            </a:r>
            <a:r>
              <a:rPr lang="en-US" sz="1050" dirty="0">
                <a:solidFill>
                  <a:srgbClr val="201B1A"/>
                </a:solidFill>
              </a:rPr>
              <a:t>all fertilizer types</a:t>
            </a:r>
            <a:r>
              <a:rPr lang="en-US" sz="1050" dirty="0" smtClean="0">
                <a:solidFill>
                  <a:srgbClr val="201B1A"/>
                </a:solidFill>
              </a:rPr>
              <a:t>.</a:t>
            </a:r>
            <a:endParaRPr lang="en-US" sz="1050" dirty="0">
              <a:solidFill>
                <a:srgbClr val="201B1A"/>
              </a:solidFill>
            </a:endParaRPr>
          </a:p>
        </p:txBody>
      </p:sp>
      <p:graphicFrame>
        <p:nvGraphicFramePr>
          <p:cNvPr id="4" name="Object 3"/>
          <p:cNvGraphicFramePr>
            <a:graphicFrameLocks/>
          </p:cNvGraphicFramePr>
          <p:nvPr>
            <p:extLst>
              <p:ext uri="{D42A27DB-BD31-4B8C-83A1-F6EECF244321}">
                <p14:modId xmlns:p14="http://schemas.microsoft.com/office/powerpoint/2010/main" val="2630424687"/>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71557"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421942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13"/>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28"/>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3976 -0.0266 L -0.67951 -0.01989 " pathEditMode="relative" rAng="0" ptsTypes="AA">
                                      <p:cBhvr>
                                        <p:cTn id="23" dur="500" fill="hold"/>
                                        <p:tgtEl>
                                          <p:spTgt spid="29"/>
                                        </p:tgtEl>
                                        <p:attrNameLst>
                                          <p:attrName>ppt_x</p:attrName>
                                          <p:attrName>ppt_y</p:attrName>
                                        </p:attrNameLst>
                                      </p:cBhvr>
                                      <p:rCtr x="-31997" y="324"/>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1" grpId="0" animBg="1"/>
      <p:bldP spid="13" grpId="0" animBg="1"/>
      <p:bldP spid="13"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533"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544513"/>
            <a:ext cx="9059863"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0"/>
            <a:ext cx="9127333" cy="457907"/>
          </a:xfrm>
        </p:spPr>
        <p:txBody>
          <a:bodyPr/>
          <a:lstStyle/>
          <a:p>
            <a:r>
              <a:rPr lang="en-US" sz="2200" u="none" kern="1200" dirty="0" smtClean="0">
                <a:solidFill>
                  <a:schemeClr val="bg1"/>
                </a:solidFill>
                <a:effectLst/>
                <a:latin typeface="+mj-lt"/>
                <a:ea typeface="+mj-ea"/>
                <a:cs typeface="+mj-cs"/>
              </a:rPr>
              <a:t>Nitrogen Fertilizer Source in Soybean by Timing</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6" name="Rectangle 15"/>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7" name="Right Arrow 16"/>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Box 14"/>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Nitrogen volume was calculated from all sources of nitrogen contained in all fertilizer types</a:t>
            </a:r>
          </a:p>
        </p:txBody>
      </p:sp>
      <p:pic>
        <p:nvPicPr>
          <p:cNvPr id="21" name="Picture 20"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9296400" y="594360"/>
            <a:ext cx="6035040" cy="4663440"/>
            <a:chOff x="9309735" y="1203960"/>
            <a:chExt cx="6035040" cy="4663440"/>
          </a:xfrm>
        </p:grpSpPr>
        <p:sp>
          <p:nvSpPr>
            <p:cNvPr id="26"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7"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a:t>
            </a:r>
            <a:r>
              <a:rPr lang="en-US" sz="1050" dirty="0">
                <a:solidFill>
                  <a:srgbClr val="201B1A"/>
                </a:solidFill>
              </a:rPr>
              <a:t>. Volumes of each nutrient were calculated by multiplying acres treated times the application rate.</a:t>
            </a:r>
            <a:endParaRPr lang="en-US" sz="1050" dirty="0" smtClean="0">
              <a:solidFill>
                <a:srgbClr val="201B1A"/>
              </a:solidFill>
            </a:endParaRPr>
          </a:p>
          <a:p>
            <a:pPr>
              <a:spcAft>
                <a:spcPts val="600"/>
              </a:spcAft>
            </a:pPr>
            <a:r>
              <a:rPr lang="en-US" sz="1050" dirty="0" smtClean="0">
                <a:solidFill>
                  <a:srgbClr val="201B1A"/>
                </a:solidFill>
              </a:rPr>
              <a:t>Separately for each application timing, the graphs illustrate the % of total nitrogen volume applied in soybean that came from each fertilizer source.</a:t>
            </a:r>
          </a:p>
          <a:p>
            <a:pPr>
              <a:spcAft>
                <a:spcPts val="600"/>
              </a:spcAft>
            </a:pPr>
            <a:r>
              <a:rPr lang="en-US" sz="1050" dirty="0">
                <a:solidFill>
                  <a:srgbClr val="201B1A"/>
                </a:solidFill>
              </a:rPr>
              <a:t>Total pounds of actual nitrogen applied was calculated based on all sources of nitrogen from all fertilizer types</a:t>
            </a:r>
            <a:r>
              <a:rPr lang="en-US" sz="1050" dirty="0" smtClean="0">
                <a:solidFill>
                  <a:srgbClr val="201B1A"/>
                </a:solidFill>
              </a:rPr>
              <a:t>.</a:t>
            </a:r>
            <a:endParaRPr lang="en-US" sz="1050" dirty="0">
              <a:solidFill>
                <a:srgbClr val="201B1A"/>
              </a:solidFill>
            </a:endParaRPr>
          </a:p>
        </p:txBody>
      </p:sp>
      <p:graphicFrame>
        <p:nvGraphicFramePr>
          <p:cNvPr id="4" name="Object 3"/>
          <p:cNvGraphicFramePr>
            <a:graphicFrameLocks/>
          </p:cNvGraphicFramePr>
          <p:nvPr>
            <p:extLst>
              <p:ext uri="{D42A27DB-BD31-4B8C-83A1-F6EECF244321}">
                <p14:modId xmlns:p14="http://schemas.microsoft.com/office/powerpoint/2010/main" val="1798405398"/>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72579"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17768373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3"/>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3" grpId="0" animBg="1"/>
      <p:bldP spid="1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58"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547688"/>
            <a:ext cx="896778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0"/>
            <a:ext cx="9127333" cy="457907"/>
          </a:xfrm>
        </p:spPr>
        <p:txBody>
          <a:bodyPr/>
          <a:lstStyle/>
          <a:p>
            <a:r>
              <a:rPr lang="en-US" u="none" dirty="0" smtClean="0">
                <a:effectLst/>
              </a:rPr>
              <a:t>Phosphorus </a:t>
            </a:r>
            <a:r>
              <a:rPr lang="en-US" u="none" dirty="0">
                <a:effectLst/>
              </a:rPr>
              <a:t>(P₂O₅</a:t>
            </a:r>
            <a:r>
              <a:rPr lang="en-US" u="none" dirty="0" smtClean="0">
                <a:effectLst/>
              </a:rPr>
              <a:t>) Fertilizer </a:t>
            </a:r>
            <a:r>
              <a:rPr lang="en-US" sz="2200" u="none" kern="1200" dirty="0" smtClean="0">
                <a:solidFill>
                  <a:schemeClr val="bg1"/>
                </a:solidFill>
                <a:effectLst/>
                <a:latin typeface="+mj-lt"/>
                <a:ea typeface="+mj-ea"/>
                <a:cs typeface="+mj-cs"/>
              </a:rPr>
              <a:t>Source in Soybean (Volume)</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6" name="Rectangle 15"/>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7" name="Right Arrow 16"/>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Box 14"/>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Phosphorus (P₂O₅) volume </a:t>
            </a:r>
            <a:r>
              <a:rPr lang="en-US" sz="800" dirty="0" smtClean="0">
                <a:solidFill>
                  <a:srgbClr val="201B1A"/>
                </a:solidFill>
              </a:rPr>
              <a:t>was calculated from all sources of phosphorus contained in all fertilizer types</a:t>
            </a:r>
          </a:p>
        </p:txBody>
      </p:sp>
      <p:cxnSp>
        <p:nvCxnSpPr>
          <p:cNvPr id="20" name="Straight Arrow Connector 19"/>
          <p:cNvCxnSpPr/>
          <p:nvPr/>
        </p:nvCxnSpPr>
        <p:spPr>
          <a:xfrm>
            <a:off x="4915035" y="2701963"/>
            <a:ext cx="0" cy="82296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93559" y="2598646"/>
            <a:ext cx="2116016" cy="44935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MAP represents 93.3% </a:t>
            </a:r>
            <a:r>
              <a:rPr lang="en-CA" sz="1000" dirty="0">
                <a:solidFill>
                  <a:srgbClr val="201B1A"/>
                </a:solidFill>
              </a:rPr>
              <a:t>of total </a:t>
            </a:r>
            <a:r>
              <a:rPr lang="en-CA" sz="1000" dirty="0" smtClean="0">
                <a:solidFill>
                  <a:srgbClr val="201B1A"/>
                </a:solidFill>
              </a:rPr>
              <a:t>phosphorus </a:t>
            </a:r>
            <a:r>
              <a:rPr lang="en-CA" sz="1000" dirty="0">
                <a:solidFill>
                  <a:srgbClr val="201B1A"/>
                </a:solidFill>
              </a:rPr>
              <a:t>volume applied in </a:t>
            </a:r>
            <a:r>
              <a:rPr lang="en-CA" sz="1000" dirty="0" smtClean="0">
                <a:solidFill>
                  <a:srgbClr val="201B1A"/>
                </a:solidFill>
              </a:rPr>
              <a:t>soybean (55 </a:t>
            </a:r>
            <a:r>
              <a:rPr lang="en-CA" sz="1000" dirty="0">
                <a:solidFill>
                  <a:srgbClr val="201B1A"/>
                </a:solidFill>
              </a:rPr>
              <a:t>million pounds</a:t>
            </a:r>
            <a:r>
              <a:rPr lang="en-CA" sz="1000" dirty="0" smtClean="0">
                <a:solidFill>
                  <a:srgbClr val="201B1A"/>
                </a:solidFill>
              </a:rPr>
              <a:t>).</a:t>
            </a:r>
            <a:endParaRPr lang="en-CA" sz="1000" dirty="0">
              <a:solidFill>
                <a:srgbClr val="201B1A"/>
              </a:solidFill>
            </a:endParaRPr>
          </a:p>
        </p:txBody>
      </p:sp>
      <p:pic>
        <p:nvPicPr>
          <p:cNvPr id="24" name="Picture 23"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21" name="Rectangle 20">
            <a:hlinkClick r:id="rId8"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Soybean</a:t>
            </a:r>
            <a:endParaRPr lang="en-US" sz="800" dirty="0">
              <a:solidFill>
                <a:prstClr val="white"/>
              </a:solidFill>
              <a:latin typeface="Calibri"/>
            </a:endParaRPr>
          </a:p>
        </p:txBody>
      </p:sp>
      <p:pic>
        <p:nvPicPr>
          <p:cNvPr id="27" name="Picture 9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p:nvPr/>
        </p:nvGrpSpPr>
        <p:grpSpPr>
          <a:xfrm>
            <a:off x="9296400" y="594360"/>
            <a:ext cx="6035040" cy="4663440"/>
            <a:chOff x="9309735" y="1203960"/>
            <a:chExt cx="6035040" cy="4663440"/>
          </a:xfrm>
        </p:grpSpPr>
        <p:sp>
          <p:nvSpPr>
            <p:cNvPr id="29"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30"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469633"/>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graph on the left illustrates the % of total </a:t>
            </a:r>
            <a:r>
              <a:rPr lang="en-US" sz="1050" dirty="0" smtClean="0">
                <a:solidFill>
                  <a:srgbClr val="201B1A"/>
                </a:solidFill>
              </a:rPr>
              <a:t>phosphorus </a:t>
            </a:r>
            <a:r>
              <a:rPr lang="en-US" sz="1050" dirty="0">
                <a:solidFill>
                  <a:srgbClr val="201B1A"/>
                </a:solidFill>
              </a:rPr>
              <a:t>(P₂O₅)</a:t>
            </a:r>
            <a:r>
              <a:rPr lang="en-US" sz="1050" dirty="0" smtClean="0">
                <a:solidFill>
                  <a:srgbClr val="201B1A"/>
                </a:solidFill>
              </a:rPr>
              <a:t> </a:t>
            </a:r>
            <a:r>
              <a:rPr lang="en-US" sz="1050" dirty="0">
                <a:solidFill>
                  <a:srgbClr val="201B1A"/>
                </a:solidFill>
              </a:rPr>
              <a:t>volume applied in </a:t>
            </a:r>
            <a:r>
              <a:rPr lang="en-US" sz="1050" dirty="0" smtClean="0">
                <a:solidFill>
                  <a:srgbClr val="201B1A"/>
                </a:solidFill>
              </a:rPr>
              <a:t>soybean </a:t>
            </a:r>
            <a:r>
              <a:rPr lang="en-US" sz="1050" dirty="0">
                <a:solidFill>
                  <a:srgbClr val="201B1A"/>
                </a:solidFill>
              </a:rPr>
              <a:t>that came from each fertilizer source.  The graph on the right illustrates the volume of </a:t>
            </a:r>
            <a:r>
              <a:rPr lang="en-US" sz="1050" dirty="0" smtClean="0">
                <a:solidFill>
                  <a:srgbClr val="201B1A"/>
                </a:solidFill>
              </a:rPr>
              <a:t>phosphorus </a:t>
            </a:r>
            <a:r>
              <a:rPr lang="en-US" sz="1050" dirty="0">
                <a:solidFill>
                  <a:srgbClr val="201B1A"/>
                </a:solidFill>
              </a:rPr>
              <a:t>(P₂O₅) </a:t>
            </a:r>
            <a:r>
              <a:rPr lang="en-US" sz="1050" dirty="0" smtClean="0">
                <a:solidFill>
                  <a:srgbClr val="201B1A"/>
                </a:solidFill>
              </a:rPr>
              <a:t>that </a:t>
            </a:r>
            <a:r>
              <a:rPr lang="en-US" sz="1050" dirty="0">
                <a:solidFill>
                  <a:srgbClr val="201B1A"/>
                </a:solidFill>
              </a:rPr>
              <a:t>was applied in </a:t>
            </a:r>
            <a:r>
              <a:rPr lang="en-US" sz="1050" dirty="0" smtClean="0">
                <a:solidFill>
                  <a:srgbClr val="201B1A"/>
                </a:solidFill>
              </a:rPr>
              <a:t>soybean </a:t>
            </a:r>
            <a:r>
              <a:rPr lang="en-US" sz="1050" dirty="0">
                <a:solidFill>
                  <a:srgbClr val="201B1A"/>
                </a:solidFill>
              </a:rPr>
              <a:t>and came from each fertilizer source, expressed in pounds of actual </a:t>
            </a:r>
            <a:r>
              <a:rPr lang="en-US" sz="1050" dirty="0" smtClean="0">
                <a:solidFill>
                  <a:srgbClr val="201B1A"/>
                </a:solidFill>
              </a:rPr>
              <a:t>phosphorus </a:t>
            </a:r>
            <a:r>
              <a:rPr lang="en-US" sz="1050" dirty="0">
                <a:solidFill>
                  <a:srgbClr val="201B1A"/>
                </a:solidFill>
              </a:rPr>
              <a:t>(P₂O₅</a:t>
            </a:r>
            <a:r>
              <a:rPr lang="en-US" sz="1050" dirty="0" smtClean="0">
                <a:solidFill>
                  <a:srgbClr val="201B1A"/>
                </a:solidFill>
              </a:rPr>
              <a:t>).</a:t>
            </a:r>
            <a:endParaRPr lang="en-US" sz="1050" dirty="0">
              <a:solidFill>
                <a:srgbClr val="201B1A"/>
              </a:solidFill>
            </a:endParaRPr>
          </a:p>
          <a:p>
            <a:pPr>
              <a:spcAft>
                <a:spcPts val="600"/>
              </a:spcAft>
            </a:pPr>
            <a:r>
              <a:rPr lang="en-US" sz="1050" dirty="0">
                <a:solidFill>
                  <a:srgbClr val="201B1A"/>
                </a:solidFill>
              </a:rPr>
              <a:t>Total pounds of actual </a:t>
            </a:r>
            <a:r>
              <a:rPr lang="en-US" sz="1050" dirty="0" smtClean="0">
                <a:solidFill>
                  <a:srgbClr val="201B1A"/>
                </a:solidFill>
              </a:rPr>
              <a:t>phosphorus </a:t>
            </a:r>
            <a:r>
              <a:rPr lang="en-US" sz="1050" dirty="0">
                <a:solidFill>
                  <a:srgbClr val="201B1A"/>
                </a:solidFill>
              </a:rPr>
              <a:t>(P₂O₅) </a:t>
            </a:r>
            <a:r>
              <a:rPr lang="en-US" sz="1050" dirty="0" smtClean="0">
                <a:solidFill>
                  <a:srgbClr val="201B1A"/>
                </a:solidFill>
              </a:rPr>
              <a:t>applied </a:t>
            </a:r>
            <a:r>
              <a:rPr lang="en-US" sz="1050" dirty="0">
                <a:solidFill>
                  <a:srgbClr val="201B1A"/>
                </a:solidFill>
              </a:rPr>
              <a:t>was calculated based on all sources of </a:t>
            </a:r>
            <a:r>
              <a:rPr lang="en-US" sz="1050" dirty="0" smtClean="0">
                <a:solidFill>
                  <a:srgbClr val="201B1A"/>
                </a:solidFill>
              </a:rPr>
              <a:t>phosphorus </a:t>
            </a:r>
            <a:r>
              <a:rPr lang="en-US" sz="1050" dirty="0">
                <a:solidFill>
                  <a:srgbClr val="201B1A"/>
                </a:solidFill>
              </a:rPr>
              <a:t>(P₂O₅) </a:t>
            </a:r>
            <a:r>
              <a:rPr lang="en-US" sz="1050" dirty="0" smtClean="0">
                <a:solidFill>
                  <a:srgbClr val="201B1A"/>
                </a:solidFill>
              </a:rPr>
              <a:t>from </a:t>
            </a:r>
            <a:r>
              <a:rPr lang="en-US" sz="1050" dirty="0">
                <a:solidFill>
                  <a:srgbClr val="201B1A"/>
                </a:solidFill>
              </a:rPr>
              <a:t>all fertilizer types</a:t>
            </a:r>
            <a:r>
              <a:rPr lang="en-US" sz="1050" dirty="0" smtClean="0">
                <a:solidFill>
                  <a:srgbClr val="201B1A"/>
                </a:solidFill>
              </a:rPr>
              <a:t>.</a:t>
            </a:r>
            <a:endParaRPr lang="en-US" sz="1050" dirty="0">
              <a:solidFill>
                <a:srgbClr val="201B1A"/>
              </a:solidFill>
            </a:endParaRPr>
          </a:p>
        </p:txBody>
      </p:sp>
      <p:graphicFrame>
        <p:nvGraphicFramePr>
          <p:cNvPr id="4" name="Object 3"/>
          <p:cNvGraphicFramePr>
            <a:graphicFrameLocks/>
          </p:cNvGraphicFramePr>
          <p:nvPr>
            <p:extLst>
              <p:ext uri="{D42A27DB-BD31-4B8C-83A1-F6EECF244321}">
                <p14:modId xmlns:p14="http://schemas.microsoft.com/office/powerpoint/2010/main" val="320836696"/>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73605"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274254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13"/>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27"/>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3976 -0.0266 L -0.67951 -0.01989 " pathEditMode="relative" rAng="0" ptsTypes="AA">
                                      <p:cBhvr>
                                        <p:cTn id="23" dur="500" fill="hold"/>
                                        <p:tgtEl>
                                          <p:spTgt spid="28"/>
                                        </p:tgtEl>
                                        <p:attrNameLst>
                                          <p:attrName>ppt_x</p:attrName>
                                          <p:attrName>ppt_y</p:attrName>
                                        </p:attrNameLst>
                                      </p:cBhvr>
                                      <p:rCtr x="-31997" y="324"/>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2" grpId="0" animBg="1"/>
      <p:bldP spid="13" grpId="0" animBg="1"/>
      <p:bldP spid="13"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581"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506169"/>
            <a:ext cx="8967787"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0"/>
            <a:ext cx="9127333" cy="457907"/>
          </a:xfrm>
        </p:spPr>
        <p:txBody>
          <a:bodyPr/>
          <a:lstStyle/>
          <a:p>
            <a:r>
              <a:rPr lang="en-US" sz="2200" u="none" kern="1200" dirty="0" smtClean="0">
                <a:solidFill>
                  <a:schemeClr val="bg1"/>
                </a:solidFill>
                <a:effectLst/>
                <a:latin typeface="+mj-lt"/>
                <a:ea typeface="+mj-ea"/>
                <a:cs typeface="+mj-cs"/>
              </a:rPr>
              <a:t>Phosphorus (P₂O₅)  Fertilizer Source in Soybean by Timing</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6" name="Rectangle 15"/>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7" name="Right Arrow 16"/>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9" name="TextBox 1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Phosphorus (P₂O₅) volume </a:t>
            </a:r>
            <a:r>
              <a:rPr lang="en-US" sz="800" dirty="0" smtClean="0">
                <a:solidFill>
                  <a:srgbClr val="201B1A"/>
                </a:solidFill>
              </a:rPr>
              <a:t>was calculated from all sources of phosphorus contained in all fertilizer types</a:t>
            </a:r>
          </a:p>
        </p:txBody>
      </p:sp>
      <p:pic>
        <p:nvPicPr>
          <p:cNvPr id="21" name="Picture 20"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9296400" y="594360"/>
            <a:ext cx="6035040" cy="4663440"/>
            <a:chOff x="9309735" y="1203960"/>
            <a:chExt cx="6035040" cy="4663440"/>
          </a:xfrm>
        </p:grpSpPr>
        <p:sp>
          <p:nvSpPr>
            <p:cNvPr id="27"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8"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application timing, the graphs illustrate the % of total phosphorus (P₂O₅)</a:t>
            </a:r>
            <a:r>
              <a:rPr lang="en-US" sz="1050" dirty="0" smtClean="0">
                <a:solidFill>
                  <a:srgbClr val="201B1A"/>
                </a:solidFill>
              </a:rPr>
              <a:t> </a:t>
            </a:r>
            <a:r>
              <a:rPr lang="en-US" sz="1050" dirty="0">
                <a:solidFill>
                  <a:srgbClr val="201B1A"/>
                </a:solidFill>
              </a:rPr>
              <a:t>volume applied in </a:t>
            </a:r>
            <a:r>
              <a:rPr lang="en-US" sz="1050" dirty="0" smtClean="0">
                <a:solidFill>
                  <a:srgbClr val="201B1A"/>
                </a:solidFill>
              </a:rPr>
              <a:t>soybean </a:t>
            </a:r>
            <a:r>
              <a:rPr lang="en-US" sz="1050" dirty="0">
                <a:solidFill>
                  <a:srgbClr val="201B1A"/>
                </a:solidFill>
              </a:rPr>
              <a:t>that came from each fertilizer source.</a:t>
            </a:r>
          </a:p>
          <a:p>
            <a:pPr>
              <a:spcAft>
                <a:spcPts val="600"/>
              </a:spcAft>
            </a:pPr>
            <a:r>
              <a:rPr lang="en-US" sz="1050" dirty="0">
                <a:solidFill>
                  <a:srgbClr val="201B1A"/>
                </a:solidFill>
              </a:rPr>
              <a:t>Total pounds of actual phosphorus (P₂O₅) </a:t>
            </a:r>
            <a:r>
              <a:rPr lang="en-US" sz="1050" dirty="0" smtClean="0">
                <a:solidFill>
                  <a:srgbClr val="201B1A"/>
                </a:solidFill>
              </a:rPr>
              <a:t>applied </a:t>
            </a:r>
            <a:r>
              <a:rPr lang="en-US" sz="1050" dirty="0">
                <a:solidFill>
                  <a:srgbClr val="201B1A"/>
                </a:solidFill>
              </a:rPr>
              <a:t>was calculated based on all sources of phosphorus (P₂O₅) </a:t>
            </a:r>
            <a:r>
              <a:rPr lang="en-US" sz="1050" dirty="0" smtClean="0">
                <a:solidFill>
                  <a:srgbClr val="201B1A"/>
                </a:solidFill>
              </a:rPr>
              <a:t>from </a:t>
            </a:r>
            <a:r>
              <a:rPr lang="en-US" sz="1050" dirty="0">
                <a:solidFill>
                  <a:srgbClr val="201B1A"/>
                </a:solidFill>
              </a:rPr>
              <a:t>all fertilizer types</a:t>
            </a:r>
            <a:r>
              <a:rPr lang="en-US" sz="1050" dirty="0" smtClean="0">
                <a:solidFill>
                  <a:srgbClr val="201B1A"/>
                </a:solidFill>
              </a:rPr>
              <a:t>.</a:t>
            </a:r>
            <a:endParaRPr lang="en-US" sz="1050" dirty="0">
              <a:solidFill>
                <a:srgbClr val="201B1A"/>
              </a:solidFill>
            </a:endParaRPr>
          </a:p>
        </p:txBody>
      </p:sp>
      <p:graphicFrame>
        <p:nvGraphicFramePr>
          <p:cNvPr id="4" name="Object 3"/>
          <p:cNvGraphicFramePr>
            <a:graphicFrameLocks/>
          </p:cNvGraphicFramePr>
          <p:nvPr>
            <p:extLst>
              <p:ext uri="{D42A27DB-BD31-4B8C-83A1-F6EECF244321}">
                <p14:modId xmlns:p14="http://schemas.microsoft.com/office/powerpoint/2010/main" val="3961139088"/>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74627"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40493644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6"/>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3" grpId="0" animBg="1"/>
      <p:bldP spid="13"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5610" name="Picture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532184" y="1939255"/>
            <a:ext cx="2039816" cy="44935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Dry potash </a:t>
            </a:r>
            <a:r>
              <a:rPr lang="en-CA" sz="1000" dirty="0">
                <a:solidFill>
                  <a:srgbClr val="201B1A"/>
                </a:solidFill>
              </a:rPr>
              <a:t>represents </a:t>
            </a:r>
            <a:r>
              <a:rPr lang="en-CA" sz="1000" dirty="0" smtClean="0">
                <a:solidFill>
                  <a:srgbClr val="201B1A"/>
                </a:solidFill>
              </a:rPr>
              <a:t>97.9% </a:t>
            </a:r>
            <a:r>
              <a:rPr lang="en-CA" sz="1000" dirty="0">
                <a:solidFill>
                  <a:srgbClr val="201B1A"/>
                </a:solidFill>
              </a:rPr>
              <a:t>of total </a:t>
            </a:r>
            <a:r>
              <a:rPr lang="en-CA" sz="1000" dirty="0" smtClean="0">
                <a:solidFill>
                  <a:srgbClr val="201B1A"/>
                </a:solidFill>
              </a:rPr>
              <a:t>potassium volume </a:t>
            </a:r>
            <a:r>
              <a:rPr lang="en-CA" sz="1000" dirty="0">
                <a:solidFill>
                  <a:srgbClr val="201B1A"/>
                </a:solidFill>
              </a:rPr>
              <a:t>applied in </a:t>
            </a:r>
            <a:r>
              <a:rPr lang="en-CA" sz="1000" dirty="0" smtClean="0">
                <a:solidFill>
                  <a:srgbClr val="201B1A"/>
                </a:solidFill>
              </a:rPr>
              <a:t>soybean (123 </a:t>
            </a:r>
            <a:r>
              <a:rPr lang="en-CA" sz="1000" dirty="0">
                <a:solidFill>
                  <a:srgbClr val="201B1A"/>
                </a:solidFill>
              </a:rPr>
              <a:t>million pounds</a:t>
            </a:r>
            <a:r>
              <a:rPr lang="en-CA" sz="1000" dirty="0" smtClean="0">
                <a:solidFill>
                  <a:srgbClr val="201B1A"/>
                </a:solidFill>
              </a:rPr>
              <a:t>).</a:t>
            </a:r>
            <a:endParaRPr lang="en-CA" sz="1000" dirty="0">
              <a:solidFill>
                <a:srgbClr val="201B1A"/>
              </a:solidFill>
            </a:endParaRPr>
          </a:p>
        </p:txBody>
      </p:sp>
      <p:sp>
        <p:nvSpPr>
          <p:cNvPr id="2" name="Title 1"/>
          <p:cNvSpPr>
            <a:spLocks noGrp="1"/>
          </p:cNvSpPr>
          <p:nvPr>
            <p:ph type="title"/>
          </p:nvPr>
        </p:nvSpPr>
        <p:spPr>
          <a:xfrm>
            <a:off x="-1" y="0"/>
            <a:ext cx="9127333" cy="457907"/>
          </a:xfrm>
        </p:spPr>
        <p:txBody>
          <a:bodyPr/>
          <a:lstStyle/>
          <a:p>
            <a:r>
              <a:rPr lang="en-US" sz="2200" u="none" kern="1200" dirty="0" smtClean="0">
                <a:solidFill>
                  <a:schemeClr val="bg1"/>
                </a:solidFill>
                <a:effectLst/>
                <a:latin typeface="+mj-lt"/>
                <a:ea typeface="+mj-ea"/>
                <a:cs typeface="+mj-cs"/>
              </a:rPr>
              <a:t>Potassium (K₂O) Fertilizer Source in Soybean (Volume)</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6" name="Rectangle 15"/>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7" name="Right Arrow 16"/>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Box 14"/>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Potassium (K₂O) volume </a:t>
            </a:r>
            <a:r>
              <a:rPr lang="en-US" sz="800" dirty="0" smtClean="0">
                <a:solidFill>
                  <a:srgbClr val="201B1A"/>
                </a:solidFill>
              </a:rPr>
              <a:t>was calculated from all sources of potassium contained in all fertilizer types</a:t>
            </a:r>
          </a:p>
        </p:txBody>
      </p:sp>
      <p:pic>
        <p:nvPicPr>
          <p:cNvPr id="22" name="Picture 21"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21" name="Rectangle 20">
            <a:hlinkClick r:id="rId8"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Soybean</a:t>
            </a:r>
            <a:endParaRPr lang="en-US" sz="800" dirty="0">
              <a:solidFill>
                <a:prstClr val="white"/>
              </a:solidFill>
              <a:latin typeface="Calibri"/>
            </a:endParaRPr>
          </a:p>
        </p:txBody>
      </p:sp>
      <p:pic>
        <p:nvPicPr>
          <p:cNvPr id="26" name="Picture 9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9296400" y="594360"/>
            <a:ext cx="6035040" cy="4663440"/>
            <a:chOff x="9309735" y="1203960"/>
            <a:chExt cx="6035040" cy="4663440"/>
          </a:xfrm>
        </p:grpSpPr>
        <p:sp>
          <p:nvSpPr>
            <p:cNvPr id="28"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9"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469633"/>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graph on the left illustrates the % of total </a:t>
            </a:r>
            <a:r>
              <a:rPr lang="en-US" sz="1050" dirty="0" smtClean="0">
                <a:solidFill>
                  <a:srgbClr val="201B1A"/>
                </a:solidFill>
              </a:rPr>
              <a:t>potassium (K₂O) </a:t>
            </a:r>
            <a:r>
              <a:rPr lang="en-US" sz="1050" dirty="0">
                <a:solidFill>
                  <a:srgbClr val="201B1A"/>
                </a:solidFill>
              </a:rPr>
              <a:t>volume applied in </a:t>
            </a:r>
            <a:r>
              <a:rPr lang="en-US" sz="1050" dirty="0" smtClean="0">
                <a:solidFill>
                  <a:srgbClr val="201B1A"/>
                </a:solidFill>
              </a:rPr>
              <a:t>soybean </a:t>
            </a:r>
            <a:r>
              <a:rPr lang="en-US" sz="1050" dirty="0">
                <a:solidFill>
                  <a:srgbClr val="201B1A"/>
                </a:solidFill>
              </a:rPr>
              <a:t>that came from each fertilizer source.  The graph on the right illustrates the volume of potassium (K₂O) </a:t>
            </a:r>
            <a:r>
              <a:rPr lang="en-US" sz="1050" dirty="0" smtClean="0">
                <a:solidFill>
                  <a:srgbClr val="201B1A"/>
                </a:solidFill>
              </a:rPr>
              <a:t>that </a:t>
            </a:r>
            <a:r>
              <a:rPr lang="en-US" sz="1050" dirty="0">
                <a:solidFill>
                  <a:srgbClr val="201B1A"/>
                </a:solidFill>
              </a:rPr>
              <a:t>was applied in </a:t>
            </a:r>
            <a:r>
              <a:rPr lang="en-US" sz="1050" dirty="0" smtClean="0">
                <a:solidFill>
                  <a:srgbClr val="201B1A"/>
                </a:solidFill>
              </a:rPr>
              <a:t>soybean </a:t>
            </a:r>
            <a:r>
              <a:rPr lang="en-US" sz="1050" dirty="0">
                <a:solidFill>
                  <a:srgbClr val="201B1A"/>
                </a:solidFill>
              </a:rPr>
              <a:t>and came from each fertilizer source, expressed in pounds of </a:t>
            </a:r>
            <a:r>
              <a:rPr lang="en-US" sz="1050" dirty="0" smtClean="0">
                <a:solidFill>
                  <a:srgbClr val="201B1A"/>
                </a:solidFill>
              </a:rPr>
              <a:t>actual </a:t>
            </a:r>
            <a:r>
              <a:rPr lang="en-US" sz="1050" dirty="0">
                <a:solidFill>
                  <a:srgbClr val="201B1A"/>
                </a:solidFill>
              </a:rPr>
              <a:t>potassium (K₂O)</a:t>
            </a:r>
            <a:r>
              <a:rPr lang="en-US" sz="1050" dirty="0" smtClean="0">
                <a:solidFill>
                  <a:srgbClr val="201B1A"/>
                </a:solidFill>
              </a:rPr>
              <a:t>.</a:t>
            </a:r>
            <a:endParaRPr lang="en-US" sz="1050" dirty="0">
              <a:solidFill>
                <a:srgbClr val="201B1A"/>
              </a:solidFill>
            </a:endParaRPr>
          </a:p>
          <a:p>
            <a:pPr>
              <a:spcAft>
                <a:spcPts val="600"/>
              </a:spcAft>
            </a:pPr>
            <a:r>
              <a:rPr lang="en-US" sz="1050" dirty="0">
                <a:solidFill>
                  <a:srgbClr val="201B1A"/>
                </a:solidFill>
              </a:rPr>
              <a:t>Total pounds of actual potassium (K₂O) </a:t>
            </a:r>
            <a:r>
              <a:rPr lang="en-US" sz="1050" dirty="0" smtClean="0">
                <a:solidFill>
                  <a:srgbClr val="201B1A"/>
                </a:solidFill>
              </a:rPr>
              <a:t>applied </a:t>
            </a:r>
            <a:r>
              <a:rPr lang="en-US" sz="1050" dirty="0">
                <a:solidFill>
                  <a:srgbClr val="201B1A"/>
                </a:solidFill>
              </a:rPr>
              <a:t>was calculated based on all sources of potassium (K₂O) </a:t>
            </a:r>
            <a:r>
              <a:rPr lang="en-US" sz="1050" dirty="0" smtClean="0">
                <a:solidFill>
                  <a:srgbClr val="201B1A"/>
                </a:solidFill>
              </a:rPr>
              <a:t>from </a:t>
            </a:r>
            <a:r>
              <a:rPr lang="en-US" sz="1050" dirty="0">
                <a:solidFill>
                  <a:srgbClr val="201B1A"/>
                </a:solidFill>
              </a:rPr>
              <a:t>all fertilizer types</a:t>
            </a:r>
            <a:r>
              <a:rPr lang="en-US" sz="1050" dirty="0" smtClean="0">
                <a:solidFill>
                  <a:srgbClr val="201B1A"/>
                </a:solidFill>
              </a:rPr>
              <a:t>.</a:t>
            </a:r>
            <a:endParaRPr lang="en-US" sz="1050" dirty="0">
              <a:solidFill>
                <a:srgbClr val="201B1A"/>
              </a:solidFill>
            </a:endParaRPr>
          </a:p>
        </p:txBody>
      </p:sp>
      <p:graphicFrame>
        <p:nvGraphicFramePr>
          <p:cNvPr id="4" name="Object 3"/>
          <p:cNvGraphicFramePr>
            <a:graphicFrameLocks/>
          </p:cNvGraphicFramePr>
          <p:nvPr>
            <p:extLst>
              <p:ext uri="{D42A27DB-BD31-4B8C-83A1-F6EECF244321}">
                <p14:modId xmlns:p14="http://schemas.microsoft.com/office/powerpoint/2010/main" val="576443794"/>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75657"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144744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13"/>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03976 -0.0266 L -0.67951 -0.01989 " pathEditMode="relative" rAng="0" ptsTypes="AA">
                                      <p:cBhvr>
                                        <p:cTn id="21" dur="500" fill="hold"/>
                                        <p:tgtEl>
                                          <p:spTgt spid="27"/>
                                        </p:tgtEl>
                                        <p:attrNameLst>
                                          <p:attrName>ppt_x</p:attrName>
                                          <p:attrName>ppt_y</p:attrName>
                                        </p:attrNameLst>
                                      </p:cBhvr>
                                      <p:rCtr x="-31997" y="324"/>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0" grpId="0" animBg="1"/>
      <p:bldP spid="13" grpId="0" animBg="1"/>
      <p:bldP spid="13"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630"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06169"/>
            <a:ext cx="8961437"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0"/>
            <a:ext cx="9127333" cy="457907"/>
          </a:xfrm>
        </p:spPr>
        <p:txBody>
          <a:bodyPr/>
          <a:lstStyle/>
          <a:p>
            <a:r>
              <a:rPr lang="en-US" sz="2200" u="none" kern="1200" dirty="0" smtClean="0">
                <a:solidFill>
                  <a:schemeClr val="bg1"/>
                </a:solidFill>
                <a:effectLst/>
                <a:latin typeface="+mj-lt"/>
                <a:ea typeface="+mj-ea"/>
                <a:cs typeface="+mj-cs"/>
              </a:rPr>
              <a:t>Potassium (K₂O) Fertilizer Source in Soybean by Timing</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6" name="Rectangle 15"/>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7" name="Right Arrow 16"/>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9" name="TextBox 1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Potassium (K₂O) volume </a:t>
            </a:r>
            <a:r>
              <a:rPr lang="en-US" sz="800" dirty="0" smtClean="0">
                <a:solidFill>
                  <a:srgbClr val="201B1A"/>
                </a:solidFill>
              </a:rPr>
              <a:t>was calculated from all sources of potassium contained in all fertilizer types</a:t>
            </a:r>
          </a:p>
        </p:txBody>
      </p:sp>
      <p:pic>
        <p:nvPicPr>
          <p:cNvPr id="21" name="Picture 20"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9296400" y="594360"/>
            <a:ext cx="6035040" cy="4663440"/>
            <a:chOff x="9309735" y="1203960"/>
            <a:chExt cx="6035040" cy="4663440"/>
          </a:xfrm>
        </p:grpSpPr>
        <p:sp>
          <p:nvSpPr>
            <p:cNvPr id="27"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8"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application timing, the graphs illustrate the % of total potassium (K₂O) </a:t>
            </a:r>
            <a:r>
              <a:rPr lang="en-US" sz="1050" dirty="0" smtClean="0">
                <a:solidFill>
                  <a:srgbClr val="201B1A"/>
                </a:solidFill>
              </a:rPr>
              <a:t>volume </a:t>
            </a:r>
            <a:r>
              <a:rPr lang="en-US" sz="1050" dirty="0">
                <a:solidFill>
                  <a:srgbClr val="201B1A"/>
                </a:solidFill>
              </a:rPr>
              <a:t>applied in </a:t>
            </a:r>
            <a:r>
              <a:rPr lang="en-US" sz="1050" dirty="0" smtClean="0">
                <a:solidFill>
                  <a:srgbClr val="201B1A"/>
                </a:solidFill>
              </a:rPr>
              <a:t>soybean </a:t>
            </a:r>
            <a:r>
              <a:rPr lang="en-US" sz="1050" dirty="0">
                <a:solidFill>
                  <a:srgbClr val="201B1A"/>
                </a:solidFill>
              </a:rPr>
              <a:t>that came from each fertilizer source.</a:t>
            </a:r>
          </a:p>
          <a:p>
            <a:pPr>
              <a:spcAft>
                <a:spcPts val="600"/>
              </a:spcAft>
            </a:pPr>
            <a:r>
              <a:rPr lang="en-US" sz="1050" dirty="0">
                <a:solidFill>
                  <a:srgbClr val="201B1A"/>
                </a:solidFill>
              </a:rPr>
              <a:t>Total pounds of actual potassium (K₂O) </a:t>
            </a:r>
            <a:r>
              <a:rPr lang="en-US" sz="1050" dirty="0" smtClean="0">
                <a:solidFill>
                  <a:srgbClr val="201B1A"/>
                </a:solidFill>
              </a:rPr>
              <a:t>applied </a:t>
            </a:r>
            <a:r>
              <a:rPr lang="en-US" sz="1050" dirty="0">
                <a:solidFill>
                  <a:srgbClr val="201B1A"/>
                </a:solidFill>
              </a:rPr>
              <a:t>was calculated based on all sources of potassium (K₂O)</a:t>
            </a:r>
            <a:r>
              <a:rPr lang="en-US" sz="1050" dirty="0" smtClean="0">
                <a:solidFill>
                  <a:srgbClr val="201B1A"/>
                </a:solidFill>
              </a:rPr>
              <a:t> </a:t>
            </a:r>
            <a:r>
              <a:rPr lang="en-US" sz="1050" dirty="0">
                <a:solidFill>
                  <a:srgbClr val="201B1A"/>
                </a:solidFill>
              </a:rPr>
              <a:t>from all fertilizer types</a:t>
            </a:r>
            <a:r>
              <a:rPr lang="en-US" sz="1050" dirty="0" smtClean="0">
                <a:solidFill>
                  <a:srgbClr val="201B1A"/>
                </a:solidFill>
              </a:rPr>
              <a:t>.</a:t>
            </a:r>
            <a:endParaRPr lang="en-US" sz="1050" dirty="0">
              <a:solidFill>
                <a:srgbClr val="201B1A"/>
              </a:solidFill>
            </a:endParaRPr>
          </a:p>
        </p:txBody>
      </p:sp>
      <p:graphicFrame>
        <p:nvGraphicFramePr>
          <p:cNvPr id="4" name="Object 3"/>
          <p:cNvGraphicFramePr>
            <a:graphicFrameLocks/>
          </p:cNvGraphicFramePr>
          <p:nvPr>
            <p:extLst>
              <p:ext uri="{D42A27DB-BD31-4B8C-83A1-F6EECF244321}">
                <p14:modId xmlns:p14="http://schemas.microsoft.com/office/powerpoint/2010/main" val="1073197527"/>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76676"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21816640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6"/>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3" grpId="0" animBg="1"/>
      <p:bldP spid="13"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7654"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6" y="525463"/>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0"/>
            <a:ext cx="9127333" cy="457907"/>
          </a:xfrm>
        </p:spPr>
        <p:txBody>
          <a:bodyPr/>
          <a:lstStyle/>
          <a:p>
            <a:r>
              <a:rPr lang="en-US" sz="2200" u="none" kern="1200" dirty="0" smtClean="0">
                <a:solidFill>
                  <a:schemeClr val="bg1"/>
                </a:solidFill>
                <a:effectLst/>
                <a:latin typeface="+mj-lt"/>
                <a:ea typeface="+mj-ea"/>
                <a:cs typeface="+mj-cs"/>
              </a:rPr>
              <a:t>Sulphur Fertilizer Source in Soybean (Volume)</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0" name="TextBox 9"/>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Sulphur volume was calculated from all sources of sulphur contained in all fertilizer types</a:t>
            </a:r>
          </a:p>
        </p:txBody>
      </p:sp>
      <p:pic>
        <p:nvPicPr>
          <p:cNvPr id="15" name="Picture 14"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9" name="Rectangle 18">
            <a:hlinkClick r:id="rId8"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Soybean</a:t>
            </a:r>
            <a:endParaRPr lang="en-US" sz="800" dirty="0">
              <a:solidFill>
                <a:prstClr val="white"/>
              </a:solidFill>
              <a:latin typeface="Calibri"/>
            </a:endParaRPr>
          </a:p>
        </p:txBody>
      </p:sp>
      <p:pic>
        <p:nvPicPr>
          <p:cNvPr id="23" name="Picture 9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9296400" y="594360"/>
            <a:ext cx="6035040" cy="4663440"/>
            <a:chOff x="9309735" y="1203960"/>
            <a:chExt cx="6035040" cy="4663440"/>
          </a:xfrm>
        </p:grpSpPr>
        <p:sp>
          <p:nvSpPr>
            <p:cNvPr id="25"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6"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469633"/>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graph on the left illustrates the % of total </a:t>
            </a:r>
            <a:r>
              <a:rPr lang="en-US" sz="1050" dirty="0" smtClean="0">
                <a:solidFill>
                  <a:srgbClr val="201B1A"/>
                </a:solidFill>
              </a:rPr>
              <a:t>sulphur volume </a:t>
            </a:r>
            <a:r>
              <a:rPr lang="en-US" sz="1050" dirty="0">
                <a:solidFill>
                  <a:srgbClr val="201B1A"/>
                </a:solidFill>
              </a:rPr>
              <a:t>applied in </a:t>
            </a:r>
            <a:r>
              <a:rPr lang="en-US" sz="1050" dirty="0" smtClean="0">
                <a:solidFill>
                  <a:srgbClr val="201B1A"/>
                </a:solidFill>
              </a:rPr>
              <a:t>soybean </a:t>
            </a:r>
            <a:r>
              <a:rPr lang="en-US" sz="1050" dirty="0">
                <a:solidFill>
                  <a:srgbClr val="201B1A"/>
                </a:solidFill>
              </a:rPr>
              <a:t>that came from each fertilizer source.  The graph on the right illustrates the volume of sulphur </a:t>
            </a:r>
            <a:r>
              <a:rPr lang="en-US" sz="1050" dirty="0" smtClean="0">
                <a:solidFill>
                  <a:srgbClr val="201B1A"/>
                </a:solidFill>
              </a:rPr>
              <a:t>that </a:t>
            </a:r>
            <a:r>
              <a:rPr lang="en-US" sz="1050" dirty="0">
                <a:solidFill>
                  <a:srgbClr val="201B1A"/>
                </a:solidFill>
              </a:rPr>
              <a:t>was applied in </a:t>
            </a:r>
            <a:r>
              <a:rPr lang="en-US" sz="1050" dirty="0" smtClean="0">
                <a:solidFill>
                  <a:srgbClr val="201B1A"/>
                </a:solidFill>
              </a:rPr>
              <a:t>soybean </a:t>
            </a:r>
            <a:r>
              <a:rPr lang="en-US" sz="1050" dirty="0">
                <a:solidFill>
                  <a:srgbClr val="201B1A"/>
                </a:solidFill>
              </a:rPr>
              <a:t>and came from each fertilizer source, expressed in pounds of </a:t>
            </a:r>
            <a:r>
              <a:rPr lang="en-US" sz="1050" dirty="0" smtClean="0">
                <a:solidFill>
                  <a:srgbClr val="201B1A"/>
                </a:solidFill>
              </a:rPr>
              <a:t>actual </a:t>
            </a:r>
            <a:r>
              <a:rPr lang="en-US" sz="1050" dirty="0">
                <a:solidFill>
                  <a:srgbClr val="201B1A"/>
                </a:solidFill>
              </a:rPr>
              <a:t>sulphur </a:t>
            </a:r>
            <a:r>
              <a:rPr lang="en-US" sz="1050" dirty="0" smtClean="0">
                <a:solidFill>
                  <a:srgbClr val="201B1A"/>
                </a:solidFill>
              </a:rPr>
              <a:t>.</a:t>
            </a:r>
            <a:endParaRPr lang="en-US" sz="1050" dirty="0">
              <a:solidFill>
                <a:srgbClr val="201B1A"/>
              </a:solidFill>
            </a:endParaRPr>
          </a:p>
          <a:p>
            <a:pPr>
              <a:spcAft>
                <a:spcPts val="600"/>
              </a:spcAft>
            </a:pPr>
            <a:r>
              <a:rPr lang="en-US" sz="1050" dirty="0">
                <a:solidFill>
                  <a:srgbClr val="201B1A"/>
                </a:solidFill>
              </a:rPr>
              <a:t>Total pounds of actual sulphur </a:t>
            </a:r>
            <a:r>
              <a:rPr lang="en-US" sz="1050" dirty="0" smtClean="0">
                <a:solidFill>
                  <a:srgbClr val="201B1A"/>
                </a:solidFill>
              </a:rPr>
              <a:t>applied </a:t>
            </a:r>
            <a:r>
              <a:rPr lang="en-US" sz="1050" dirty="0">
                <a:solidFill>
                  <a:srgbClr val="201B1A"/>
                </a:solidFill>
              </a:rPr>
              <a:t>was calculated based on all sources of sulphur </a:t>
            </a:r>
            <a:r>
              <a:rPr lang="en-US" sz="1050" dirty="0" smtClean="0">
                <a:solidFill>
                  <a:srgbClr val="201B1A"/>
                </a:solidFill>
              </a:rPr>
              <a:t>from </a:t>
            </a:r>
            <a:r>
              <a:rPr lang="en-US" sz="1050" dirty="0">
                <a:solidFill>
                  <a:srgbClr val="201B1A"/>
                </a:solidFill>
              </a:rPr>
              <a:t>all fertilizer types</a:t>
            </a:r>
            <a:r>
              <a:rPr lang="en-US" sz="1050" dirty="0" smtClean="0">
                <a:solidFill>
                  <a:srgbClr val="201B1A"/>
                </a:solidFill>
              </a:rPr>
              <a:t>.</a:t>
            </a:r>
            <a:endParaRPr lang="en-US" sz="1050" dirty="0">
              <a:solidFill>
                <a:srgbClr val="201B1A"/>
              </a:solidFill>
            </a:endParaRPr>
          </a:p>
        </p:txBody>
      </p:sp>
      <p:graphicFrame>
        <p:nvGraphicFramePr>
          <p:cNvPr id="4" name="Object 3"/>
          <p:cNvGraphicFramePr>
            <a:graphicFrameLocks/>
          </p:cNvGraphicFramePr>
          <p:nvPr>
            <p:extLst>
              <p:ext uri="{D42A27DB-BD31-4B8C-83A1-F6EECF244321}">
                <p14:modId xmlns:p14="http://schemas.microsoft.com/office/powerpoint/2010/main" val="2010096055"/>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77701"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cxnSp>
        <p:nvCxnSpPr>
          <p:cNvPr id="7" name="Straight Connector 6"/>
          <p:cNvCxnSpPr/>
          <p:nvPr/>
        </p:nvCxnSpPr>
        <p:spPr>
          <a:xfrm flipV="1">
            <a:off x="4945808" y="1676400"/>
            <a:ext cx="0" cy="304800"/>
          </a:xfrm>
          <a:prstGeom prst="line">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92674" y="1981200"/>
            <a:ext cx="2883193"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Ammonium sulphate </a:t>
            </a:r>
            <a:r>
              <a:rPr lang="en-CA" sz="1000" dirty="0">
                <a:solidFill>
                  <a:srgbClr val="201B1A"/>
                </a:solidFill>
              </a:rPr>
              <a:t>represents </a:t>
            </a:r>
            <a:r>
              <a:rPr lang="en-CA" sz="1000" dirty="0" smtClean="0">
                <a:solidFill>
                  <a:srgbClr val="201B1A"/>
                </a:solidFill>
              </a:rPr>
              <a:t>42.7% </a:t>
            </a:r>
            <a:r>
              <a:rPr lang="en-CA" sz="1000" dirty="0">
                <a:solidFill>
                  <a:srgbClr val="201B1A"/>
                </a:solidFill>
              </a:rPr>
              <a:t>of total </a:t>
            </a:r>
            <a:r>
              <a:rPr lang="en-CA" sz="1000" dirty="0" smtClean="0">
                <a:solidFill>
                  <a:srgbClr val="201B1A"/>
                </a:solidFill>
              </a:rPr>
              <a:t>sulphur </a:t>
            </a:r>
            <a:r>
              <a:rPr lang="en-CA" sz="1000" dirty="0">
                <a:solidFill>
                  <a:srgbClr val="201B1A"/>
                </a:solidFill>
              </a:rPr>
              <a:t>volume applied in </a:t>
            </a:r>
            <a:r>
              <a:rPr lang="en-CA" sz="1000" dirty="0" smtClean="0">
                <a:solidFill>
                  <a:srgbClr val="201B1A"/>
                </a:solidFill>
              </a:rPr>
              <a:t>soybeans (1 </a:t>
            </a:r>
            <a:r>
              <a:rPr lang="en-CA" sz="1000" dirty="0">
                <a:solidFill>
                  <a:srgbClr val="201B1A"/>
                </a:solidFill>
              </a:rPr>
              <a:t>million pounds</a:t>
            </a:r>
            <a:r>
              <a:rPr lang="en-CA" sz="1000" dirty="0" smtClean="0">
                <a:solidFill>
                  <a:srgbClr val="201B1A"/>
                </a:solidFill>
              </a:rPr>
              <a:t>).</a:t>
            </a:r>
            <a:endParaRPr lang="en-CA" sz="1000" dirty="0">
              <a:solidFill>
                <a:srgbClr val="201B1A"/>
              </a:solidFill>
            </a:endParaRPr>
          </a:p>
        </p:txBody>
      </p:sp>
    </p:spTree>
    <p:extLst>
      <p:ext uri="{BB962C8B-B14F-4D97-AF65-F5344CB8AC3E}">
        <p14:creationId xmlns:p14="http://schemas.microsoft.com/office/powerpoint/2010/main" val="2375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13"/>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03976 -0.0266 L -0.67951 -0.01989 " pathEditMode="relative" rAng="0" ptsTypes="AA">
                                      <p:cBhvr>
                                        <p:cTn id="21" dur="500" fill="hold"/>
                                        <p:tgtEl>
                                          <p:spTgt spid="24"/>
                                        </p:tgtEl>
                                        <p:attrNameLst>
                                          <p:attrName>ppt_x</p:attrName>
                                          <p:attrName>ppt_y</p:attrName>
                                        </p:attrNameLst>
                                      </p:cBhvr>
                                      <p:rCtr x="-31997" y="324"/>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8534400" y="5867844"/>
            <a:ext cx="128016" cy="146304"/>
          </a:xfrm>
          <a:prstGeom prst="ellipse">
            <a:avLst/>
          </a:prstGeom>
          <a:solidFill>
            <a:schemeClr val="accent6">
              <a:lumMod val="60000"/>
              <a:lumOff val="40000"/>
              <a:alpha val="60000"/>
            </a:schemeClr>
          </a:solidFill>
          <a:ln w="25400">
            <a:no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pic>
        <p:nvPicPr>
          <p:cNvPr id="578677"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1338"/>
            <a:ext cx="8961437"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0"/>
            <a:ext cx="9127333" cy="457907"/>
          </a:xfrm>
        </p:spPr>
        <p:txBody>
          <a:bodyPr/>
          <a:lstStyle/>
          <a:p>
            <a:r>
              <a:rPr lang="en-US" sz="2200" u="none" kern="1200" dirty="0" smtClean="0">
                <a:solidFill>
                  <a:schemeClr val="bg1"/>
                </a:solidFill>
                <a:effectLst/>
                <a:latin typeface="+mj-lt"/>
                <a:ea typeface="+mj-ea"/>
                <a:cs typeface="+mj-cs"/>
              </a:rPr>
              <a:t>Sulphur Fertilizer Source in Soybean by Timing</a:t>
            </a:r>
            <a:endParaRPr lang="en-US" sz="2200" u="none" kern="1200" dirty="0">
              <a:solidFill>
                <a:schemeClr val="bg1"/>
              </a:solidFill>
              <a:effectLst/>
              <a:latin typeface="+mj-lt"/>
              <a:ea typeface="+mj-ea"/>
              <a:cs typeface="+mj-cs"/>
            </a:endParaRPr>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4" name="TextBox 13"/>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Sulphur volume was calculated from all sources of sulphur contained in all fertilizer types</a:t>
            </a:r>
          </a:p>
        </p:txBody>
      </p:sp>
      <p:pic>
        <p:nvPicPr>
          <p:cNvPr id="15" name="Picture 14"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9296400" y="594360"/>
            <a:ext cx="6035040" cy="4663440"/>
            <a:chOff x="9309735" y="1203960"/>
            <a:chExt cx="6035040" cy="4663440"/>
          </a:xfrm>
        </p:grpSpPr>
        <p:sp>
          <p:nvSpPr>
            <p:cNvPr id="24"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5"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For each fertilizer type used in either a custom blend or applied as an unblended product, respondents were asked: a) how many acres they applied, and b)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application timing, the graphs illustrate the % of total </a:t>
            </a:r>
            <a:r>
              <a:rPr lang="en-US" sz="1050" dirty="0" smtClean="0">
                <a:solidFill>
                  <a:srgbClr val="201B1A"/>
                </a:solidFill>
              </a:rPr>
              <a:t>sulphur </a:t>
            </a:r>
            <a:r>
              <a:rPr lang="en-US" sz="1050" dirty="0">
                <a:solidFill>
                  <a:srgbClr val="201B1A"/>
                </a:solidFill>
              </a:rPr>
              <a:t>volume applied in </a:t>
            </a:r>
            <a:r>
              <a:rPr lang="en-US" sz="1050" dirty="0" smtClean="0">
                <a:solidFill>
                  <a:srgbClr val="201B1A"/>
                </a:solidFill>
              </a:rPr>
              <a:t>soybean </a:t>
            </a:r>
            <a:r>
              <a:rPr lang="en-US" sz="1050" dirty="0">
                <a:solidFill>
                  <a:srgbClr val="201B1A"/>
                </a:solidFill>
              </a:rPr>
              <a:t>that came from each fertilizer source.</a:t>
            </a:r>
          </a:p>
          <a:p>
            <a:pPr>
              <a:spcAft>
                <a:spcPts val="600"/>
              </a:spcAft>
            </a:pPr>
            <a:r>
              <a:rPr lang="en-US" sz="1050" dirty="0">
                <a:solidFill>
                  <a:srgbClr val="201B1A"/>
                </a:solidFill>
              </a:rPr>
              <a:t>Total pounds of actual </a:t>
            </a:r>
            <a:r>
              <a:rPr lang="en-US" sz="1050" dirty="0" smtClean="0">
                <a:solidFill>
                  <a:srgbClr val="201B1A"/>
                </a:solidFill>
              </a:rPr>
              <a:t>sulphur </a:t>
            </a:r>
            <a:r>
              <a:rPr lang="en-US" sz="1050" dirty="0">
                <a:solidFill>
                  <a:srgbClr val="201B1A"/>
                </a:solidFill>
              </a:rPr>
              <a:t>applied was calculated based on all sources of </a:t>
            </a:r>
            <a:r>
              <a:rPr lang="en-US" sz="1050" dirty="0" smtClean="0">
                <a:solidFill>
                  <a:srgbClr val="201B1A"/>
                </a:solidFill>
              </a:rPr>
              <a:t>sulphur </a:t>
            </a:r>
            <a:r>
              <a:rPr lang="en-US" sz="1050" dirty="0">
                <a:solidFill>
                  <a:srgbClr val="201B1A"/>
                </a:solidFill>
              </a:rPr>
              <a:t>from all fertilizer types</a:t>
            </a:r>
            <a:r>
              <a:rPr lang="en-US" sz="1050" dirty="0" smtClean="0">
                <a:solidFill>
                  <a:srgbClr val="201B1A"/>
                </a:solidFill>
              </a:rPr>
              <a:t>.</a:t>
            </a:r>
            <a:endParaRPr lang="en-US" sz="1050" dirty="0">
              <a:solidFill>
                <a:srgbClr val="201B1A"/>
              </a:solidFill>
            </a:endParaRPr>
          </a:p>
        </p:txBody>
      </p:sp>
      <p:graphicFrame>
        <p:nvGraphicFramePr>
          <p:cNvPr id="4" name="Object 3"/>
          <p:cNvGraphicFramePr>
            <a:graphicFrameLocks/>
          </p:cNvGraphicFramePr>
          <p:nvPr>
            <p:extLst>
              <p:ext uri="{D42A27DB-BD31-4B8C-83A1-F6EECF244321}">
                <p14:modId xmlns:p14="http://schemas.microsoft.com/office/powerpoint/2010/main" val="3354560976"/>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78722"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311694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13"/>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03976 -0.0266 L -0.67951 -0.01989 " pathEditMode="relative" rAng="0" ptsTypes="AA">
                                      <p:cBhvr>
                                        <p:cTn id="21" dur="500" fill="hold"/>
                                        <p:tgtEl>
                                          <p:spTgt spid="23"/>
                                        </p:tgtEl>
                                        <p:attrNameLst>
                                          <p:attrName>ppt_x</p:attrName>
                                          <p:attrName>ppt_y</p:attrName>
                                        </p:attrNameLst>
                                      </p:cBhvr>
                                      <p:rCtr x="-31997" y="324"/>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1" grpId="0" animBg="1"/>
      <p:bldP spid="13" grpId="0" animBg="1"/>
      <p:bldP spid="13"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702"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485898"/>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a:t>Fertilizer Placement </a:t>
            </a:r>
            <a:r>
              <a:rPr lang="en-CA" u="none" dirty="0" smtClean="0"/>
              <a:t>in Soybean - % Crop</a:t>
            </a:r>
            <a:r>
              <a:rPr lang="en-CA" u="none" baseline="0" dirty="0" smtClean="0"/>
              <a:t> Acres</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4" name="Right Arrow 13"/>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Box 14"/>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Nutrients were defined based on the primary component of each fertilizer type</a:t>
            </a:r>
          </a:p>
        </p:txBody>
      </p:sp>
      <p:cxnSp>
        <p:nvCxnSpPr>
          <p:cNvPr id="16" name="Straight Arrow Connector 15"/>
          <p:cNvCxnSpPr/>
          <p:nvPr/>
        </p:nvCxnSpPr>
        <p:spPr>
          <a:xfrm flipV="1">
            <a:off x="4127733" y="4148356"/>
            <a:ext cx="0" cy="27432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09644" y="4292367"/>
            <a:ext cx="3532095" cy="192873"/>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4.5% of soybean acres were treated with seed placed phosphorus.</a:t>
            </a:r>
            <a:endParaRPr lang="en-CA" sz="1000" dirty="0">
              <a:solidFill>
                <a:srgbClr val="201B1A"/>
              </a:solidFill>
            </a:endParaRPr>
          </a:p>
        </p:txBody>
      </p:sp>
      <p:pic>
        <p:nvPicPr>
          <p:cNvPr id="23" name="Picture 22"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9296400" y="594360"/>
            <a:ext cx="6035040" cy="4663440"/>
            <a:chOff x="9309735" y="1203960"/>
            <a:chExt cx="6035040" cy="4663440"/>
          </a:xfrm>
        </p:grpSpPr>
        <p:sp>
          <p:nvSpPr>
            <p:cNvPr id="27"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8"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79279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Separately for each application timing, for </a:t>
            </a:r>
            <a:r>
              <a:rPr lang="en-US" sz="1050" dirty="0">
                <a:solidFill>
                  <a:srgbClr val="201B1A"/>
                </a:solidFill>
              </a:rPr>
              <a:t>each fertilizer type used in either a custom blend or applied as an unblended product, respondents were </a:t>
            </a:r>
            <a:r>
              <a:rPr lang="en-US" sz="1050" dirty="0" smtClean="0">
                <a:solidFill>
                  <a:srgbClr val="201B1A"/>
                </a:solidFill>
              </a:rPr>
              <a:t>asked </a:t>
            </a:r>
            <a:r>
              <a:rPr lang="en-US" sz="1050" dirty="0">
                <a:solidFill>
                  <a:srgbClr val="201B1A"/>
                </a:solidFill>
              </a:rPr>
              <a:t>how many acres they </a:t>
            </a:r>
            <a:r>
              <a:rPr lang="en-US" sz="1050" dirty="0" smtClean="0">
                <a:solidFill>
                  <a:srgbClr val="201B1A"/>
                </a:solidFill>
              </a:rPr>
              <a:t>applied using each placement.</a:t>
            </a:r>
          </a:p>
          <a:p>
            <a:pPr>
              <a:spcAft>
                <a:spcPts val="600"/>
              </a:spcAft>
            </a:pPr>
            <a:r>
              <a:rPr lang="en-US" sz="1050" dirty="0" smtClean="0">
                <a:solidFill>
                  <a:srgbClr val="201B1A"/>
                </a:solidFill>
              </a:rPr>
              <a:t>Separately for each nutrient, the charts illustrate the % of soybean acres where the nutrient was applied using each placement at each timing.</a:t>
            </a:r>
          </a:p>
          <a:p>
            <a:r>
              <a:rPr lang="en-US" sz="1050" dirty="0">
                <a:solidFill>
                  <a:srgbClr val="201B1A"/>
                </a:solidFill>
              </a:rPr>
              <a:t>Nutrients were defined based on the primary component:</a:t>
            </a:r>
          </a:p>
          <a:p>
            <a:pPr lvl="1"/>
            <a:r>
              <a:rPr lang="en-US" sz="1050" dirty="0">
                <a:solidFill>
                  <a:srgbClr val="201B1A"/>
                </a:solidFill>
              </a:rPr>
              <a:t>Nitrogen	Ammonium nitrate, Anhydrous ammonia, ESN, Super U, Urea, UAN 28%, UAN 32%</a:t>
            </a:r>
          </a:p>
          <a:p>
            <a:pPr lvl="1"/>
            <a:r>
              <a:rPr lang="en-US" sz="1050" dirty="0">
                <a:solidFill>
                  <a:srgbClr val="201B1A"/>
                </a:solidFill>
              </a:rPr>
              <a:t>Phosphorus (P</a:t>
            </a:r>
            <a:r>
              <a:rPr lang="en-US" sz="1050" baseline="-25000" dirty="0">
                <a:solidFill>
                  <a:srgbClr val="201B1A"/>
                </a:solidFill>
              </a:rPr>
              <a:t>2</a:t>
            </a:r>
            <a:r>
              <a:rPr lang="en-US" sz="1050" dirty="0">
                <a:solidFill>
                  <a:srgbClr val="201B1A"/>
                </a:solidFill>
              </a:rPr>
              <a:t>O</a:t>
            </a:r>
            <a:r>
              <a:rPr lang="en-US" sz="1050" baseline="-25000" dirty="0">
                <a:solidFill>
                  <a:srgbClr val="201B1A"/>
                </a:solidFill>
              </a:rPr>
              <a:t>5</a:t>
            </a:r>
            <a:r>
              <a:rPr lang="en-US" sz="1050" dirty="0">
                <a:solidFill>
                  <a:srgbClr val="201B1A"/>
                </a:solidFill>
              </a:rPr>
              <a:t>) 	Ammonium phosphate, Complete Liquid Starter, Diammonium phosphate, Monoammonium phosphate</a:t>
            </a:r>
          </a:p>
          <a:p>
            <a:pPr lvl="1"/>
            <a:r>
              <a:rPr lang="en-US" sz="1050" dirty="0">
                <a:solidFill>
                  <a:srgbClr val="201B1A"/>
                </a:solidFill>
              </a:rPr>
              <a:t>Potassium	Liquid potash, Potash, Potassium sulphate</a:t>
            </a:r>
          </a:p>
          <a:p>
            <a:pPr lvl="1"/>
            <a:r>
              <a:rPr lang="en-US" sz="1050" dirty="0">
                <a:solidFill>
                  <a:srgbClr val="201B1A"/>
                </a:solidFill>
              </a:rPr>
              <a:t>Sulphur		Alpine K </a:t>
            </a:r>
            <a:r>
              <a:rPr lang="en-US" sz="1050" dirty="0" err="1">
                <a:solidFill>
                  <a:srgbClr val="201B1A"/>
                </a:solidFill>
              </a:rPr>
              <a:t>Thio</a:t>
            </a:r>
            <a:r>
              <a:rPr lang="en-US" sz="1050" dirty="0">
                <a:solidFill>
                  <a:srgbClr val="201B1A"/>
                </a:solidFill>
              </a:rPr>
              <a:t>, </a:t>
            </a:r>
            <a:r>
              <a:rPr lang="en-US" sz="1050" dirty="0" err="1">
                <a:solidFill>
                  <a:srgbClr val="201B1A"/>
                </a:solidFill>
              </a:rPr>
              <a:t>Amidas</a:t>
            </a:r>
            <a:r>
              <a:rPr lang="en-US" sz="1050" dirty="0">
                <a:solidFill>
                  <a:srgbClr val="201B1A"/>
                </a:solidFill>
              </a:rPr>
              <a:t>, Ammonium sulfate, Ammonium thiosulphate, Bio-</a:t>
            </a:r>
            <a:r>
              <a:rPr lang="en-US" sz="1050" dirty="0" err="1">
                <a:solidFill>
                  <a:srgbClr val="201B1A"/>
                </a:solidFill>
              </a:rPr>
              <a:t>Sul</a:t>
            </a:r>
            <a:r>
              <a:rPr lang="en-US" sz="1050" dirty="0">
                <a:solidFill>
                  <a:srgbClr val="201B1A"/>
                </a:solidFill>
              </a:rPr>
              <a:t> Premium Plus, K Mag, </a:t>
            </a:r>
            <a:r>
              <a:rPr lang="en-US" sz="1050" dirty="0" err="1">
                <a:solidFill>
                  <a:srgbClr val="201B1A"/>
                </a:solidFill>
              </a:rPr>
              <a:t>Microessentials</a:t>
            </a:r>
            <a:r>
              <a:rPr lang="en-US" sz="1050" dirty="0">
                <a:solidFill>
                  <a:srgbClr val="201B1A"/>
                </a:solidFill>
              </a:rPr>
              <a:t> SZ, 			NutraSul90 (Keg River), S15, Tiger 90, </a:t>
            </a:r>
            <a:r>
              <a:rPr lang="en-US" sz="1050" dirty="0" err="1">
                <a:solidFill>
                  <a:srgbClr val="201B1A"/>
                </a:solidFill>
              </a:rPr>
              <a:t>Vitasul</a:t>
            </a:r>
            <a:r>
              <a:rPr lang="en-US" sz="1050" dirty="0">
                <a:solidFill>
                  <a:srgbClr val="201B1A"/>
                </a:solidFill>
              </a:rPr>
              <a:t> G (</a:t>
            </a:r>
            <a:r>
              <a:rPr lang="en-US" sz="1050" dirty="0" err="1">
                <a:solidFill>
                  <a:srgbClr val="201B1A"/>
                </a:solidFill>
              </a:rPr>
              <a:t>Sulvaris</a:t>
            </a:r>
            <a:r>
              <a:rPr lang="en-US" sz="1050" dirty="0">
                <a:solidFill>
                  <a:srgbClr val="201B1A"/>
                </a:solidFill>
              </a:rPr>
              <a:t>), Other elemental </a:t>
            </a:r>
            <a:r>
              <a:rPr lang="en-US" sz="1050" dirty="0" smtClean="0">
                <a:solidFill>
                  <a:srgbClr val="201B1A"/>
                </a:solidFill>
              </a:rPr>
              <a:t>sulphur</a:t>
            </a:r>
            <a:endParaRPr lang="en-US" sz="1050" dirty="0">
              <a:solidFill>
                <a:srgbClr val="201B1A"/>
              </a:solidFill>
            </a:endParaRPr>
          </a:p>
        </p:txBody>
      </p:sp>
      <p:graphicFrame>
        <p:nvGraphicFramePr>
          <p:cNvPr id="4" name="Object 3"/>
          <p:cNvGraphicFramePr>
            <a:graphicFrameLocks/>
          </p:cNvGraphicFramePr>
          <p:nvPr>
            <p:extLst>
              <p:ext uri="{D42A27DB-BD31-4B8C-83A1-F6EECF244321}">
                <p14:modId xmlns:p14="http://schemas.microsoft.com/office/powerpoint/2010/main" val="2469628371"/>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79748"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105982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13"/>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22"/>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3976 -0.0266 L -0.67951 -0.01989 " pathEditMode="relative" rAng="0" ptsTypes="AA">
                                      <p:cBhvr>
                                        <p:cTn id="23" dur="500" fill="hold"/>
                                        <p:tgtEl>
                                          <p:spTgt spid="26"/>
                                        </p:tgtEl>
                                        <p:attrNameLst>
                                          <p:attrName>ppt_x</p:attrName>
                                          <p:attrName>ppt_y</p:attrName>
                                        </p:attrNameLst>
                                      </p:cBhvr>
                                      <p:rCtr x="-31997" y="324"/>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1" grpId="0" animBg="1"/>
      <p:bldP spid="13" grpId="0" animBg="1"/>
      <p:bldP spid="13"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5851" name="Picture 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Oval 41"/>
          <p:cNvSpPr/>
          <p:nvPr/>
        </p:nvSpPr>
        <p:spPr>
          <a:xfrm>
            <a:off x="7422134" y="4297369"/>
            <a:ext cx="128016" cy="146304"/>
          </a:xfrm>
          <a:prstGeom prst="ellipse">
            <a:avLst/>
          </a:prstGeom>
          <a:solidFill>
            <a:schemeClr val="accent6">
              <a:lumMod val="60000"/>
              <a:lumOff val="40000"/>
              <a:alpha val="60000"/>
            </a:schemeClr>
          </a:solidFill>
          <a:ln w="25400">
            <a:no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sp>
        <p:nvSpPr>
          <p:cNvPr id="2" name="Title 1"/>
          <p:cNvSpPr>
            <a:spLocks noGrp="1"/>
          </p:cNvSpPr>
          <p:nvPr>
            <p:ph type="title"/>
          </p:nvPr>
        </p:nvSpPr>
        <p:spPr/>
        <p:txBody>
          <a:bodyPr/>
          <a:lstStyle/>
          <a:p>
            <a:r>
              <a:rPr lang="en-CA" u="none" dirty="0"/>
              <a:t>Fertilizer Placement </a:t>
            </a:r>
            <a:r>
              <a:rPr lang="en-CA" u="none" dirty="0" smtClean="0"/>
              <a:t>in Soybean -</a:t>
            </a:r>
            <a:br>
              <a:rPr lang="en-CA" u="none" dirty="0" smtClean="0"/>
            </a:br>
            <a:r>
              <a:rPr lang="en-CA" u="none" dirty="0" smtClean="0"/>
              <a:t>% </a:t>
            </a:r>
            <a:r>
              <a:rPr lang="en-CA" u="none" dirty="0"/>
              <a:t>Nutrient </a:t>
            </a:r>
            <a:r>
              <a:rPr lang="en-CA" u="none" dirty="0" smtClean="0"/>
              <a:t>Volume Applied at Each Timing</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TextBox 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4" name="Right Arrow 13"/>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21" name="Picture 20"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8" name="Rectangle 17">
            <a:hlinkClick r:id="rId8"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Soybean</a:t>
            </a:r>
            <a:endParaRPr lang="en-US" sz="800" dirty="0">
              <a:solidFill>
                <a:prstClr val="white"/>
              </a:solidFill>
              <a:latin typeface="Calibri"/>
            </a:endParaRPr>
          </a:p>
        </p:txBody>
      </p:sp>
      <p:sp>
        <p:nvSpPr>
          <p:cNvPr id="23" name="TextBox 22"/>
          <p:cNvSpPr txBox="1"/>
          <p:nvPr/>
        </p:nvSpPr>
        <p:spPr>
          <a:xfrm>
            <a:off x="1764962" y="879675"/>
            <a:ext cx="749638"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smtClean="0"/>
              <a:t>n = 62 of 249</a:t>
            </a:r>
          </a:p>
        </p:txBody>
      </p:sp>
      <p:sp>
        <p:nvSpPr>
          <p:cNvPr id="27" name="TextBox 26"/>
          <p:cNvSpPr txBox="1"/>
          <p:nvPr/>
        </p:nvSpPr>
        <p:spPr>
          <a:xfrm>
            <a:off x="1757770" y="1959052"/>
            <a:ext cx="756830"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127 of 249</a:t>
            </a:r>
          </a:p>
        </p:txBody>
      </p:sp>
      <p:sp>
        <p:nvSpPr>
          <p:cNvPr id="28" name="TextBox 27"/>
          <p:cNvSpPr txBox="1"/>
          <p:nvPr/>
        </p:nvSpPr>
        <p:spPr>
          <a:xfrm>
            <a:off x="1757770" y="2990125"/>
            <a:ext cx="756830"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err="1" smtClean="0"/>
              <a:t>71of</a:t>
            </a:r>
            <a:r>
              <a:rPr lang="en-US" sz="800" u="sng" dirty="0" smtClean="0"/>
              <a:t> 249</a:t>
            </a:r>
          </a:p>
        </p:txBody>
      </p:sp>
      <p:sp>
        <p:nvSpPr>
          <p:cNvPr id="29" name="TextBox 28"/>
          <p:cNvSpPr txBox="1"/>
          <p:nvPr/>
        </p:nvSpPr>
        <p:spPr>
          <a:xfrm>
            <a:off x="1757770" y="4273950"/>
            <a:ext cx="756830"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12 of 249</a:t>
            </a:r>
          </a:p>
        </p:txBody>
      </p:sp>
      <p:sp>
        <p:nvSpPr>
          <p:cNvPr id="30" name="TextBox 29"/>
          <p:cNvSpPr txBox="1"/>
          <p:nvPr/>
        </p:nvSpPr>
        <p:spPr>
          <a:xfrm>
            <a:off x="3628994" y="879675"/>
            <a:ext cx="737556"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smtClean="0"/>
              <a:t>n = 61 of 243</a:t>
            </a:r>
          </a:p>
        </p:txBody>
      </p:sp>
      <p:sp>
        <p:nvSpPr>
          <p:cNvPr id="31" name="TextBox 30"/>
          <p:cNvSpPr txBox="1"/>
          <p:nvPr/>
        </p:nvSpPr>
        <p:spPr>
          <a:xfrm>
            <a:off x="3621802" y="1959052"/>
            <a:ext cx="744748"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121 of 243</a:t>
            </a:r>
          </a:p>
        </p:txBody>
      </p:sp>
      <p:sp>
        <p:nvSpPr>
          <p:cNvPr id="32" name="TextBox 31"/>
          <p:cNvSpPr txBox="1"/>
          <p:nvPr/>
        </p:nvSpPr>
        <p:spPr>
          <a:xfrm>
            <a:off x="3621802" y="2990125"/>
            <a:ext cx="744748"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69 of 243</a:t>
            </a:r>
          </a:p>
        </p:txBody>
      </p:sp>
      <p:sp>
        <p:nvSpPr>
          <p:cNvPr id="33" name="TextBox 32"/>
          <p:cNvSpPr txBox="1"/>
          <p:nvPr/>
        </p:nvSpPr>
        <p:spPr>
          <a:xfrm>
            <a:off x="3621802" y="4273950"/>
            <a:ext cx="668548"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11 of 243</a:t>
            </a:r>
          </a:p>
        </p:txBody>
      </p:sp>
      <p:sp>
        <p:nvSpPr>
          <p:cNvPr id="34" name="TextBox 33"/>
          <p:cNvSpPr txBox="1"/>
          <p:nvPr/>
        </p:nvSpPr>
        <p:spPr>
          <a:xfrm>
            <a:off x="5441683" y="886867"/>
            <a:ext cx="669982"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99 of 297</a:t>
            </a:r>
          </a:p>
        </p:txBody>
      </p:sp>
      <p:sp>
        <p:nvSpPr>
          <p:cNvPr id="35" name="TextBox 34"/>
          <p:cNvSpPr txBox="1"/>
          <p:nvPr/>
        </p:nvSpPr>
        <p:spPr>
          <a:xfrm>
            <a:off x="5434491" y="1959052"/>
            <a:ext cx="677174"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148 of 297</a:t>
            </a:r>
          </a:p>
        </p:txBody>
      </p:sp>
      <p:sp>
        <p:nvSpPr>
          <p:cNvPr id="36" name="TextBox 35"/>
          <p:cNvSpPr txBox="1"/>
          <p:nvPr/>
        </p:nvSpPr>
        <p:spPr>
          <a:xfrm>
            <a:off x="5434491" y="2990125"/>
            <a:ext cx="677174"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62 of 297</a:t>
            </a:r>
          </a:p>
        </p:txBody>
      </p:sp>
      <p:sp>
        <p:nvSpPr>
          <p:cNvPr id="37" name="TextBox 36"/>
          <p:cNvSpPr txBox="1"/>
          <p:nvPr/>
        </p:nvSpPr>
        <p:spPr>
          <a:xfrm>
            <a:off x="5434491" y="4273950"/>
            <a:ext cx="600974"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10 of 297</a:t>
            </a:r>
          </a:p>
        </p:txBody>
      </p:sp>
      <p:sp>
        <p:nvSpPr>
          <p:cNvPr id="38" name="TextBox 37"/>
          <p:cNvSpPr txBox="1"/>
          <p:nvPr/>
        </p:nvSpPr>
        <p:spPr>
          <a:xfrm>
            <a:off x="7304067" y="886867"/>
            <a:ext cx="678608"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10 of 54</a:t>
            </a:r>
          </a:p>
        </p:txBody>
      </p:sp>
      <p:sp>
        <p:nvSpPr>
          <p:cNvPr id="39" name="TextBox 38"/>
          <p:cNvSpPr txBox="1"/>
          <p:nvPr/>
        </p:nvSpPr>
        <p:spPr>
          <a:xfrm>
            <a:off x="7296875" y="1959052"/>
            <a:ext cx="685800"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30 of 54</a:t>
            </a:r>
          </a:p>
        </p:txBody>
      </p:sp>
      <p:sp>
        <p:nvSpPr>
          <p:cNvPr id="40" name="TextBox 39"/>
          <p:cNvSpPr txBox="1"/>
          <p:nvPr/>
        </p:nvSpPr>
        <p:spPr>
          <a:xfrm>
            <a:off x="7296875" y="2990125"/>
            <a:ext cx="762000"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12 of 54</a:t>
            </a:r>
          </a:p>
        </p:txBody>
      </p:sp>
      <p:sp>
        <p:nvSpPr>
          <p:cNvPr id="41" name="TextBox 40"/>
          <p:cNvSpPr txBox="1"/>
          <p:nvPr/>
        </p:nvSpPr>
        <p:spPr>
          <a:xfrm>
            <a:off x="7296875" y="4273950"/>
            <a:ext cx="685800" cy="192873"/>
          </a:xfrm>
          <a:prstGeom prst="rect">
            <a:avLst/>
          </a:prstGeom>
          <a:noFill/>
          <a:effectLst/>
        </p:spPr>
        <p:txBody>
          <a:bodyPr wrap="square" lIns="18288" tIns="36576" rIns="18288" bIns="27432" rtlCol="0" anchor="ctr" anchorCtr="0">
            <a:spAutoFit/>
          </a:bodyPr>
          <a:lstStyle/>
          <a:p>
            <a:pPr>
              <a:lnSpc>
                <a:spcPts val="1000"/>
              </a:lnSpc>
            </a:pPr>
            <a:r>
              <a:rPr lang="en-US" sz="800" u="sng" dirty="0"/>
              <a:t>n = </a:t>
            </a:r>
            <a:r>
              <a:rPr lang="en-US" sz="800" u="sng" dirty="0" smtClean="0"/>
              <a:t>6 of 54</a:t>
            </a:r>
          </a:p>
        </p:txBody>
      </p:sp>
      <p:pic>
        <p:nvPicPr>
          <p:cNvPr id="43" name="Picture 9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a:off x="9296400" y="594360"/>
            <a:ext cx="6035040" cy="4663440"/>
            <a:chOff x="9309735" y="1203960"/>
            <a:chExt cx="6035040" cy="4663440"/>
          </a:xfrm>
        </p:grpSpPr>
        <p:sp>
          <p:nvSpPr>
            <p:cNvPr id="45"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46"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469633"/>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nutrient, the graphs illustrate the volume applied using each placement expressed as a % of the nutrient volume that was applied at each timing (i.e. for each timing, the sum of percentages = 100%).</a:t>
            </a:r>
          </a:p>
          <a:p>
            <a:pPr>
              <a:spcAft>
                <a:spcPts val="600"/>
              </a:spcAft>
            </a:pPr>
            <a:r>
              <a:rPr lang="en-US" sz="1050" dirty="0">
                <a:solidFill>
                  <a:srgbClr val="201B1A"/>
                </a:solidFill>
              </a:rPr>
              <a:t>Total pounds of actual nutrient applied was calculated based on all sources of the nutrient from all fertilizer types.</a:t>
            </a:r>
          </a:p>
        </p:txBody>
      </p:sp>
      <p:graphicFrame>
        <p:nvGraphicFramePr>
          <p:cNvPr id="3" name="Object 2"/>
          <p:cNvGraphicFramePr>
            <a:graphicFrameLocks/>
          </p:cNvGraphicFramePr>
          <p:nvPr>
            <p:extLst>
              <p:ext uri="{D42A27DB-BD31-4B8C-83A1-F6EECF244321}">
                <p14:modId xmlns:p14="http://schemas.microsoft.com/office/powerpoint/2010/main" val="3007451860"/>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85897"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228033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13"/>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4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03976 -0.0266 L -0.67951 -0.01989 " pathEditMode="relative" rAng="0" ptsTypes="AA">
                                      <p:cBhvr>
                                        <p:cTn id="21" dur="500" fill="hold"/>
                                        <p:tgtEl>
                                          <p:spTgt spid="44"/>
                                        </p:tgtEl>
                                        <p:attrNameLst>
                                          <p:attrName>ppt_x</p:attrName>
                                          <p:attrName>ppt_y</p:attrName>
                                        </p:attrNameLst>
                                      </p:cBhvr>
                                      <p:rCtr x="-31997" y="324"/>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4"/>
                                        </p:tgtEl>
                                      </p:cBhvr>
                                    </p:animEffect>
                                    <p:set>
                                      <p:cBhvr>
                                        <p:cTn id="26"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42" grpId="0"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4513"/>
            <a:ext cx="914400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4638" y="0"/>
            <a:ext cx="7924800" cy="457907"/>
          </a:xfrm>
        </p:spPr>
        <p:txBody>
          <a:bodyPr/>
          <a:lstStyle/>
          <a:p>
            <a:r>
              <a:rPr lang="en-CA" u="none" dirty="0" smtClean="0"/>
              <a:t>Manure Applications </a:t>
            </a:r>
            <a:r>
              <a:rPr lang="en-CA" u="none" dirty="0"/>
              <a:t>in </a:t>
            </a:r>
            <a:r>
              <a:rPr lang="en-CA" u="none" dirty="0" smtClean="0"/>
              <a:t>Corn </a:t>
            </a:r>
            <a:r>
              <a:rPr lang="en-CA" u="none" dirty="0"/>
              <a:t>- % </a:t>
            </a:r>
            <a:r>
              <a:rPr lang="en-CA" u="none" dirty="0" smtClean="0"/>
              <a:t>Growers by Timing</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9" name="Group 8"/>
          <p:cNvGrpSpPr/>
          <p:nvPr/>
        </p:nvGrpSpPr>
        <p:grpSpPr>
          <a:xfrm>
            <a:off x="8515890" y="39961"/>
            <a:ext cx="611443" cy="374904"/>
            <a:chOff x="8515890" y="39961"/>
            <a:chExt cx="611443" cy="374904"/>
          </a:xfrm>
        </p:grpSpPr>
        <p:sp>
          <p:nvSpPr>
            <p:cNvPr id="13" name="Rectangle 12"/>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4" name="Right Arrow 13"/>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0" name="Picture 9"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8" name="Rectangle 17"/>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oreInfo"/>
          <p:cNvSpPr txBox="1"/>
          <p:nvPr>
            <p:custDataLst>
              <p:tags r:id="rId1"/>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“For your </a:t>
            </a:r>
            <a:r>
              <a:rPr lang="en-US" sz="1050" dirty="0" smtClean="0">
                <a:solidFill>
                  <a:srgbClr val="201B1A"/>
                </a:solidFill>
              </a:rPr>
              <a:t>2016 corn </a:t>
            </a:r>
            <a:r>
              <a:rPr lang="en-US" sz="1050" dirty="0">
                <a:solidFill>
                  <a:srgbClr val="201B1A"/>
                </a:solidFill>
              </a:rPr>
              <a:t>crop, did you apply fertilizer or manure at each timing? – and given the options of a) in the fall of 2015, b) in the winter, c) in the spring before planting, d) in the spring at planting and e) after planting/in-crop. </a:t>
            </a:r>
          </a:p>
          <a:p>
            <a:pPr>
              <a:spcAft>
                <a:spcPts val="600"/>
              </a:spcAft>
            </a:pPr>
            <a:r>
              <a:rPr lang="en-US" sz="1050" dirty="0" smtClean="0">
                <a:solidFill>
                  <a:srgbClr val="201B1A"/>
                </a:solidFill>
              </a:rPr>
              <a:t>Separately by water basin, farm size and 4R program </a:t>
            </a:r>
            <a:r>
              <a:rPr lang="en-US" sz="1050" dirty="0">
                <a:solidFill>
                  <a:srgbClr val="201B1A"/>
                </a:solidFill>
              </a:rPr>
              <a:t>familiarity, the charts illustrate the % of </a:t>
            </a:r>
            <a:r>
              <a:rPr lang="en-US" sz="1050" dirty="0" smtClean="0">
                <a:solidFill>
                  <a:srgbClr val="201B1A"/>
                </a:solidFill>
              </a:rPr>
              <a:t>corn </a:t>
            </a:r>
            <a:r>
              <a:rPr lang="en-US" sz="1050" dirty="0">
                <a:solidFill>
                  <a:srgbClr val="201B1A"/>
                </a:solidFill>
              </a:rPr>
              <a:t>growers who applied </a:t>
            </a:r>
            <a:r>
              <a:rPr lang="en-US" sz="1050" dirty="0" smtClean="0">
                <a:solidFill>
                  <a:srgbClr val="201B1A"/>
                </a:solidFill>
              </a:rPr>
              <a:t>manure </a:t>
            </a:r>
            <a:r>
              <a:rPr lang="en-US" sz="1050" dirty="0">
                <a:solidFill>
                  <a:srgbClr val="201B1A"/>
                </a:solidFill>
              </a:rPr>
              <a:t>at each timing</a:t>
            </a:r>
            <a:r>
              <a:rPr lang="en-US" sz="1050" dirty="0" smtClean="0">
                <a:solidFill>
                  <a:srgbClr val="201B1A"/>
                </a:solidFill>
              </a:rPr>
              <a:t>.</a:t>
            </a:r>
            <a:endParaRPr lang="en-US" sz="1050" dirty="0">
              <a:solidFill>
                <a:srgbClr val="201B1A"/>
              </a:solidFill>
            </a:endParaRPr>
          </a:p>
        </p:txBody>
      </p:sp>
    </p:spTree>
    <p:extLst>
      <p:ext uri="{BB962C8B-B14F-4D97-AF65-F5344CB8AC3E}">
        <p14:creationId xmlns:p14="http://schemas.microsoft.com/office/powerpoint/2010/main" val="2077344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19"/>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 grpId="0" animBg="1"/>
      <p:bldP spid="4"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6869"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478571"/>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a:t>Fertilizer Placement </a:t>
            </a:r>
            <a:r>
              <a:rPr lang="en-CA" u="none" dirty="0" smtClean="0"/>
              <a:t>in Soybean - </a:t>
            </a:r>
            <a:br>
              <a:rPr lang="en-CA" u="none" dirty="0" smtClean="0"/>
            </a:br>
            <a:r>
              <a:rPr lang="en-CA" u="none" dirty="0" smtClean="0"/>
              <a:t>% of Total Nutrient Volume Applied at All Timings</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TextBox 8"/>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pic>
        <p:nvPicPr>
          <p:cNvPr id="23" name="Picture 22"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p:nvPr/>
        </p:nvGrpSpPr>
        <p:grpSpPr>
          <a:xfrm>
            <a:off x="9296400" y="594360"/>
            <a:ext cx="6035040" cy="4663440"/>
            <a:chOff x="9309735" y="1203960"/>
            <a:chExt cx="6035040" cy="4663440"/>
          </a:xfrm>
        </p:grpSpPr>
        <p:sp>
          <p:nvSpPr>
            <p:cNvPr id="29"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30"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OREINFO"/>
          <p:cNvSpPr txBox="1"/>
          <p:nvPr/>
        </p:nvSpPr>
        <p:spPr>
          <a:xfrm>
            <a:off x="177801" y="6944886"/>
            <a:ext cx="8778240" cy="1469633"/>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a:t>
            </a:r>
            <a:r>
              <a:rPr lang="en-US" sz="1050" dirty="0" smtClean="0">
                <a:solidFill>
                  <a:srgbClr val="201B1A"/>
                </a:solidFill>
              </a:rPr>
              <a:t>placement. Respondents were also asked </a:t>
            </a:r>
            <a:r>
              <a:rPr lang="en-US" sz="1050" dirty="0">
                <a:solidFill>
                  <a:srgbClr val="201B1A"/>
                </a:solidFill>
              </a:rPr>
              <a:t>the application rate </a:t>
            </a:r>
            <a:r>
              <a:rPr lang="en-US" sz="1050" dirty="0" smtClean="0">
                <a:solidFill>
                  <a:srgbClr val="201B1A"/>
                </a:solidFill>
              </a:rPr>
              <a:t>- </a:t>
            </a:r>
            <a:r>
              <a:rPr lang="en-US" sz="1050" dirty="0">
                <a:solidFill>
                  <a:srgbClr val="201B1A"/>
                </a:solidFill>
              </a:rPr>
              <a:t>either as pounds (gallons) of product/ac or pounds of actual nutrient/ac.  Application rates were standardized in pounds of actual nutrient using the concentrations as listed in the adjacent table </a:t>
            </a:r>
            <a:r>
              <a:rPr lang="en-US" sz="1050" dirty="0" smtClean="0">
                <a:solidFill>
                  <a:srgbClr val="201B1A"/>
                </a:solidFill>
              </a:rPr>
              <a:t>- </a:t>
            </a:r>
            <a:r>
              <a:rPr lang="en-US" sz="1050" dirty="0">
                <a:solidFill>
                  <a:srgbClr val="201B1A"/>
                </a:solidFill>
              </a:rPr>
              <a:t>click on the A symbol. Volumes of each nutrient were calculated by multiplying acres treated times the application rate.</a:t>
            </a:r>
          </a:p>
          <a:p>
            <a:pPr>
              <a:spcAft>
                <a:spcPts val="600"/>
              </a:spcAft>
            </a:pPr>
            <a:r>
              <a:rPr lang="en-US" sz="1050" dirty="0" smtClean="0">
                <a:solidFill>
                  <a:srgbClr val="201B1A"/>
                </a:solidFill>
              </a:rPr>
              <a:t>Separately for each nutrient, the graphs illustrate </a:t>
            </a:r>
            <a:r>
              <a:rPr lang="en-US" sz="1050" dirty="0">
                <a:solidFill>
                  <a:srgbClr val="201B1A"/>
                </a:solidFill>
              </a:rPr>
              <a:t>the % of total nutrient volume applied in </a:t>
            </a:r>
            <a:r>
              <a:rPr lang="en-US" sz="1050" dirty="0" smtClean="0">
                <a:solidFill>
                  <a:srgbClr val="201B1A"/>
                </a:solidFill>
              </a:rPr>
              <a:t>soybean </a:t>
            </a:r>
            <a:r>
              <a:rPr lang="en-US" sz="1050" dirty="0">
                <a:solidFill>
                  <a:srgbClr val="201B1A"/>
                </a:solidFill>
              </a:rPr>
              <a:t>that was applied </a:t>
            </a:r>
            <a:r>
              <a:rPr lang="en-US" sz="1050" dirty="0" smtClean="0">
                <a:solidFill>
                  <a:srgbClr val="201B1A"/>
                </a:solidFill>
              </a:rPr>
              <a:t>at each timing/placement (i.e. across all timings, the sum of percentages = 100%).</a:t>
            </a:r>
            <a:endParaRPr lang="en-US" sz="1050" dirty="0">
              <a:solidFill>
                <a:srgbClr val="201B1A"/>
              </a:solidFill>
            </a:endParaRPr>
          </a:p>
          <a:p>
            <a:pPr>
              <a:spcAft>
                <a:spcPts val="600"/>
              </a:spcAft>
            </a:pPr>
            <a:r>
              <a:rPr lang="en-US" sz="1050" dirty="0">
                <a:solidFill>
                  <a:srgbClr val="201B1A"/>
                </a:solidFill>
              </a:rPr>
              <a:t>Total pounds of actual nutrient applied was calculated based on all sources of the nutrient from all fertilizer types.</a:t>
            </a:r>
          </a:p>
        </p:txBody>
      </p:sp>
      <p:graphicFrame>
        <p:nvGraphicFramePr>
          <p:cNvPr id="4" name="Object 3"/>
          <p:cNvGraphicFramePr>
            <a:graphicFrameLocks/>
          </p:cNvGraphicFramePr>
          <p:nvPr>
            <p:extLst>
              <p:ext uri="{D42A27DB-BD31-4B8C-83A1-F6EECF244321}">
                <p14:modId xmlns:p14="http://schemas.microsoft.com/office/powerpoint/2010/main" val="1745618462"/>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86914"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3369955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8"/>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8"/>
                                        </p:tgtEl>
                                      </p:cBhvr>
                                    </p:animEffect>
                                    <p:set>
                                      <p:cBhvr>
                                        <p:cTn id="2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3" grpId="0" animBg="1"/>
      <p:bldP spid="13"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7893"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smtClean="0"/>
              <a:t>Nitrogen Rates in Soybean - </a:t>
            </a:r>
            <a:r>
              <a:rPr lang="en-CA" u="none" dirty="0"/>
              <a:t>Rate </a:t>
            </a:r>
            <a:r>
              <a:rPr lang="en-CA" u="none" dirty="0" smtClean="0"/>
              <a:t>Ranges</a:t>
            </a:r>
            <a:endParaRPr lang="en-US" u="none" dirty="0" smtClean="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9" name="Group 8"/>
          <p:cNvGrpSpPr/>
          <p:nvPr/>
        </p:nvGrpSpPr>
        <p:grpSpPr>
          <a:xfrm>
            <a:off x="8515890" y="39961"/>
            <a:ext cx="611443" cy="374904"/>
            <a:chOff x="8515890" y="39961"/>
            <a:chExt cx="611443" cy="374904"/>
          </a:xfrm>
        </p:grpSpPr>
        <p:sp>
          <p:nvSpPr>
            <p:cNvPr id="10" name="Rectangle 9"/>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1" name="Right Arrow 10"/>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extBox 12"/>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Nitrogen volume was calculated from all sources of nitrogen contained in all fertilizer types</a:t>
            </a:r>
          </a:p>
        </p:txBody>
      </p:sp>
      <p:cxnSp>
        <p:nvCxnSpPr>
          <p:cNvPr id="19" name="Straight Arrow Connector 18"/>
          <p:cNvCxnSpPr/>
          <p:nvPr/>
        </p:nvCxnSpPr>
        <p:spPr>
          <a:xfrm flipH="1">
            <a:off x="2623919" y="2658455"/>
            <a:ext cx="365760" cy="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73475" y="2506211"/>
            <a:ext cx="20530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16.1% of soybean acres received 10 to 14.9 lbs. of N per acre.</a:t>
            </a:r>
          </a:p>
        </p:txBody>
      </p:sp>
      <p:sp>
        <p:nvSpPr>
          <p:cNvPr id="22" name="TextBox 21"/>
          <p:cNvSpPr txBox="1"/>
          <p:nvPr/>
        </p:nvSpPr>
        <p:spPr>
          <a:xfrm>
            <a:off x="6324600" y="3013745"/>
            <a:ext cx="1748271"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90.3% of soybean acres received &lt; 20 lbs. of N per acre.</a:t>
            </a:r>
          </a:p>
        </p:txBody>
      </p:sp>
      <p:sp>
        <p:nvSpPr>
          <p:cNvPr id="24" name="TextBox 23"/>
          <p:cNvSpPr txBox="1"/>
          <p:nvPr/>
        </p:nvSpPr>
        <p:spPr>
          <a:xfrm>
            <a:off x="2133600" y="929172"/>
            <a:ext cx="1561767"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54.4 of soybean acres received 0 lbs. of N per acre.</a:t>
            </a:r>
          </a:p>
        </p:txBody>
      </p:sp>
      <p:pic>
        <p:nvPicPr>
          <p:cNvPr id="29" name="Picture 28"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30"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p:cNvGrpSpPr/>
          <p:nvPr/>
        </p:nvGrpSpPr>
        <p:grpSpPr>
          <a:xfrm>
            <a:off x="9296400" y="594360"/>
            <a:ext cx="6035040" cy="4663440"/>
            <a:chOff x="9309735" y="1203960"/>
            <a:chExt cx="6035040" cy="4663440"/>
          </a:xfrm>
        </p:grpSpPr>
        <p:sp>
          <p:nvSpPr>
            <p:cNvPr id="32"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33"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graph on the left illustrates the % of </a:t>
            </a:r>
            <a:r>
              <a:rPr lang="en-US" sz="1050" dirty="0" smtClean="0">
                <a:solidFill>
                  <a:srgbClr val="201B1A"/>
                </a:solidFill>
              </a:rPr>
              <a:t>soybean </a:t>
            </a:r>
            <a:r>
              <a:rPr lang="en-US" sz="1050" dirty="0">
                <a:solidFill>
                  <a:srgbClr val="201B1A"/>
                </a:solidFill>
              </a:rPr>
              <a:t>acres that was treated with nitrogen at an application rate that fell within each rate range. The graph on the right illustrates the cumulative % of </a:t>
            </a:r>
            <a:r>
              <a:rPr lang="en-US" sz="1050" dirty="0" smtClean="0">
                <a:solidFill>
                  <a:srgbClr val="201B1A"/>
                </a:solidFill>
              </a:rPr>
              <a:t>soybean </a:t>
            </a:r>
            <a:r>
              <a:rPr lang="en-US" sz="1050" dirty="0">
                <a:solidFill>
                  <a:srgbClr val="201B1A"/>
                </a:solidFill>
              </a:rPr>
              <a:t>acres that was treated with nitrogen at an application rate that fell within each rate range. </a:t>
            </a:r>
          </a:p>
        </p:txBody>
      </p:sp>
      <p:graphicFrame>
        <p:nvGraphicFramePr>
          <p:cNvPr id="6" name="Object 5"/>
          <p:cNvGraphicFramePr>
            <a:graphicFrameLocks/>
          </p:cNvGraphicFramePr>
          <p:nvPr>
            <p:extLst>
              <p:ext uri="{D42A27DB-BD31-4B8C-83A1-F6EECF244321}">
                <p14:modId xmlns:p14="http://schemas.microsoft.com/office/powerpoint/2010/main" val="1301309043"/>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87938"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725310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30"/>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31"/>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1"/>
                                        </p:tgtEl>
                                      </p:cBhvr>
                                    </p:animEffect>
                                    <p:set>
                                      <p:cBhvr>
                                        <p:cTn id="2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4" grpId="0" animBg="1"/>
      <p:bldP spid="4"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547688"/>
            <a:ext cx="896778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smtClean="0"/>
              <a:t>Nitrogen Rates in Soybean - Average </a:t>
            </a:r>
            <a:r>
              <a:rPr lang="en-CA" u="none" dirty="0"/>
              <a:t>Rate</a:t>
            </a:r>
            <a:endParaRPr lang="en-US" u="none" dirty="0" smtClean="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9" name="Group 8"/>
          <p:cNvGrpSpPr/>
          <p:nvPr/>
        </p:nvGrpSpPr>
        <p:grpSpPr>
          <a:xfrm>
            <a:off x="8515890" y="39961"/>
            <a:ext cx="611443" cy="374904"/>
            <a:chOff x="8515890" y="39961"/>
            <a:chExt cx="611443" cy="374904"/>
          </a:xfrm>
        </p:grpSpPr>
        <p:sp>
          <p:nvSpPr>
            <p:cNvPr id="10" name="Rectangle 9"/>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1" name="Right Arrow 10"/>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extBox 12"/>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Nitrogen volume was calculated from all sources of nitrogen contained in all fertilizer types</a:t>
            </a:r>
          </a:p>
        </p:txBody>
      </p:sp>
      <p:sp>
        <p:nvSpPr>
          <p:cNvPr id="18" name="TextBox 17"/>
          <p:cNvSpPr txBox="1"/>
          <p:nvPr/>
        </p:nvSpPr>
        <p:spPr>
          <a:xfrm>
            <a:off x="4910356" y="925512"/>
            <a:ext cx="1672071" cy="19466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Average N rate = 6.4 lbs./ac.</a:t>
            </a:r>
          </a:p>
        </p:txBody>
      </p:sp>
      <p:pic>
        <p:nvPicPr>
          <p:cNvPr id="19" name="Picture 18"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5" name="Rectangle 14">
            <a:hlinkClick r:id="rId7"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Soybean</a:t>
            </a:r>
            <a:endParaRPr lang="en-US" sz="800" dirty="0">
              <a:solidFill>
                <a:prstClr val="white"/>
              </a:solidFill>
              <a:latin typeface="Calibri"/>
            </a:endParaRPr>
          </a:p>
        </p:txBody>
      </p:sp>
      <p:sp>
        <p:nvSpPr>
          <p:cNvPr id="17" name="Rectangle 16"/>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OREINFO"/>
          <p:cNvSpPr txBox="1"/>
          <p:nvPr>
            <p:custDataLst>
              <p:tags r:id="rId1"/>
            </p:custDataLst>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smtClean="0">
                <a:solidFill>
                  <a:srgbClr val="201B1A"/>
                </a:solidFill>
              </a:rPr>
              <a:t>Separately by water basin, farm size and 4R familiarity, the graph illustrates the average nitrogen application rate in pounds of nitrogen per acre (including untreated soybean acres).</a:t>
            </a:r>
            <a:endParaRPr lang="en-US" sz="1050" dirty="0">
              <a:solidFill>
                <a:srgbClr val="201B1A"/>
              </a:solidFill>
            </a:endParaRPr>
          </a:p>
        </p:txBody>
      </p:sp>
    </p:spTree>
    <p:extLst>
      <p:ext uri="{BB962C8B-B14F-4D97-AF65-F5344CB8AC3E}">
        <p14:creationId xmlns:p14="http://schemas.microsoft.com/office/powerpoint/2010/main" val="143162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21"/>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4" grpId="0" animBg="1"/>
      <p:bldP spid="4"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0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a:t>Phosphorus (P₂O₅) </a:t>
            </a:r>
            <a:r>
              <a:rPr lang="en-US" u="none" dirty="0" smtClean="0"/>
              <a:t>Rates in Soybean</a:t>
            </a:r>
            <a:r>
              <a:rPr lang="en-CA" u="none" dirty="0" smtClean="0"/>
              <a:t> - </a:t>
            </a:r>
            <a:r>
              <a:rPr lang="en-CA" u="none" dirty="0"/>
              <a:t>Rate </a:t>
            </a:r>
            <a:r>
              <a:rPr lang="en-CA" u="none" dirty="0" smtClean="0"/>
              <a:t>Ranges</a:t>
            </a:r>
            <a:endParaRPr lang="en-US" u="none" dirty="0" smtClean="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grpSp>
        <p:nvGrpSpPr>
          <p:cNvPr id="8" name="Group 7"/>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3" name="Right Arrow 12"/>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Box 13"/>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Phosphorus (P₂O₅) volume </a:t>
            </a:r>
            <a:r>
              <a:rPr lang="en-US" sz="800" dirty="0" smtClean="0">
                <a:solidFill>
                  <a:srgbClr val="201B1A"/>
                </a:solidFill>
              </a:rPr>
              <a:t>was calculated from all sources of phosphorus contained in all fertilizer types</a:t>
            </a:r>
          </a:p>
        </p:txBody>
      </p:sp>
      <p:cxnSp>
        <p:nvCxnSpPr>
          <p:cNvPr id="20" name="Straight Arrow Connector 19"/>
          <p:cNvCxnSpPr/>
          <p:nvPr/>
        </p:nvCxnSpPr>
        <p:spPr>
          <a:xfrm flipH="1" flipV="1">
            <a:off x="2366529" y="3700708"/>
            <a:ext cx="973974" cy="18803"/>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23729" y="3548308"/>
            <a:ext cx="2053071"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10.8% of soybean acres received 50 to 54.9 lbs. of </a:t>
            </a:r>
            <a:r>
              <a:rPr lang="en-US" sz="1000" dirty="0">
                <a:solidFill>
                  <a:srgbClr val="201B1A"/>
                </a:solidFill>
              </a:rPr>
              <a:t>P</a:t>
            </a:r>
            <a:r>
              <a:rPr lang="en-US" sz="1000" baseline="-25000" dirty="0">
                <a:solidFill>
                  <a:srgbClr val="201B1A"/>
                </a:solidFill>
              </a:rPr>
              <a:t>2</a:t>
            </a:r>
            <a:r>
              <a:rPr lang="en-US" sz="1000" dirty="0">
                <a:solidFill>
                  <a:srgbClr val="201B1A"/>
                </a:solidFill>
              </a:rPr>
              <a:t>O</a:t>
            </a:r>
            <a:r>
              <a:rPr lang="en-US" sz="1000" baseline="-25000" dirty="0">
                <a:solidFill>
                  <a:srgbClr val="201B1A"/>
                </a:solidFill>
              </a:rPr>
              <a:t>5</a:t>
            </a:r>
            <a:r>
              <a:rPr lang="en-US" sz="1000" dirty="0" smtClean="0"/>
              <a:t> per acre.</a:t>
            </a:r>
          </a:p>
        </p:txBody>
      </p:sp>
      <p:sp>
        <p:nvSpPr>
          <p:cNvPr id="23" name="TextBox 22"/>
          <p:cNvSpPr txBox="1"/>
          <p:nvPr/>
        </p:nvSpPr>
        <p:spPr>
          <a:xfrm>
            <a:off x="5943364" y="3260286"/>
            <a:ext cx="1829036"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78.98% of soybean acres received &lt; 50 lbs. of </a:t>
            </a:r>
            <a:r>
              <a:rPr lang="en-US" sz="1000" dirty="0">
                <a:solidFill>
                  <a:srgbClr val="201B1A"/>
                </a:solidFill>
              </a:rPr>
              <a:t>P</a:t>
            </a:r>
            <a:r>
              <a:rPr lang="en-US" sz="1000" baseline="-25000" dirty="0">
                <a:solidFill>
                  <a:srgbClr val="201B1A"/>
                </a:solidFill>
              </a:rPr>
              <a:t>2</a:t>
            </a:r>
            <a:r>
              <a:rPr lang="en-US" sz="1000" dirty="0">
                <a:solidFill>
                  <a:srgbClr val="201B1A"/>
                </a:solidFill>
              </a:rPr>
              <a:t>O</a:t>
            </a:r>
            <a:r>
              <a:rPr lang="en-US" sz="1000" baseline="-25000" dirty="0">
                <a:solidFill>
                  <a:srgbClr val="201B1A"/>
                </a:solidFill>
              </a:rPr>
              <a:t>5</a:t>
            </a:r>
            <a:r>
              <a:rPr lang="en-US" sz="1000" dirty="0" smtClean="0"/>
              <a:t> per acre.</a:t>
            </a:r>
          </a:p>
        </p:txBody>
      </p:sp>
      <p:cxnSp>
        <p:nvCxnSpPr>
          <p:cNvPr id="24" name="Straight Arrow Connector 23"/>
          <p:cNvCxnSpPr>
            <a:stCxn id="25" idx="0"/>
          </p:cNvCxnSpPr>
          <p:nvPr/>
        </p:nvCxnSpPr>
        <p:spPr>
          <a:xfrm flipV="1">
            <a:off x="4476306" y="1066800"/>
            <a:ext cx="0" cy="30480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10484" y="1371600"/>
            <a:ext cx="1731644"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56.3% of soybean acres received 0 lbs. of </a:t>
            </a:r>
            <a:r>
              <a:rPr lang="en-US" sz="1000" dirty="0">
                <a:solidFill>
                  <a:srgbClr val="201B1A"/>
                </a:solidFill>
              </a:rPr>
              <a:t>P</a:t>
            </a:r>
            <a:r>
              <a:rPr lang="en-US" sz="1000" baseline="-25000" dirty="0">
                <a:solidFill>
                  <a:srgbClr val="201B1A"/>
                </a:solidFill>
              </a:rPr>
              <a:t>2</a:t>
            </a:r>
            <a:r>
              <a:rPr lang="en-US" sz="1000" dirty="0">
                <a:solidFill>
                  <a:srgbClr val="201B1A"/>
                </a:solidFill>
              </a:rPr>
              <a:t>O</a:t>
            </a:r>
            <a:r>
              <a:rPr lang="en-US" sz="1000" baseline="-25000" dirty="0">
                <a:solidFill>
                  <a:srgbClr val="201B1A"/>
                </a:solidFill>
              </a:rPr>
              <a:t>5</a:t>
            </a:r>
            <a:r>
              <a:rPr lang="en-US" sz="1000" dirty="0" smtClean="0"/>
              <a:t> per acre.</a:t>
            </a:r>
          </a:p>
        </p:txBody>
      </p:sp>
      <p:pic>
        <p:nvPicPr>
          <p:cNvPr id="30" name="Picture 29"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31"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9296400" y="594360"/>
            <a:ext cx="6035040" cy="4663440"/>
            <a:chOff x="9309735" y="1203960"/>
            <a:chExt cx="6035040" cy="4663440"/>
          </a:xfrm>
        </p:grpSpPr>
        <p:sp>
          <p:nvSpPr>
            <p:cNvPr id="33"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34"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graph on the left illustrates the % of </a:t>
            </a:r>
            <a:r>
              <a:rPr lang="en-US" sz="1050" dirty="0" smtClean="0">
                <a:solidFill>
                  <a:srgbClr val="201B1A"/>
                </a:solidFill>
              </a:rPr>
              <a:t>soybean </a:t>
            </a:r>
            <a:r>
              <a:rPr lang="en-US" sz="1050" dirty="0">
                <a:solidFill>
                  <a:srgbClr val="201B1A"/>
                </a:solidFill>
              </a:rPr>
              <a:t>acres that was treated with phosphorus (P</a:t>
            </a:r>
            <a:r>
              <a:rPr lang="en-US" sz="1050" baseline="-25000" dirty="0">
                <a:solidFill>
                  <a:srgbClr val="201B1A"/>
                </a:solidFill>
              </a:rPr>
              <a:t>2</a:t>
            </a:r>
            <a:r>
              <a:rPr lang="en-US" sz="1050" dirty="0">
                <a:solidFill>
                  <a:srgbClr val="201B1A"/>
                </a:solidFill>
              </a:rPr>
              <a:t>O</a:t>
            </a:r>
            <a:r>
              <a:rPr lang="en-US" sz="1050" baseline="-25000" dirty="0">
                <a:solidFill>
                  <a:srgbClr val="201B1A"/>
                </a:solidFill>
              </a:rPr>
              <a:t>5</a:t>
            </a:r>
            <a:r>
              <a:rPr lang="en-US" sz="1050" dirty="0">
                <a:solidFill>
                  <a:srgbClr val="201B1A"/>
                </a:solidFill>
              </a:rPr>
              <a:t>)</a:t>
            </a:r>
            <a:r>
              <a:rPr lang="en-US" sz="1050" baseline="-25000" dirty="0">
                <a:solidFill>
                  <a:srgbClr val="201B1A"/>
                </a:solidFill>
              </a:rPr>
              <a:t> </a:t>
            </a:r>
            <a:r>
              <a:rPr lang="en-US" sz="1050" dirty="0">
                <a:solidFill>
                  <a:srgbClr val="201B1A"/>
                </a:solidFill>
              </a:rPr>
              <a:t>at an application rate that fell within each rate range. The graph on the right illustrates the cumulative % of </a:t>
            </a:r>
            <a:r>
              <a:rPr lang="en-US" sz="1050" dirty="0" smtClean="0">
                <a:solidFill>
                  <a:srgbClr val="201B1A"/>
                </a:solidFill>
              </a:rPr>
              <a:t>soybean </a:t>
            </a:r>
            <a:r>
              <a:rPr lang="en-US" sz="1050" dirty="0">
                <a:solidFill>
                  <a:srgbClr val="201B1A"/>
                </a:solidFill>
              </a:rPr>
              <a:t>acres that was treated with phosphorus (P</a:t>
            </a:r>
            <a:r>
              <a:rPr lang="en-US" sz="1050" baseline="-25000" dirty="0">
                <a:solidFill>
                  <a:srgbClr val="201B1A"/>
                </a:solidFill>
              </a:rPr>
              <a:t>2</a:t>
            </a:r>
            <a:r>
              <a:rPr lang="en-US" sz="1050" dirty="0">
                <a:solidFill>
                  <a:srgbClr val="201B1A"/>
                </a:solidFill>
              </a:rPr>
              <a:t>O</a:t>
            </a:r>
            <a:r>
              <a:rPr lang="en-US" sz="1050" baseline="-25000" dirty="0">
                <a:solidFill>
                  <a:srgbClr val="201B1A"/>
                </a:solidFill>
              </a:rPr>
              <a:t>5</a:t>
            </a:r>
            <a:r>
              <a:rPr lang="en-US" sz="1050" dirty="0">
                <a:solidFill>
                  <a:srgbClr val="201B1A"/>
                </a:solidFill>
              </a:rPr>
              <a:t>) at an application rate that fell within each rate range. </a:t>
            </a:r>
          </a:p>
        </p:txBody>
      </p:sp>
    </p:spTree>
    <p:extLst>
      <p:ext uri="{BB962C8B-B14F-4D97-AF65-F5344CB8AC3E}">
        <p14:creationId xmlns:p14="http://schemas.microsoft.com/office/powerpoint/2010/main" val="40792257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31"/>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32"/>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2"/>
                                        </p:tgtEl>
                                      </p:cBhvr>
                                    </p:animEffect>
                                    <p:set>
                                      <p:cBhvr>
                                        <p:cTn id="2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4" grpId="0" animBg="1"/>
      <p:bldP spid="4"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1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485898"/>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a:t>Phosphorus (P₂O₅) </a:t>
            </a:r>
            <a:r>
              <a:rPr lang="en-US" u="none" dirty="0" smtClean="0"/>
              <a:t>Rates in Soybean </a:t>
            </a:r>
            <a:r>
              <a:rPr lang="en-CA" u="none" dirty="0" smtClean="0"/>
              <a:t> - Average </a:t>
            </a:r>
            <a:r>
              <a:rPr lang="en-CA" u="none" dirty="0"/>
              <a:t>Rate</a:t>
            </a:r>
            <a:endParaRPr lang="en-US" u="none" dirty="0" smtClean="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grpSp>
        <p:nvGrpSpPr>
          <p:cNvPr id="8" name="Group 7"/>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3" name="Right Arrow 12"/>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Box 13"/>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Phosphorus (P₂O₅) volume </a:t>
            </a:r>
            <a:r>
              <a:rPr lang="en-US" sz="800" dirty="0" smtClean="0">
                <a:solidFill>
                  <a:srgbClr val="201B1A"/>
                </a:solidFill>
              </a:rPr>
              <a:t>was calculated from all sources of phosphorus contained in all fertilizer types</a:t>
            </a:r>
          </a:p>
        </p:txBody>
      </p:sp>
      <p:sp>
        <p:nvSpPr>
          <p:cNvPr id="18" name="TextBox 17"/>
          <p:cNvSpPr txBox="1"/>
          <p:nvPr/>
        </p:nvSpPr>
        <p:spPr>
          <a:xfrm>
            <a:off x="5105400" y="869987"/>
            <a:ext cx="1748271" cy="192873"/>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Average </a:t>
            </a:r>
            <a:r>
              <a:rPr lang="en-US" sz="1000" dirty="0">
                <a:solidFill>
                  <a:srgbClr val="201B1A"/>
                </a:solidFill>
              </a:rPr>
              <a:t>P</a:t>
            </a:r>
            <a:r>
              <a:rPr lang="en-US" sz="1000" baseline="-25000" dirty="0">
                <a:solidFill>
                  <a:srgbClr val="201B1A"/>
                </a:solidFill>
              </a:rPr>
              <a:t>2</a:t>
            </a:r>
            <a:r>
              <a:rPr lang="en-US" sz="1000" dirty="0">
                <a:solidFill>
                  <a:srgbClr val="201B1A"/>
                </a:solidFill>
              </a:rPr>
              <a:t>O</a:t>
            </a:r>
            <a:r>
              <a:rPr lang="en-US" sz="1000" baseline="-25000" dirty="0">
                <a:solidFill>
                  <a:srgbClr val="201B1A"/>
                </a:solidFill>
              </a:rPr>
              <a:t>5</a:t>
            </a:r>
            <a:r>
              <a:rPr lang="en-US" sz="1000" dirty="0" smtClean="0"/>
              <a:t> rate = 21.7 lbs./ac.</a:t>
            </a:r>
          </a:p>
        </p:txBody>
      </p:sp>
      <p:pic>
        <p:nvPicPr>
          <p:cNvPr id="19" name="Picture 18"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6" name="Rectangle 15">
            <a:hlinkClick r:id="rId7"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Soybean</a:t>
            </a:r>
            <a:endParaRPr lang="en-US" sz="800" dirty="0">
              <a:solidFill>
                <a:prstClr val="white"/>
              </a:solidFill>
              <a:latin typeface="Calibri"/>
            </a:endParaRPr>
          </a:p>
        </p:txBody>
      </p:sp>
      <p:sp>
        <p:nvSpPr>
          <p:cNvPr id="20" name="Rectangle 19"/>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oreInfo"/>
          <p:cNvSpPr txBox="1"/>
          <p:nvPr>
            <p:custDataLst>
              <p:tags r:id="rId1"/>
            </p:custDataLst>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smtClean="0">
                <a:solidFill>
                  <a:srgbClr val="201B1A"/>
                </a:solidFill>
              </a:rPr>
              <a:t>Separately by water basin, farm size and 4R </a:t>
            </a:r>
            <a:r>
              <a:rPr lang="en-US" sz="1050" dirty="0">
                <a:solidFill>
                  <a:srgbClr val="201B1A"/>
                </a:solidFill>
              </a:rPr>
              <a:t>familiarity, the graph </a:t>
            </a:r>
            <a:r>
              <a:rPr lang="en-US" sz="1050" dirty="0" smtClean="0">
                <a:solidFill>
                  <a:srgbClr val="201B1A"/>
                </a:solidFill>
              </a:rPr>
              <a:t>illustrates </a:t>
            </a:r>
            <a:r>
              <a:rPr lang="en-US" sz="1050" dirty="0">
                <a:solidFill>
                  <a:srgbClr val="201B1A"/>
                </a:solidFill>
              </a:rPr>
              <a:t>the average Phosphorus (P₂O₅) application rate in pounds of Phosphorus (P₂O₅) per acre (including untreated </a:t>
            </a:r>
            <a:r>
              <a:rPr lang="en-US" sz="1050" dirty="0" smtClean="0">
                <a:solidFill>
                  <a:srgbClr val="201B1A"/>
                </a:solidFill>
              </a:rPr>
              <a:t>soybean </a:t>
            </a:r>
            <a:r>
              <a:rPr lang="en-US" sz="1050" dirty="0">
                <a:solidFill>
                  <a:srgbClr val="201B1A"/>
                </a:solidFill>
              </a:rPr>
              <a:t>acres</a:t>
            </a:r>
            <a:r>
              <a:rPr lang="en-US" sz="1050" dirty="0" smtClean="0">
                <a:solidFill>
                  <a:srgbClr val="201B1A"/>
                </a:solidFill>
              </a:rPr>
              <a:t>).</a:t>
            </a:r>
            <a:endParaRPr lang="en-US" sz="1050" dirty="0">
              <a:solidFill>
                <a:srgbClr val="201B1A"/>
              </a:solidFill>
            </a:endParaRPr>
          </a:p>
        </p:txBody>
      </p:sp>
    </p:spTree>
    <p:extLst>
      <p:ext uri="{BB962C8B-B14F-4D97-AF65-F5344CB8AC3E}">
        <p14:creationId xmlns:p14="http://schemas.microsoft.com/office/powerpoint/2010/main" val="26466874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4.16667E-6 4.07407E-6 L -0.84427 0.00046 " pathEditMode="relative" rAng="0" ptsTypes="AA">
                                      <p:cBhvr>
                                        <p:cTn id="12" dur="500" fill="hold"/>
                                        <p:tgtEl>
                                          <p:spTgt spid="22"/>
                                        </p:tgtEl>
                                        <p:attrNameLst>
                                          <p:attrName>ppt_x</p:attrName>
                                          <p:attrName>ppt_y</p:attrName>
                                        </p:attrNameLst>
                                      </p:cBhvr>
                                      <p:rCtr x="-42222" y="23"/>
                                    </p:animMotion>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4"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2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Potassium (K₂O) Rates in Soybean</a:t>
            </a:r>
            <a:r>
              <a:rPr lang="en-CA" u="none" dirty="0" smtClean="0"/>
              <a:t> - </a:t>
            </a:r>
            <a:r>
              <a:rPr lang="en-CA" u="none" dirty="0"/>
              <a:t>Rate </a:t>
            </a:r>
            <a:r>
              <a:rPr lang="en-CA" u="none" dirty="0" smtClean="0"/>
              <a:t>Ranges</a:t>
            </a:r>
            <a:endParaRPr lang="en-US" u="none" dirty="0" smtClean="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4" name="Group 13"/>
          <p:cNvGrpSpPr/>
          <p:nvPr/>
        </p:nvGrpSpPr>
        <p:grpSpPr>
          <a:xfrm>
            <a:off x="8515890" y="39961"/>
            <a:ext cx="611443" cy="374904"/>
            <a:chOff x="8515890" y="39961"/>
            <a:chExt cx="611443" cy="374904"/>
          </a:xfrm>
        </p:grpSpPr>
        <p:sp>
          <p:nvSpPr>
            <p:cNvPr id="15" name="Rectangle 14"/>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6" name="Right Arrow 15"/>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8"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sp>
        <p:nvSpPr>
          <p:cNvPr id="12" name="TextBox 11"/>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Potassium (K₂O) volume </a:t>
            </a:r>
            <a:r>
              <a:rPr lang="en-US" sz="800" dirty="0" smtClean="0">
                <a:solidFill>
                  <a:srgbClr val="201B1A"/>
                </a:solidFill>
              </a:rPr>
              <a:t>was calculated from all sources of potassium contained in all fertilizer types</a:t>
            </a:r>
          </a:p>
        </p:txBody>
      </p:sp>
      <p:cxnSp>
        <p:nvCxnSpPr>
          <p:cNvPr id="23" name="Straight Arrow Connector 22"/>
          <p:cNvCxnSpPr/>
          <p:nvPr/>
        </p:nvCxnSpPr>
        <p:spPr>
          <a:xfrm flipH="1">
            <a:off x="2624454" y="3142825"/>
            <a:ext cx="745374" cy="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33583" y="2989042"/>
            <a:ext cx="1971792"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13.8% of soybean acres received 60 to 64.9 lbs. of K</a:t>
            </a:r>
            <a:r>
              <a:rPr lang="en-US" sz="1000" baseline="-25000" dirty="0" smtClean="0">
                <a:solidFill>
                  <a:srgbClr val="201B1A"/>
                </a:solidFill>
              </a:rPr>
              <a:t>2</a:t>
            </a:r>
            <a:r>
              <a:rPr lang="en-US" sz="1000" dirty="0" smtClean="0">
                <a:solidFill>
                  <a:srgbClr val="201B1A"/>
                </a:solidFill>
              </a:rPr>
              <a:t>O</a:t>
            </a:r>
            <a:r>
              <a:rPr lang="en-US" sz="1000" dirty="0" smtClean="0"/>
              <a:t> per acre.</a:t>
            </a:r>
          </a:p>
        </p:txBody>
      </p:sp>
      <p:sp>
        <p:nvSpPr>
          <p:cNvPr id="26" name="TextBox 25"/>
          <p:cNvSpPr txBox="1"/>
          <p:nvPr/>
        </p:nvSpPr>
        <p:spPr>
          <a:xfrm>
            <a:off x="5934075" y="3167308"/>
            <a:ext cx="1828800"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75.9% of soybean acres received</a:t>
            </a:r>
          </a:p>
          <a:p>
            <a:pPr algn="ctr">
              <a:lnSpc>
                <a:spcPts val="1000"/>
              </a:lnSpc>
            </a:pPr>
            <a:r>
              <a:rPr lang="en-US" sz="1000" dirty="0" smtClean="0"/>
              <a:t> &lt; 70 lbs. of K</a:t>
            </a:r>
            <a:r>
              <a:rPr lang="en-US" sz="1000" baseline="-25000" dirty="0" smtClean="0">
                <a:solidFill>
                  <a:srgbClr val="201B1A"/>
                </a:solidFill>
              </a:rPr>
              <a:t>2</a:t>
            </a:r>
            <a:r>
              <a:rPr lang="en-US" sz="1000" dirty="0" smtClean="0">
                <a:solidFill>
                  <a:srgbClr val="201B1A"/>
                </a:solidFill>
              </a:rPr>
              <a:t>O</a:t>
            </a:r>
            <a:r>
              <a:rPr lang="en-US" sz="1000" baseline="-25000" dirty="0" smtClean="0">
                <a:solidFill>
                  <a:srgbClr val="201B1A"/>
                </a:solidFill>
              </a:rPr>
              <a:t>5</a:t>
            </a:r>
            <a:r>
              <a:rPr lang="en-US" sz="1000" dirty="0" smtClean="0"/>
              <a:t> per acre.</a:t>
            </a:r>
          </a:p>
        </p:txBody>
      </p:sp>
      <p:pic>
        <p:nvPicPr>
          <p:cNvPr id="32" name="Picture 31"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cxnSp>
        <p:nvCxnSpPr>
          <p:cNvPr id="33" name="Straight Arrow Connector 32"/>
          <p:cNvCxnSpPr/>
          <p:nvPr/>
        </p:nvCxnSpPr>
        <p:spPr>
          <a:xfrm flipV="1">
            <a:off x="4271045" y="990600"/>
            <a:ext cx="0" cy="524346"/>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22874" y="1388226"/>
            <a:ext cx="1748271"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43.8% of soybean acres received 0 lbs. of K</a:t>
            </a:r>
            <a:r>
              <a:rPr lang="en-US" sz="1000" baseline="-25000" dirty="0" smtClean="0">
                <a:solidFill>
                  <a:srgbClr val="201B1A"/>
                </a:solidFill>
              </a:rPr>
              <a:t>2</a:t>
            </a:r>
            <a:r>
              <a:rPr lang="en-US" sz="1000" dirty="0" smtClean="0">
                <a:solidFill>
                  <a:srgbClr val="201B1A"/>
                </a:solidFill>
              </a:rPr>
              <a:t>O</a:t>
            </a:r>
            <a:r>
              <a:rPr lang="en-US" sz="1000" dirty="0" smtClean="0"/>
              <a:t> per acre.</a:t>
            </a:r>
          </a:p>
        </p:txBody>
      </p:sp>
      <p:pic>
        <p:nvPicPr>
          <p:cNvPr id="25"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9296400" y="594360"/>
            <a:ext cx="6035040" cy="4663440"/>
            <a:chOff x="9309735" y="1203960"/>
            <a:chExt cx="6035040" cy="4663440"/>
          </a:xfrm>
        </p:grpSpPr>
        <p:sp>
          <p:nvSpPr>
            <p:cNvPr id="35"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36"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graph on the left illustrates the % of </a:t>
            </a:r>
            <a:r>
              <a:rPr lang="en-US" sz="1050" dirty="0" smtClean="0">
                <a:solidFill>
                  <a:srgbClr val="201B1A"/>
                </a:solidFill>
              </a:rPr>
              <a:t>soybean </a:t>
            </a:r>
            <a:r>
              <a:rPr lang="en-US" sz="1050" dirty="0">
                <a:solidFill>
                  <a:srgbClr val="201B1A"/>
                </a:solidFill>
              </a:rPr>
              <a:t>acres that was treated with potassium (</a:t>
            </a:r>
            <a:r>
              <a:rPr lang="en-US" sz="1050" dirty="0"/>
              <a:t>K</a:t>
            </a:r>
            <a:r>
              <a:rPr lang="en-US" sz="1050" baseline="-25000" dirty="0">
                <a:solidFill>
                  <a:srgbClr val="201B1A"/>
                </a:solidFill>
              </a:rPr>
              <a:t>2</a:t>
            </a:r>
            <a:r>
              <a:rPr lang="en-US" sz="1050" dirty="0">
                <a:solidFill>
                  <a:srgbClr val="201B1A"/>
                </a:solidFill>
              </a:rPr>
              <a:t>O) at an application rate that fell within each rate range. The graph on the right illustrates the cumulative % of </a:t>
            </a:r>
            <a:r>
              <a:rPr lang="en-US" sz="1050" dirty="0" smtClean="0">
                <a:solidFill>
                  <a:srgbClr val="201B1A"/>
                </a:solidFill>
              </a:rPr>
              <a:t>soybean </a:t>
            </a:r>
            <a:r>
              <a:rPr lang="en-US" sz="1050" dirty="0">
                <a:solidFill>
                  <a:srgbClr val="201B1A"/>
                </a:solidFill>
              </a:rPr>
              <a:t>acres that was treated with potassium (</a:t>
            </a:r>
            <a:r>
              <a:rPr lang="en-US" sz="1050" dirty="0"/>
              <a:t>K</a:t>
            </a:r>
            <a:r>
              <a:rPr lang="en-US" sz="1050" baseline="-25000" dirty="0">
                <a:solidFill>
                  <a:srgbClr val="201B1A"/>
                </a:solidFill>
              </a:rPr>
              <a:t>2</a:t>
            </a:r>
            <a:r>
              <a:rPr lang="en-US" sz="1050" dirty="0">
                <a:solidFill>
                  <a:srgbClr val="201B1A"/>
                </a:solidFill>
              </a:rPr>
              <a:t>O) at an application rate that fell within each rate range. </a:t>
            </a:r>
          </a:p>
        </p:txBody>
      </p:sp>
    </p:spTree>
    <p:extLst>
      <p:ext uri="{BB962C8B-B14F-4D97-AF65-F5344CB8AC3E}">
        <p14:creationId xmlns:p14="http://schemas.microsoft.com/office/powerpoint/2010/main" val="2080632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34"/>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4"/>
                                        </p:tgtEl>
                                      </p:cBhvr>
                                    </p:animEffect>
                                    <p:set>
                                      <p:cBhvr>
                                        <p:cTn id="2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4" grpId="0" animBg="1"/>
      <p:bldP spid="4"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38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497621"/>
            <a:ext cx="8907463"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Potassium (K₂O) Rates in Soybean </a:t>
            </a:r>
            <a:r>
              <a:rPr lang="en-CA" u="none" dirty="0" smtClean="0"/>
              <a:t> - Average </a:t>
            </a:r>
            <a:r>
              <a:rPr lang="en-CA" u="none" dirty="0"/>
              <a:t>Rate</a:t>
            </a:r>
            <a:endParaRPr lang="en-US" u="none" dirty="0" smtClean="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4" name="Group 13"/>
          <p:cNvGrpSpPr/>
          <p:nvPr/>
        </p:nvGrpSpPr>
        <p:grpSpPr>
          <a:xfrm>
            <a:off x="8515890" y="39961"/>
            <a:ext cx="611443" cy="374904"/>
            <a:chOff x="8515890" y="39961"/>
            <a:chExt cx="611443" cy="374904"/>
          </a:xfrm>
        </p:grpSpPr>
        <p:sp>
          <p:nvSpPr>
            <p:cNvPr id="15" name="Rectangle 14"/>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6" name="Right Arrow 15"/>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8"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sp>
        <p:nvSpPr>
          <p:cNvPr id="12" name="TextBox 11"/>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a:t>
            </a:r>
            <a:r>
              <a:rPr lang="en-US" sz="800" dirty="0">
                <a:solidFill>
                  <a:srgbClr val="201B1A"/>
                </a:solidFill>
              </a:rPr>
              <a:t>Potassium (K₂O) volume </a:t>
            </a:r>
            <a:r>
              <a:rPr lang="en-US" sz="800" dirty="0" smtClean="0">
                <a:solidFill>
                  <a:srgbClr val="201B1A"/>
                </a:solidFill>
              </a:rPr>
              <a:t>was calculated from all sources of potassium contained in all fertilizer types</a:t>
            </a:r>
          </a:p>
        </p:txBody>
      </p:sp>
      <p:sp>
        <p:nvSpPr>
          <p:cNvPr id="21" name="TextBox 20"/>
          <p:cNvSpPr txBox="1"/>
          <p:nvPr/>
        </p:nvSpPr>
        <p:spPr>
          <a:xfrm>
            <a:off x="5262129" y="898520"/>
            <a:ext cx="1672071" cy="192873"/>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Average </a:t>
            </a:r>
            <a:r>
              <a:rPr lang="en-US" sz="1000" dirty="0"/>
              <a:t>K</a:t>
            </a:r>
            <a:r>
              <a:rPr lang="en-US" sz="1000" baseline="-25000" dirty="0">
                <a:solidFill>
                  <a:srgbClr val="201B1A"/>
                </a:solidFill>
              </a:rPr>
              <a:t>2</a:t>
            </a:r>
            <a:r>
              <a:rPr lang="en-US" sz="1000" dirty="0">
                <a:solidFill>
                  <a:srgbClr val="201B1A"/>
                </a:solidFill>
              </a:rPr>
              <a:t>O</a:t>
            </a:r>
            <a:r>
              <a:rPr lang="en-US" sz="1000" dirty="0" smtClean="0"/>
              <a:t> rate = 46.2 lbs./ac.</a:t>
            </a:r>
          </a:p>
        </p:txBody>
      </p:sp>
      <p:pic>
        <p:nvPicPr>
          <p:cNvPr id="22" name="Picture 21"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9" name="Rectangle 18">
            <a:hlinkClick r:id="rId7"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Soybean</a:t>
            </a:r>
            <a:endParaRPr lang="en-US" sz="800" dirty="0">
              <a:solidFill>
                <a:prstClr val="white"/>
              </a:solidFill>
              <a:latin typeface="Calibri"/>
            </a:endParaRPr>
          </a:p>
        </p:txBody>
      </p:sp>
      <p:sp>
        <p:nvSpPr>
          <p:cNvPr id="20" name="Rectangle 19"/>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oreInfo"/>
          <p:cNvSpPr txBox="1"/>
          <p:nvPr>
            <p:custDataLst>
              <p:tags r:id="rId1"/>
            </p:custDataLst>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smtClean="0">
                <a:solidFill>
                  <a:srgbClr val="201B1A"/>
                </a:solidFill>
              </a:rPr>
              <a:t>Separately by water basin, farm size and 4R </a:t>
            </a:r>
            <a:r>
              <a:rPr lang="en-US" sz="1050" dirty="0">
                <a:solidFill>
                  <a:srgbClr val="201B1A"/>
                </a:solidFill>
              </a:rPr>
              <a:t>familiarity, the graph </a:t>
            </a:r>
            <a:r>
              <a:rPr lang="en-US" sz="1050" dirty="0" smtClean="0">
                <a:solidFill>
                  <a:srgbClr val="201B1A"/>
                </a:solidFill>
              </a:rPr>
              <a:t>illustrates </a:t>
            </a:r>
            <a:r>
              <a:rPr lang="en-US" sz="1050" dirty="0">
                <a:solidFill>
                  <a:srgbClr val="201B1A"/>
                </a:solidFill>
              </a:rPr>
              <a:t>the average </a:t>
            </a:r>
            <a:r>
              <a:rPr lang="en-US" sz="1050" dirty="0" smtClean="0">
                <a:solidFill>
                  <a:srgbClr val="201B1A"/>
                </a:solidFill>
              </a:rPr>
              <a:t>potassium </a:t>
            </a:r>
            <a:r>
              <a:rPr lang="en-US" sz="1050" dirty="0">
                <a:solidFill>
                  <a:srgbClr val="201B1A"/>
                </a:solidFill>
              </a:rPr>
              <a:t>(K₂O) application rate in pounds of </a:t>
            </a:r>
            <a:r>
              <a:rPr lang="en-US" sz="1050" dirty="0" smtClean="0">
                <a:solidFill>
                  <a:srgbClr val="201B1A"/>
                </a:solidFill>
              </a:rPr>
              <a:t>potassium </a:t>
            </a:r>
            <a:r>
              <a:rPr lang="en-US" sz="1050" dirty="0">
                <a:solidFill>
                  <a:srgbClr val="201B1A"/>
                </a:solidFill>
              </a:rPr>
              <a:t>(K₂O) per acre (including untreated </a:t>
            </a:r>
            <a:r>
              <a:rPr lang="en-US" sz="1050" dirty="0" smtClean="0">
                <a:solidFill>
                  <a:srgbClr val="201B1A"/>
                </a:solidFill>
              </a:rPr>
              <a:t>soybean </a:t>
            </a:r>
            <a:r>
              <a:rPr lang="en-US" sz="1050" dirty="0">
                <a:solidFill>
                  <a:srgbClr val="201B1A"/>
                </a:solidFill>
              </a:rPr>
              <a:t>acres</a:t>
            </a:r>
            <a:r>
              <a:rPr lang="en-US" sz="1050" dirty="0" smtClean="0">
                <a:solidFill>
                  <a:srgbClr val="201B1A"/>
                </a:solidFill>
              </a:rPr>
              <a:t>).</a:t>
            </a:r>
            <a:endParaRPr lang="en-US" sz="1050" dirty="0">
              <a:solidFill>
                <a:srgbClr val="201B1A"/>
              </a:solidFill>
            </a:endParaRPr>
          </a:p>
        </p:txBody>
      </p:sp>
    </p:spTree>
    <p:extLst>
      <p:ext uri="{BB962C8B-B14F-4D97-AF65-F5344CB8AC3E}">
        <p14:creationId xmlns:p14="http://schemas.microsoft.com/office/powerpoint/2010/main" val="15758969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23"/>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4" grpId="0" animBg="1"/>
      <p:bldP spid="4"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smtClean="0"/>
              <a:t>Sulphur Rates in Soybean - Rate Ranges</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2"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grpSp>
        <p:nvGrpSpPr>
          <p:cNvPr id="9" name="Group 8"/>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3" name="Right Arrow 12"/>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Box 13"/>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Sulphur volume was calculated from all sources of sulphur contained in all fertilizer types</a:t>
            </a:r>
          </a:p>
        </p:txBody>
      </p:sp>
      <p:sp>
        <p:nvSpPr>
          <p:cNvPr id="24" name="TextBox 23"/>
          <p:cNvSpPr txBox="1"/>
          <p:nvPr/>
        </p:nvSpPr>
        <p:spPr>
          <a:xfrm>
            <a:off x="2146969" y="1029836"/>
            <a:ext cx="1748271"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91.2% of soybean acres received 0 lbs. of S per acre.</a:t>
            </a:r>
          </a:p>
        </p:txBody>
      </p:sp>
      <p:pic>
        <p:nvPicPr>
          <p:cNvPr id="29" name="Picture 28"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29"/>
          <p:cNvGrpSpPr/>
          <p:nvPr/>
        </p:nvGrpSpPr>
        <p:grpSpPr>
          <a:xfrm>
            <a:off x="9296400" y="594360"/>
            <a:ext cx="6035040" cy="4663440"/>
            <a:chOff x="9309735" y="1203960"/>
            <a:chExt cx="6035040" cy="4663440"/>
          </a:xfrm>
        </p:grpSpPr>
        <p:sp>
          <p:nvSpPr>
            <p:cNvPr id="31"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32"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graph on the left illustrates the % of </a:t>
            </a:r>
            <a:r>
              <a:rPr lang="en-US" sz="1050" dirty="0" smtClean="0">
                <a:solidFill>
                  <a:srgbClr val="201B1A"/>
                </a:solidFill>
              </a:rPr>
              <a:t>soybean </a:t>
            </a:r>
            <a:r>
              <a:rPr lang="en-US" sz="1050" dirty="0">
                <a:solidFill>
                  <a:srgbClr val="201B1A"/>
                </a:solidFill>
              </a:rPr>
              <a:t>acres that was treated with sulphur at an application rate that fell within each rate range. The graph on the right illustrates the cumulative % of </a:t>
            </a:r>
            <a:r>
              <a:rPr lang="en-US" sz="1050" dirty="0" smtClean="0">
                <a:solidFill>
                  <a:srgbClr val="201B1A"/>
                </a:solidFill>
              </a:rPr>
              <a:t>soybean </a:t>
            </a:r>
            <a:r>
              <a:rPr lang="en-US" sz="1050" dirty="0">
                <a:solidFill>
                  <a:srgbClr val="201B1A"/>
                </a:solidFill>
              </a:rPr>
              <a:t>acres that was treated with sulphur at an application rate that fell within each rate range. </a:t>
            </a:r>
          </a:p>
        </p:txBody>
      </p:sp>
    </p:spTree>
    <p:extLst>
      <p:ext uri="{BB962C8B-B14F-4D97-AF65-F5344CB8AC3E}">
        <p14:creationId xmlns:p14="http://schemas.microsoft.com/office/powerpoint/2010/main" val="3053652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30"/>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4" grpId="0" animBg="1"/>
      <p:bldP spid="4"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smtClean="0"/>
              <a:t>Sulphur Rates in Soybean - Average Rate</a:t>
            </a:r>
            <a:endParaRPr lang="en-US" u="none" dirty="0"/>
          </a:p>
        </p:txBody>
      </p:sp>
      <p:pic>
        <p:nvPicPr>
          <p:cNvPr id="3" name="Picture 2"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2"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grpSp>
        <p:nvGrpSpPr>
          <p:cNvPr id="9" name="Group 8"/>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3" name="Right Arrow 12"/>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Box 13"/>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Sulphur volume was calculated from all sources of sulphur contained in all fertilizer types</a:t>
            </a:r>
          </a:p>
        </p:txBody>
      </p:sp>
      <p:sp>
        <p:nvSpPr>
          <p:cNvPr id="19" name="TextBox 18"/>
          <p:cNvSpPr txBox="1"/>
          <p:nvPr/>
        </p:nvSpPr>
        <p:spPr>
          <a:xfrm>
            <a:off x="4195329" y="880145"/>
            <a:ext cx="1672071" cy="19466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Average S rate = 1 lb./ac.</a:t>
            </a:r>
          </a:p>
        </p:txBody>
      </p:sp>
      <p:pic>
        <p:nvPicPr>
          <p:cNvPr id="21" name="Picture 20"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7" name="Rectangle 16">
            <a:hlinkClick r:id="rId7"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Soybean</a:t>
            </a:r>
            <a:endParaRPr lang="en-US" sz="800" dirty="0">
              <a:solidFill>
                <a:prstClr val="white"/>
              </a:solidFill>
              <a:latin typeface="Calibri"/>
            </a:endParaRPr>
          </a:p>
        </p:txBody>
      </p:sp>
      <p:sp>
        <p:nvSpPr>
          <p:cNvPr id="18" name="Rectangle 17"/>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oreInfo"/>
          <p:cNvSpPr txBox="1"/>
          <p:nvPr>
            <p:custDataLst>
              <p:tags r:id="rId1"/>
            </p:custDataLst>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smtClean="0">
                <a:solidFill>
                  <a:srgbClr val="201B1A"/>
                </a:solidFill>
              </a:rPr>
              <a:t>Separately by water basin, farm size and 4R </a:t>
            </a:r>
            <a:r>
              <a:rPr lang="en-US" sz="1050" dirty="0">
                <a:solidFill>
                  <a:srgbClr val="201B1A"/>
                </a:solidFill>
              </a:rPr>
              <a:t>familiarity, the graph </a:t>
            </a:r>
            <a:r>
              <a:rPr lang="en-US" sz="1050" dirty="0" smtClean="0">
                <a:solidFill>
                  <a:srgbClr val="201B1A"/>
                </a:solidFill>
              </a:rPr>
              <a:t>illustrates </a:t>
            </a:r>
            <a:r>
              <a:rPr lang="en-US" sz="1050" dirty="0">
                <a:solidFill>
                  <a:srgbClr val="201B1A"/>
                </a:solidFill>
              </a:rPr>
              <a:t>the average </a:t>
            </a:r>
            <a:r>
              <a:rPr lang="en-US" sz="1050" dirty="0" smtClean="0">
                <a:solidFill>
                  <a:srgbClr val="201B1A"/>
                </a:solidFill>
              </a:rPr>
              <a:t>sulphur </a:t>
            </a:r>
            <a:r>
              <a:rPr lang="en-US" sz="1050" dirty="0">
                <a:solidFill>
                  <a:srgbClr val="201B1A"/>
                </a:solidFill>
              </a:rPr>
              <a:t>application rate in pounds of </a:t>
            </a:r>
            <a:r>
              <a:rPr lang="en-US" sz="1050" dirty="0" smtClean="0">
                <a:solidFill>
                  <a:srgbClr val="201B1A"/>
                </a:solidFill>
              </a:rPr>
              <a:t>sulphur </a:t>
            </a:r>
            <a:r>
              <a:rPr lang="en-US" sz="1050" dirty="0">
                <a:solidFill>
                  <a:srgbClr val="201B1A"/>
                </a:solidFill>
              </a:rPr>
              <a:t>per acre (including untreated </a:t>
            </a:r>
            <a:r>
              <a:rPr lang="en-US" sz="1050" dirty="0" smtClean="0">
                <a:solidFill>
                  <a:srgbClr val="201B1A"/>
                </a:solidFill>
              </a:rPr>
              <a:t>soybean </a:t>
            </a:r>
            <a:r>
              <a:rPr lang="en-US" sz="1050" dirty="0">
                <a:solidFill>
                  <a:srgbClr val="201B1A"/>
                </a:solidFill>
              </a:rPr>
              <a:t>acres</a:t>
            </a:r>
            <a:r>
              <a:rPr lang="en-US" sz="1050" dirty="0" smtClean="0">
                <a:solidFill>
                  <a:srgbClr val="201B1A"/>
                </a:solidFill>
              </a:rPr>
              <a:t>).</a:t>
            </a:r>
            <a:endParaRPr lang="en-US" sz="1050" dirty="0">
              <a:solidFill>
                <a:srgbClr val="201B1A"/>
              </a:solidFill>
            </a:endParaRPr>
          </a:p>
        </p:txBody>
      </p:sp>
    </p:spTree>
    <p:extLst>
      <p:ext uri="{BB962C8B-B14F-4D97-AF65-F5344CB8AC3E}">
        <p14:creationId xmlns:p14="http://schemas.microsoft.com/office/powerpoint/2010/main" val="2185895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20"/>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 grpId="0" animBg="1"/>
      <p:bldP spid="4"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8917" name="Picture 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Nitrogen Ranges in Soybean - %</a:t>
            </a:r>
            <a:r>
              <a:rPr lang="en-US" u="none" baseline="0" dirty="0" smtClean="0"/>
              <a:t> Nutrient Volume</a:t>
            </a:r>
            <a:endParaRPr lang="en-US" u="none" dirty="0"/>
          </a:p>
        </p:txBody>
      </p:sp>
      <p:pic>
        <p:nvPicPr>
          <p:cNvPr id="3" name="Picture 2" descr="info_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8" name="Group 7"/>
          <p:cNvGrpSpPr/>
          <p:nvPr/>
        </p:nvGrpSpPr>
        <p:grpSpPr>
          <a:xfrm>
            <a:off x="8515890" y="39961"/>
            <a:ext cx="611443" cy="374904"/>
            <a:chOff x="8515890" y="39961"/>
            <a:chExt cx="611443" cy="374904"/>
          </a:xfrm>
        </p:grpSpPr>
        <p:sp>
          <p:nvSpPr>
            <p:cNvPr id="9" name="Rectangle 8"/>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0" name="Right Arrow 9"/>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TextBox 10"/>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cxnSp>
        <p:nvCxnSpPr>
          <p:cNvPr id="15" name="Straight Arrow Connector 14"/>
          <p:cNvCxnSpPr/>
          <p:nvPr/>
        </p:nvCxnSpPr>
        <p:spPr>
          <a:xfrm>
            <a:off x="7977406" y="1532810"/>
            <a:ext cx="0" cy="64008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55753" y="1447800"/>
            <a:ext cx="1748271"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29.9% of N volume was applied at 10 to 14.9 lbs./ac.</a:t>
            </a:r>
          </a:p>
        </p:txBody>
      </p:sp>
      <p:pic>
        <p:nvPicPr>
          <p:cNvPr id="21" name="Picture 20" descr="submenu_white.png">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2" name="Picture 9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9296400" y="594360"/>
            <a:ext cx="6035040" cy="4663440"/>
            <a:chOff x="9309735" y="1203960"/>
            <a:chExt cx="6035040" cy="4663440"/>
          </a:xfrm>
        </p:grpSpPr>
        <p:sp>
          <p:nvSpPr>
            <p:cNvPr id="24"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5" name="Picture 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chart illustrates the % of nitrogen volume that was applied in </a:t>
            </a:r>
            <a:r>
              <a:rPr lang="en-US" sz="1050" dirty="0" smtClean="0">
                <a:solidFill>
                  <a:srgbClr val="201B1A"/>
                </a:solidFill>
              </a:rPr>
              <a:t>soybean </a:t>
            </a:r>
            <a:r>
              <a:rPr lang="en-US" sz="1050" dirty="0">
                <a:solidFill>
                  <a:srgbClr val="201B1A"/>
                </a:solidFill>
              </a:rPr>
              <a:t>within each rate range.</a:t>
            </a:r>
          </a:p>
          <a:p>
            <a:pPr>
              <a:spcAft>
                <a:spcPts val="600"/>
              </a:spcAft>
            </a:pPr>
            <a:r>
              <a:rPr lang="en-US" sz="1050" dirty="0">
                <a:solidFill>
                  <a:srgbClr val="201B1A"/>
                </a:solidFill>
              </a:rPr>
              <a:t>Total pounds of actual nitrogen applied was calculated based on all sources of nitrogen from all fertilizer types.</a:t>
            </a:r>
          </a:p>
        </p:txBody>
      </p:sp>
      <p:graphicFrame>
        <p:nvGraphicFramePr>
          <p:cNvPr id="6" name="Object 5"/>
          <p:cNvGraphicFramePr>
            <a:graphicFrameLocks/>
          </p:cNvGraphicFramePr>
          <p:nvPr>
            <p:extLst>
              <p:ext uri="{D42A27DB-BD31-4B8C-83A1-F6EECF244321}">
                <p14:modId xmlns:p14="http://schemas.microsoft.com/office/powerpoint/2010/main" val="2901721200"/>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88961" name="Worksheet" showAsIcon="1" r:id="rId12" imgW="914400" imgH="771480" progId="Excel.Sheet.12">
                  <p:embed/>
                </p:oleObj>
              </mc:Choice>
              <mc:Fallback>
                <p:oleObj name="Worksheet" showAsIcon="1" r:id="rId12" imgW="914400" imgH="771480" progId="Excel.Sheet.12">
                  <p:embed/>
                  <p:pic>
                    <p:nvPicPr>
                      <p:cNvPr id="0" name=""/>
                      <p:cNvPicPr/>
                      <p:nvPr/>
                    </p:nvPicPr>
                    <p:blipFill>
                      <a:blip r:embed="rId13"/>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15892389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3"/>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405" name="Picture 3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547688"/>
            <a:ext cx="915035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p:nvPr/>
        </p:nvCxnSpPr>
        <p:spPr>
          <a:xfrm flipV="1">
            <a:off x="8029053" y="4020102"/>
            <a:ext cx="0" cy="475698"/>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19999" y="4291083"/>
            <a:ext cx="1336041" cy="44935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Example: 25.9% of corn acres received a sulphur fertilizer at planting.</a:t>
            </a:r>
            <a:endParaRPr lang="en-US" sz="1000" dirty="0">
              <a:solidFill>
                <a:srgbClr val="201B1A"/>
              </a:solidFill>
            </a:endParaRPr>
          </a:p>
        </p:txBody>
      </p:sp>
      <p:sp>
        <p:nvSpPr>
          <p:cNvPr id="2" name="Title 1"/>
          <p:cNvSpPr>
            <a:spLocks noGrp="1"/>
          </p:cNvSpPr>
          <p:nvPr>
            <p:ph type="title"/>
          </p:nvPr>
        </p:nvSpPr>
        <p:spPr>
          <a:xfrm>
            <a:off x="664638" y="0"/>
            <a:ext cx="7924800" cy="457907"/>
          </a:xfrm>
        </p:spPr>
        <p:txBody>
          <a:bodyPr/>
          <a:lstStyle/>
          <a:p>
            <a:r>
              <a:rPr lang="en-CA" u="none" dirty="0"/>
              <a:t>Fertilizer Timing in </a:t>
            </a:r>
            <a:r>
              <a:rPr lang="en-CA" u="none" dirty="0" smtClean="0"/>
              <a:t>Corn </a:t>
            </a:r>
            <a:r>
              <a:rPr lang="en-CA" u="none" dirty="0"/>
              <a:t>- % </a:t>
            </a:r>
            <a:r>
              <a:rPr lang="en-CA" u="none" dirty="0" smtClean="0"/>
              <a:t>Crop</a:t>
            </a:r>
            <a:r>
              <a:rPr lang="en-CA" u="none" baseline="0" dirty="0" smtClean="0"/>
              <a:t> Acres</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10" name="Group 9"/>
          <p:cNvGrpSpPr/>
          <p:nvPr/>
        </p:nvGrpSpPr>
        <p:grpSpPr>
          <a:xfrm>
            <a:off x="8515890" y="39961"/>
            <a:ext cx="611443" cy="374904"/>
            <a:chOff x="8515890" y="39961"/>
            <a:chExt cx="611443" cy="374904"/>
          </a:xfrm>
        </p:grpSpPr>
        <p:sp>
          <p:nvSpPr>
            <p:cNvPr id="11" name="Rectangle 10"/>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2" name="Right Arrow 1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extBox 12"/>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Nutrients were defined based on the primary component of each fertilizer type</a:t>
            </a:r>
          </a:p>
        </p:txBody>
      </p:sp>
      <p:pic>
        <p:nvPicPr>
          <p:cNvPr id="18" name="Picture 17"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190"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1" name="Group 190"/>
          <p:cNvGrpSpPr/>
          <p:nvPr/>
        </p:nvGrpSpPr>
        <p:grpSpPr>
          <a:xfrm>
            <a:off x="9296400" y="594360"/>
            <a:ext cx="6035040" cy="4663440"/>
            <a:chOff x="9309735" y="1203960"/>
            <a:chExt cx="6035040" cy="4663440"/>
          </a:xfrm>
        </p:grpSpPr>
        <p:sp>
          <p:nvSpPr>
            <p:cNvPr id="192" name="MoreInfo"/>
            <p:cNvSpPr txBox="1"/>
            <p:nvPr>
              <p:custDataLst>
                <p:tags r:id="rId2"/>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193"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63121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For each application timing, respondents were </a:t>
            </a:r>
            <a:r>
              <a:rPr lang="en-US" sz="1050" dirty="0">
                <a:solidFill>
                  <a:srgbClr val="201B1A"/>
                </a:solidFill>
              </a:rPr>
              <a:t>asked: “Of your </a:t>
            </a:r>
            <a:r>
              <a:rPr lang="en-US" sz="1050" dirty="0" smtClean="0">
                <a:solidFill>
                  <a:srgbClr val="201B1A"/>
                </a:solidFill>
              </a:rPr>
              <a:t>[xxx] </a:t>
            </a:r>
            <a:r>
              <a:rPr lang="en-US" sz="1050" dirty="0">
                <a:solidFill>
                  <a:srgbClr val="201B1A"/>
                </a:solidFill>
              </a:rPr>
              <a:t>acres of </a:t>
            </a:r>
            <a:r>
              <a:rPr lang="en-US" sz="1050" dirty="0" smtClean="0">
                <a:solidFill>
                  <a:srgbClr val="201B1A"/>
                </a:solidFill>
              </a:rPr>
              <a:t>corn, </a:t>
            </a:r>
            <a:r>
              <a:rPr lang="en-US" sz="1050" dirty="0">
                <a:solidFill>
                  <a:srgbClr val="201B1A"/>
                </a:solidFill>
              </a:rPr>
              <a:t>how many acres of each fertilizer type did you </a:t>
            </a:r>
            <a:r>
              <a:rPr lang="en-US" sz="1050" dirty="0" smtClean="0">
                <a:solidFill>
                  <a:srgbClr val="201B1A"/>
                </a:solidFill>
              </a:rPr>
              <a:t>apply?”</a:t>
            </a:r>
            <a:endParaRPr lang="en-US" sz="1050" dirty="0">
              <a:solidFill>
                <a:srgbClr val="201B1A"/>
              </a:solidFill>
            </a:endParaRPr>
          </a:p>
          <a:p>
            <a:pPr>
              <a:spcAft>
                <a:spcPts val="600"/>
              </a:spcAft>
            </a:pPr>
            <a:r>
              <a:rPr lang="en-US" sz="1050" dirty="0" smtClean="0">
                <a:solidFill>
                  <a:srgbClr val="201B1A"/>
                </a:solidFill>
              </a:rPr>
              <a:t>Separately for each nutrient, the charts illustrate </a:t>
            </a:r>
            <a:r>
              <a:rPr lang="en-US" sz="1050" dirty="0">
                <a:solidFill>
                  <a:srgbClr val="201B1A"/>
                </a:solidFill>
              </a:rPr>
              <a:t>the % of total </a:t>
            </a:r>
            <a:r>
              <a:rPr lang="en-US" sz="1050" dirty="0" smtClean="0">
                <a:solidFill>
                  <a:srgbClr val="201B1A"/>
                </a:solidFill>
              </a:rPr>
              <a:t>corn acres that was treated at each timing.</a:t>
            </a:r>
          </a:p>
          <a:p>
            <a:r>
              <a:rPr lang="en-US" sz="1050" dirty="0">
                <a:solidFill>
                  <a:srgbClr val="201B1A"/>
                </a:solidFill>
              </a:rPr>
              <a:t>Nutrients were defined based on the primary component:</a:t>
            </a:r>
          </a:p>
          <a:p>
            <a:pPr lvl="1"/>
            <a:r>
              <a:rPr lang="en-US" sz="1050" dirty="0">
                <a:solidFill>
                  <a:srgbClr val="201B1A"/>
                </a:solidFill>
              </a:rPr>
              <a:t>Nitrogen	</a:t>
            </a:r>
            <a:r>
              <a:rPr lang="en-US" sz="1050" dirty="0" smtClean="0">
                <a:solidFill>
                  <a:srgbClr val="201B1A"/>
                </a:solidFill>
              </a:rPr>
              <a:t>Ammonium nitrate, </a:t>
            </a:r>
            <a:r>
              <a:rPr lang="en-US" sz="1050" dirty="0">
                <a:solidFill>
                  <a:srgbClr val="201B1A"/>
                </a:solidFill>
              </a:rPr>
              <a:t>Anhydrous ammonia, </a:t>
            </a:r>
            <a:r>
              <a:rPr lang="en-US" sz="1050" dirty="0" smtClean="0">
                <a:solidFill>
                  <a:srgbClr val="201B1A"/>
                </a:solidFill>
              </a:rPr>
              <a:t>ESN, Super U, Urea</a:t>
            </a:r>
            <a:r>
              <a:rPr lang="en-US" sz="1050" dirty="0">
                <a:solidFill>
                  <a:srgbClr val="201B1A"/>
                </a:solidFill>
              </a:rPr>
              <a:t>, UAN 28%, UAN 32</a:t>
            </a:r>
            <a:r>
              <a:rPr lang="en-US" sz="1050" dirty="0" smtClean="0">
                <a:solidFill>
                  <a:srgbClr val="201B1A"/>
                </a:solidFill>
              </a:rPr>
              <a:t>%</a:t>
            </a:r>
            <a:endParaRPr lang="en-US" sz="1050" dirty="0">
              <a:solidFill>
                <a:srgbClr val="201B1A"/>
              </a:solidFill>
            </a:endParaRPr>
          </a:p>
          <a:p>
            <a:pPr lvl="1"/>
            <a:r>
              <a:rPr lang="en-US" sz="1050" dirty="0">
                <a:solidFill>
                  <a:srgbClr val="201B1A"/>
                </a:solidFill>
              </a:rPr>
              <a:t>Phosphorus (P</a:t>
            </a:r>
            <a:r>
              <a:rPr lang="en-US" sz="1050" baseline="-25000" dirty="0">
                <a:solidFill>
                  <a:srgbClr val="201B1A"/>
                </a:solidFill>
              </a:rPr>
              <a:t>2</a:t>
            </a:r>
            <a:r>
              <a:rPr lang="en-US" sz="1050" dirty="0">
                <a:solidFill>
                  <a:srgbClr val="201B1A"/>
                </a:solidFill>
              </a:rPr>
              <a:t>O</a:t>
            </a:r>
            <a:r>
              <a:rPr lang="en-US" sz="1050" baseline="-25000" dirty="0">
                <a:solidFill>
                  <a:srgbClr val="201B1A"/>
                </a:solidFill>
              </a:rPr>
              <a:t>5</a:t>
            </a:r>
            <a:r>
              <a:rPr lang="en-US" sz="1050" dirty="0">
                <a:solidFill>
                  <a:srgbClr val="201B1A"/>
                </a:solidFill>
              </a:rPr>
              <a:t>) 	Ammonium phosphate, </a:t>
            </a:r>
            <a:r>
              <a:rPr lang="en-US" sz="1050" dirty="0" smtClean="0">
                <a:solidFill>
                  <a:srgbClr val="201B1A"/>
                </a:solidFill>
              </a:rPr>
              <a:t>Complete Liquid Starter</a:t>
            </a:r>
            <a:r>
              <a:rPr lang="en-US" sz="1050" dirty="0">
                <a:solidFill>
                  <a:srgbClr val="201B1A"/>
                </a:solidFill>
              </a:rPr>
              <a:t>, Diammonium phosphate, Monoammonium </a:t>
            </a:r>
            <a:r>
              <a:rPr lang="en-US" sz="1050" dirty="0" smtClean="0">
                <a:solidFill>
                  <a:srgbClr val="201B1A"/>
                </a:solidFill>
              </a:rPr>
              <a:t>phosphate</a:t>
            </a:r>
            <a:endParaRPr lang="en-US" sz="1050" dirty="0">
              <a:solidFill>
                <a:srgbClr val="201B1A"/>
              </a:solidFill>
            </a:endParaRPr>
          </a:p>
          <a:p>
            <a:pPr lvl="1"/>
            <a:r>
              <a:rPr lang="en-US" sz="1050" dirty="0">
                <a:solidFill>
                  <a:srgbClr val="201B1A"/>
                </a:solidFill>
              </a:rPr>
              <a:t>Potassium	</a:t>
            </a:r>
            <a:r>
              <a:rPr lang="en-US" sz="1050" dirty="0" smtClean="0">
                <a:solidFill>
                  <a:srgbClr val="201B1A"/>
                </a:solidFill>
              </a:rPr>
              <a:t>Liquid </a:t>
            </a:r>
            <a:r>
              <a:rPr lang="en-US" sz="1050" dirty="0">
                <a:solidFill>
                  <a:srgbClr val="201B1A"/>
                </a:solidFill>
              </a:rPr>
              <a:t>potash, Potash, </a:t>
            </a:r>
            <a:r>
              <a:rPr lang="en-US" sz="1050" dirty="0" smtClean="0">
                <a:solidFill>
                  <a:srgbClr val="201B1A"/>
                </a:solidFill>
              </a:rPr>
              <a:t>Potassium sulphate</a:t>
            </a:r>
            <a:endParaRPr lang="en-US" sz="1050" dirty="0">
              <a:solidFill>
                <a:srgbClr val="201B1A"/>
              </a:solidFill>
            </a:endParaRPr>
          </a:p>
          <a:p>
            <a:pPr lvl="1"/>
            <a:r>
              <a:rPr lang="en-US" sz="1050" dirty="0">
                <a:solidFill>
                  <a:srgbClr val="201B1A"/>
                </a:solidFill>
              </a:rPr>
              <a:t>Sulphur		</a:t>
            </a:r>
            <a:r>
              <a:rPr lang="en-US" sz="1050" dirty="0" smtClean="0">
                <a:solidFill>
                  <a:srgbClr val="201B1A"/>
                </a:solidFill>
              </a:rPr>
              <a:t>Alpine K Thio, Amidas, Ammonium </a:t>
            </a:r>
            <a:r>
              <a:rPr lang="en-US" sz="1050" dirty="0">
                <a:solidFill>
                  <a:srgbClr val="201B1A"/>
                </a:solidFill>
              </a:rPr>
              <a:t>sulfate, Ammonium thiosulphate, </a:t>
            </a:r>
            <a:r>
              <a:rPr lang="en-US" sz="1050" dirty="0" smtClean="0">
                <a:solidFill>
                  <a:srgbClr val="201B1A"/>
                </a:solidFill>
              </a:rPr>
              <a:t>Bio-</a:t>
            </a:r>
            <a:r>
              <a:rPr lang="en-US" sz="1050" dirty="0" err="1" smtClean="0">
                <a:solidFill>
                  <a:srgbClr val="201B1A"/>
                </a:solidFill>
              </a:rPr>
              <a:t>Sul</a:t>
            </a:r>
            <a:r>
              <a:rPr lang="en-US" sz="1050" dirty="0" smtClean="0">
                <a:solidFill>
                  <a:srgbClr val="201B1A"/>
                </a:solidFill>
              </a:rPr>
              <a:t> Premium Plus, K </a:t>
            </a:r>
            <a:r>
              <a:rPr lang="en-US" sz="1050" dirty="0">
                <a:solidFill>
                  <a:srgbClr val="201B1A"/>
                </a:solidFill>
              </a:rPr>
              <a:t>Mag, </a:t>
            </a:r>
            <a:r>
              <a:rPr lang="en-US" sz="1050" dirty="0" smtClean="0">
                <a:solidFill>
                  <a:srgbClr val="201B1A"/>
                </a:solidFill>
              </a:rPr>
              <a:t>Microessentials SZ, 			NutraSul90 (Keg River), S15, Tiger 90, </a:t>
            </a:r>
            <a:r>
              <a:rPr lang="en-US" sz="1050" dirty="0" err="1" smtClean="0">
                <a:solidFill>
                  <a:srgbClr val="201B1A"/>
                </a:solidFill>
              </a:rPr>
              <a:t>Vitasul</a:t>
            </a:r>
            <a:r>
              <a:rPr lang="en-US" sz="1050" dirty="0" smtClean="0">
                <a:solidFill>
                  <a:srgbClr val="201B1A"/>
                </a:solidFill>
              </a:rPr>
              <a:t> G (</a:t>
            </a:r>
            <a:r>
              <a:rPr lang="en-US" sz="1050" dirty="0" err="1" smtClean="0">
                <a:solidFill>
                  <a:srgbClr val="201B1A"/>
                </a:solidFill>
              </a:rPr>
              <a:t>Sulvaris</a:t>
            </a:r>
            <a:r>
              <a:rPr lang="en-US" sz="1050" dirty="0" smtClean="0">
                <a:solidFill>
                  <a:srgbClr val="201B1A"/>
                </a:solidFill>
              </a:rPr>
              <a:t>), Other elemental sulphur</a:t>
            </a:r>
            <a:endParaRPr lang="en-US" sz="1050" dirty="0">
              <a:solidFill>
                <a:srgbClr val="201B1A"/>
              </a:solidFill>
            </a:endParaRPr>
          </a:p>
        </p:txBody>
      </p:sp>
      <p:graphicFrame>
        <p:nvGraphicFramePr>
          <p:cNvPr id="5" name="Object 4"/>
          <p:cNvGraphicFramePr>
            <a:graphicFrameLocks/>
          </p:cNvGraphicFramePr>
          <p:nvPr>
            <p:extLst>
              <p:ext uri="{D42A27DB-BD31-4B8C-83A1-F6EECF244321}">
                <p14:modId xmlns:p14="http://schemas.microsoft.com/office/powerpoint/2010/main" val="2270718827"/>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472454"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56183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4"/>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190"/>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3976 -0.0266 L -0.67951 -0.01989 " pathEditMode="relative" rAng="0" ptsTypes="AA">
                                      <p:cBhvr>
                                        <p:cTn id="23" dur="500" fill="hold"/>
                                        <p:tgtEl>
                                          <p:spTgt spid="191"/>
                                        </p:tgtEl>
                                        <p:attrNameLst>
                                          <p:attrName>ppt_x</p:attrName>
                                          <p:attrName>ppt_y</p:attrName>
                                        </p:attrNameLst>
                                      </p:cBhvr>
                                      <p:rCtr x="-31997" y="324"/>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91"/>
                                        </p:tgtEl>
                                      </p:cBhvr>
                                    </p:animEffect>
                                    <p:set>
                                      <p:cBhvr>
                                        <p:cTn id="28" dur="1" fill="hold">
                                          <p:stCondLst>
                                            <p:cond delay="499"/>
                                          </p:stCondLst>
                                        </p:cTn>
                                        <p:tgtEl>
                                          <p:spTgt spid="191"/>
                                        </p:tgtEl>
                                        <p:attrNameLst>
                                          <p:attrName>style.visibility</p:attrName>
                                        </p:attrNameLst>
                                      </p:cBhvr>
                                      <p:to>
                                        <p:strVal val="hidden"/>
                                      </p:to>
                                    </p:set>
                                  </p:childTnLst>
                                </p:cTn>
                              </p:par>
                            </p:childTnLst>
                          </p:cTn>
                        </p:par>
                      </p:childTnLst>
                    </p:cTn>
                  </p:par>
                </p:childTnLst>
              </p:cTn>
              <p:nextCondLst>
                <p:cond evt="onClick" delay="0">
                  <p:tgtEl>
                    <p:spTgt spid="190"/>
                  </p:tgtEl>
                </p:cond>
              </p:nextCondLst>
            </p:seq>
          </p:childTnLst>
        </p:cTn>
      </p:par>
    </p:tnLst>
    <p:bldLst>
      <p:bldP spid="16" grpId="0" animBg="1"/>
      <p:bldP spid="4" grpId="0" animBg="1"/>
      <p:bldP spid="4"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9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Phosphorus (P₂O₅) Ranges in Soybean - %</a:t>
            </a:r>
            <a:r>
              <a:rPr lang="en-US" u="none" baseline="0" dirty="0" smtClean="0"/>
              <a:t> Nutrient Volume</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8" name="Group 7"/>
          <p:cNvGrpSpPr/>
          <p:nvPr/>
        </p:nvGrpSpPr>
        <p:grpSpPr>
          <a:xfrm>
            <a:off x="8515890" y="39961"/>
            <a:ext cx="611443" cy="374904"/>
            <a:chOff x="8515890" y="39961"/>
            <a:chExt cx="611443" cy="374904"/>
          </a:xfrm>
        </p:grpSpPr>
        <p:sp>
          <p:nvSpPr>
            <p:cNvPr id="9" name="Rectangle 8"/>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0" name="Right Arrow 9"/>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TextBox 10"/>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cxnSp>
        <p:nvCxnSpPr>
          <p:cNvPr id="21" name="Straight Arrow Connector 20"/>
          <p:cNvCxnSpPr/>
          <p:nvPr/>
        </p:nvCxnSpPr>
        <p:spPr>
          <a:xfrm>
            <a:off x="4143723" y="2431568"/>
            <a:ext cx="0" cy="548640"/>
          </a:xfrm>
          <a:prstGeom prst="straightConnector1">
            <a:avLst/>
          </a:prstGeom>
          <a:ln w="25400">
            <a:solidFill>
              <a:schemeClr val="bg2"/>
            </a:solidFill>
            <a:headEnd type="none" w="med" len="med"/>
            <a:tailEnd type="non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6600" y="2277611"/>
            <a:ext cx="1748271"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7.8% of </a:t>
            </a:r>
            <a:r>
              <a:rPr lang="en-US" sz="1000" dirty="0">
                <a:solidFill>
                  <a:srgbClr val="201B1A"/>
                </a:solidFill>
              </a:rPr>
              <a:t>P</a:t>
            </a:r>
            <a:r>
              <a:rPr lang="en-US" sz="1000" baseline="-25000" dirty="0">
                <a:solidFill>
                  <a:srgbClr val="201B1A"/>
                </a:solidFill>
              </a:rPr>
              <a:t>2</a:t>
            </a:r>
            <a:r>
              <a:rPr lang="en-US" sz="1000" dirty="0">
                <a:solidFill>
                  <a:srgbClr val="201B1A"/>
                </a:solidFill>
              </a:rPr>
              <a:t>O</a:t>
            </a:r>
            <a:r>
              <a:rPr lang="en-US" sz="1000" baseline="-25000" dirty="0">
                <a:solidFill>
                  <a:srgbClr val="201B1A"/>
                </a:solidFill>
              </a:rPr>
              <a:t>5</a:t>
            </a:r>
            <a:r>
              <a:rPr lang="en-US" sz="1000" dirty="0" smtClean="0"/>
              <a:t> volume was applied at 40 to 44.9 lbs./ac.</a:t>
            </a:r>
          </a:p>
        </p:txBody>
      </p:sp>
      <p:pic>
        <p:nvPicPr>
          <p:cNvPr id="23" name="Picture 22"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4"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296400" y="594360"/>
            <a:ext cx="6035040" cy="4663440"/>
            <a:chOff x="9309735" y="1203960"/>
            <a:chExt cx="6035040" cy="4663440"/>
          </a:xfrm>
        </p:grpSpPr>
        <p:sp>
          <p:nvSpPr>
            <p:cNvPr id="26"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7"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chart illustrates the % of phosphorus (P₂O₅) volume that was applied in </a:t>
            </a:r>
            <a:r>
              <a:rPr lang="en-US" sz="1050" dirty="0" smtClean="0">
                <a:solidFill>
                  <a:srgbClr val="201B1A"/>
                </a:solidFill>
              </a:rPr>
              <a:t>soybean </a:t>
            </a:r>
            <a:r>
              <a:rPr lang="en-US" sz="1050" dirty="0">
                <a:solidFill>
                  <a:srgbClr val="201B1A"/>
                </a:solidFill>
              </a:rPr>
              <a:t>within each rate range.</a:t>
            </a:r>
          </a:p>
          <a:p>
            <a:pPr>
              <a:spcAft>
                <a:spcPts val="600"/>
              </a:spcAft>
            </a:pPr>
            <a:r>
              <a:rPr lang="en-US" sz="1050" dirty="0">
                <a:solidFill>
                  <a:srgbClr val="201B1A"/>
                </a:solidFill>
              </a:rPr>
              <a:t>Total pounds of actual phosphorus (P₂O₅) applied was calculated based on all sources of phosphorus (P₂O₅) from all fertilizer types.</a:t>
            </a:r>
          </a:p>
        </p:txBody>
      </p:sp>
      <p:cxnSp>
        <p:nvCxnSpPr>
          <p:cNvPr id="6" name="Straight Connector 5"/>
          <p:cNvCxnSpPr/>
          <p:nvPr/>
        </p:nvCxnSpPr>
        <p:spPr>
          <a:xfrm flipH="1">
            <a:off x="3505200" y="2992755"/>
            <a:ext cx="645535" cy="0"/>
          </a:xfrm>
          <a:prstGeom prst="line">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216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4"/>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5"/>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4" grpId="0" animBg="1"/>
      <p:bldP spid="4"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9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Potassium (K₂O)  Ranges in Soybean - %</a:t>
            </a:r>
            <a:r>
              <a:rPr lang="en-US" u="none" baseline="0" dirty="0" smtClean="0"/>
              <a:t> Nutrient Volume</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8" name="Group 7"/>
          <p:cNvGrpSpPr/>
          <p:nvPr/>
        </p:nvGrpSpPr>
        <p:grpSpPr>
          <a:xfrm>
            <a:off x="8515890" y="39961"/>
            <a:ext cx="611443" cy="374904"/>
            <a:chOff x="8515890" y="39961"/>
            <a:chExt cx="611443" cy="374904"/>
          </a:xfrm>
        </p:grpSpPr>
        <p:sp>
          <p:nvSpPr>
            <p:cNvPr id="9" name="Rectangle 8"/>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0" name="Right Arrow 9"/>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TextBox 10"/>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cxnSp>
        <p:nvCxnSpPr>
          <p:cNvPr id="21" name="Straight Arrow Connector 20"/>
          <p:cNvCxnSpPr/>
          <p:nvPr/>
        </p:nvCxnSpPr>
        <p:spPr>
          <a:xfrm>
            <a:off x="7420323" y="2424315"/>
            <a:ext cx="0" cy="54864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53200" y="2337033"/>
            <a:ext cx="1748271"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19.6% of K</a:t>
            </a:r>
            <a:r>
              <a:rPr lang="en-US" sz="1000" baseline="-25000" dirty="0" smtClean="0">
                <a:solidFill>
                  <a:srgbClr val="201B1A"/>
                </a:solidFill>
              </a:rPr>
              <a:t>2</a:t>
            </a:r>
            <a:r>
              <a:rPr lang="en-US" sz="1000" dirty="0" smtClean="0">
                <a:solidFill>
                  <a:srgbClr val="201B1A"/>
                </a:solidFill>
              </a:rPr>
              <a:t>O</a:t>
            </a:r>
            <a:r>
              <a:rPr lang="en-US" sz="1000" dirty="0" smtClean="0"/>
              <a:t> volume was applied at 60 to 64.9 lbs./ac.</a:t>
            </a:r>
          </a:p>
        </p:txBody>
      </p:sp>
      <p:pic>
        <p:nvPicPr>
          <p:cNvPr id="23" name="Picture 22"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4"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296400" y="594360"/>
            <a:ext cx="6035040" cy="4663440"/>
            <a:chOff x="9309735" y="1203960"/>
            <a:chExt cx="6035040" cy="4663440"/>
          </a:xfrm>
        </p:grpSpPr>
        <p:sp>
          <p:nvSpPr>
            <p:cNvPr id="26"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7"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chart illustrates the % of potassium (K₂O) volume that was applied in </a:t>
            </a:r>
            <a:r>
              <a:rPr lang="en-US" sz="1050" dirty="0" smtClean="0">
                <a:solidFill>
                  <a:srgbClr val="201B1A"/>
                </a:solidFill>
              </a:rPr>
              <a:t>soybean </a:t>
            </a:r>
            <a:r>
              <a:rPr lang="en-US" sz="1050" dirty="0">
                <a:solidFill>
                  <a:srgbClr val="201B1A"/>
                </a:solidFill>
              </a:rPr>
              <a:t>within each rate range.</a:t>
            </a:r>
          </a:p>
          <a:p>
            <a:pPr>
              <a:spcAft>
                <a:spcPts val="600"/>
              </a:spcAft>
            </a:pPr>
            <a:r>
              <a:rPr lang="en-US" sz="1050" dirty="0">
                <a:solidFill>
                  <a:srgbClr val="201B1A"/>
                </a:solidFill>
              </a:rPr>
              <a:t>Total pounds of actual potassium (K₂O) applied was calculated based on all sources of potassium (K₂O) from all fertilizer types.</a:t>
            </a:r>
          </a:p>
        </p:txBody>
      </p:sp>
    </p:spTree>
    <p:extLst>
      <p:ext uri="{BB962C8B-B14F-4D97-AF65-F5344CB8AC3E}">
        <p14:creationId xmlns:p14="http://schemas.microsoft.com/office/powerpoint/2010/main" val="630216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4"/>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5"/>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4" grpId="0" animBg="1"/>
      <p:bldP spid="4"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7688"/>
            <a:ext cx="89614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Sulphur Ranges in Soybean - %</a:t>
            </a:r>
            <a:r>
              <a:rPr lang="en-US" u="none" baseline="0" dirty="0" smtClean="0"/>
              <a:t> Nutrient Volume</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grpSp>
        <p:nvGrpSpPr>
          <p:cNvPr id="8" name="Group 7"/>
          <p:cNvGrpSpPr/>
          <p:nvPr/>
        </p:nvGrpSpPr>
        <p:grpSpPr>
          <a:xfrm>
            <a:off x="8515890" y="39961"/>
            <a:ext cx="611443" cy="374904"/>
            <a:chOff x="8515890" y="39961"/>
            <a:chExt cx="611443" cy="374904"/>
          </a:xfrm>
        </p:grpSpPr>
        <p:sp>
          <p:nvSpPr>
            <p:cNvPr id="9" name="Rectangle 8"/>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0" name="Right Arrow 9"/>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TextBox 10"/>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cxnSp>
        <p:nvCxnSpPr>
          <p:cNvPr id="21" name="Straight Arrow Connector 20"/>
          <p:cNvCxnSpPr/>
          <p:nvPr/>
        </p:nvCxnSpPr>
        <p:spPr>
          <a:xfrm>
            <a:off x="6142622" y="1481777"/>
            <a:ext cx="0" cy="548640"/>
          </a:xfrm>
          <a:prstGeom prst="straightConnector1">
            <a:avLst/>
          </a:prstGeom>
          <a:ln w="25400">
            <a:solidFill>
              <a:schemeClr val="bg2"/>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75499" y="1318295"/>
            <a:ext cx="1748271"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t>24.7% of S volume was applied at 5 to 9.9 lbs./ac.</a:t>
            </a:r>
          </a:p>
        </p:txBody>
      </p:sp>
      <p:pic>
        <p:nvPicPr>
          <p:cNvPr id="23" name="Picture 22"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pic>
        <p:nvPicPr>
          <p:cNvPr id="24" name="Picture 9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6" b="13051"/>
          <a:stretch/>
        </p:blipFill>
        <p:spPr bwMode="auto">
          <a:xfrm>
            <a:off x="2698842" y="6485065"/>
            <a:ext cx="322263" cy="3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296400" y="594360"/>
            <a:ext cx="6035040" cy="4663440"/>
            <a:chOff x="9309735" y="1203960"/>
            <a:chExt cx="6035040" cy="4663440"/>
          </a:xfrm>
        </p:grpSpPr>
        <p:sp>
          <p:nvSpPr>
            <p:cNvPr id="26" name="MoreInfo"/>
            <p:cNvSpPr txBox="1"/>
            <p:nvPr>
              <p:custDataLst>
                <p:tags r:id="rId1"/>
              </p:custDataLst>
            </p:nvPr>
          </p:nvSpPr>
          <p:spPr>
            <a:xfrm>
              <a:off x="9309735" y="1203960"/>
              <a:ext cx="6035040" cy="466344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400"/>
                </a:spcAft>
              </a:pPr>
              <a:r>
                <a:rPr lang="en-US" sz="1050" kern="0" dirty="0" smtClean="0">
                  <a:solidFill>
                    <a:srgbClr val="CAA977">
                      <a:lumMod val="40000"/>
                      <a:lumOff val="60000"/>
                    </a:srgbClr>
                  </a:solidFill>
                </a:rPr>
                <a:t>X</a:t>
              </a: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smtClean="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a:p>
              <a:pPr>
                <a:spcAft>
                  <a:spcPts val="400"/>
                </a:spcAft>
              </a:pPr>
              <a:endParaRPr lang="en-US" sz="1050" kern="0" dirty="0">
                <a:solidFill>
                  <a:srgbClr val="CAA977">
                    <a:lumMod val="40000"/>
                    <a:lumOff val="60000"/>
                  </a:srgbClr>
                </a:solidFill>
              </a:endParaRPr>
            </a:p>
          </p:txBody>
        </p:sp>
        <p:pic>
          <p:nvPicPr>
            <p:cNvPr id="27"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7225" y="1249100"/>
              <a:ext cx="5819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MoreInfo"/>
          <p:cNvSpPr txBox="1"/>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The chart illustrates the % of sulphur volume that was applied in </a:t>
            </a:r>
            <a:r>
              <a:rPr lang="en-US" sz="1050" dirty="0" smtClean="0">
                <a:solidFill>
                  <a:srgbClr val="201B1A"/>
                </a:solidFill>
              </a:rPr>
              <a:t>soybean </a:t>
            </a:r>
            <a:r>
              <a:rPr lang="en-US" sz="1050" dirty="0">
                <a:solidFill>
                  <a:srgbClr val="201B1A"/>
                </a:solidFill>
              </a:rPr>
              <a:t>within each rate range.</a:t>
            </a:r>
          </a:p>
          <a:p>
            <a:pPr>
              <a:spcAft>
                <a:spcPts val="600"/>
              </a:spcAft>
            </a:pPr>
            <a:r>
              <a:rPr lang="en-US" sz="1050" dirty="0">
                <a:solidFill>
                  <a:srgbClr val="201B1A"/>
                </a:solidFill>
              </a:rPr>
              <a:t>Total pounds of actual sulphur applied was calculated based on all sources of sulphur nutrient from all fertilizer types.</a:t>
            </a:r>
          </a:p>
        </p:txBody>
      </p:sp>
    </p:spTree>
    <p:extLst>
      <p:ext uri="{BB962C8B-B14F-4D97-AF65-F5344CB8AC3E}">
        <p14:creationId xmlns:p14="http://schemas.microsoft.com/office/powerpoint/2010/main" val="630216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4"/>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24"/>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76 -0.0266 L -0.67951 -0.01989 " pathEditMode="relative" rAng="0" ptsTypes="AA">
                                      <p:cBhvr>
                                        <p:cTn id="16" dur="500" fill="hold"/>
                                        <p:tgtEl>
                                          <p:spTgt spid="25"/>
                                        </p:tgtEl>
                                        <p:attrNameLst>
                                          <p:attrName>ppt_x</p:attrName>
                                          <p:attrName>ppt_y</p:attrName>
                                        </p:attrNameLst>
                                      </p:cBhvr>
                                      <p:rCtr x="-31997" y="324"/>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4" grpId="0" animBg="1"/>
      <p:bldP spid="4"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6360559" y="5633321"/>
            <a:ext cx="128016" cy="146304"/>
          </a:xfrm>
          <a:prstGeom prst="ellipse">
            <a:avLst/>
          </a:prstGeom>
          <a:solidFill>
            <a:schemeClr val="accent6">
              <a:lumMod val="60000"/>
              <a:lumOff val="40000"/>
              <a:alpha val="60000"/>
            </a:schemeClr>
          </a:solidFill>
          <a:ln w="25400">
            <a:no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pic>
        <p:nvPicPr>
          <p:cNvPr id="580729" name="Picture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1746"/>
            <a:ext cx="91440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Rate Ranges in Soybean - Average Rate by Timing</a:t>
            </a:r>
            <a:endParaRPr lang="en-US" u="none" dirty="0"/>
          </a:p>
        </p:txBody>
      </p:sp>
      <p:pic>
        <p:nvPicPr>
          <p:cNvPr id="3" name="Picture 2" descr="info_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2" name="TextBox 11"/>
          <p:cNvSpPr txBox="1"/>
          <p:nvPr/>
        </p:nvSpPr>
        <p:spPr>
          <a:xfrm>
            <a:off x="15902" y="6207927"/>
            <a:ext cx="4987056" cy="192873"/>
          </a:xfrm>
          <a:prstGeom prst="rect">
            <a:avLst/>
          </a:prstGeom>
          <a:no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nSpc>
                <a:spcPts val="1000"/>
              </a:lnSpc>
            </a:pPr>
            <a:r>
              <a:rPr lang="en-US" sz="800" dirty="0" smtClean="0">
                <a:solidFill>
                  <a:srgbClr val="201B1A"/>
                </a:solidFill>
              </a:rPr>
              <a:t>Note: Nutrient volume was calculated from all sources of the nutrient contained in all fertilizer types</a:t>
            </a:r>
          </a:p>
        </p:txBody>
      </p:sp>
      <p:sp>
        <p:nvSpPr>
          <p:cNvPr id="16" name="Rectangle 15">
            <a:hlinkClick r:id="rId7" action="ppaction://hlinksldjump"/>
          </p:cNvPr>
          <p:cNvSpPr/>
          <p:nvPr/>
        </p:nvSpPr>
        <p:spPr>
          <a:xfrm>
            <a:off x="6679509" y="6587919"/>
            <a:ext cx="805053" cy="118872"/>
          </a:xfrm>
          <a:prstGeom prst="rect">
            <a:avLst/>
          </a:prstGeom>
          <a:noFill/>
          <a:ln w="127">
            <a:noFill/>
          </a:ln>
          <a:scene3d>
            <a:camera prst="orthographicFront"/>
            <a:lightRig rig="threePt" dir="t"/>
          </a:scene3d>
          <a:sp3d>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defTabSz="444500">
              <a:lnSpc>
                <a:spcPts val="900"/>
              </a:lnSpc>
              <a:spcBef>
                <a:spcPct val="0"/>
              </a:spcBef>
            </a:pPr>
            <a:r>
              <a:rPr lang="en-US" sz="800" dirty="0" smtClean="0">
                <a:solidFill>
                  <a:prstClr val="white"/>
                </a:solidFill>
                <a:latin typeface="Calibri"/>
                <a:sym typeface="Wingdings 3"/>
              </a:rPr>
              <a:t> Soybean</a:t>
            </a:r>
            <a:endParaRPr lang="en-US" sz="800" dirty="0">
              <a:solidFill>
                <a:prstClr val="white"/>
              </a:solidFill>
              <a:latin typeface="Calibri"/>
            </a:endParaRPr>
          </a:p>
        </p:txBody>
      </p:sp>
      <p:cxnSp>
        <p:nvCxnSpPr>
          <p:cNvPr id="19" name="Straight Arrow Connector 18"/>
          <p:cNvCxnSpPr/>
          <p:nvPr/>
        </p:nvCxnSpPr>
        <p:spPr>
          <a:xfrm flipH="1">
            <a:off x="2706387" y="2315277"/>
            <a:ext cx="274320" cy="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51537" y="2162600"/>
            <a:ext cx="1611088"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smtClean="0">
                <a:solidFill>
                  <a:srgbClr val="201B1A"/>
                </a:solidFill>
              </a:rPr>
              <a:t>On average, 12.8 lbs./ac of N was applied at planting.</a:t>
            </a:r>
            <a:endParaRPr lang="en-CA" sz="1000" dirty="0">
              <a:solidFill>
                <a:srgbClr val="201B1A"/>
              </a:solidFill>
            </a:endParaRPr>
          </a:p>
        </p:txBody>
      </p:sp>
      <p:pic>
        <p:nvPicPr>
          <p:cNvPr id="22" name="Picture 21" descr="submenu_white.png">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6" name="Object 5"/>
          <p:cNvGraphicFramePr>
            <a:graphicFrameLocks/>
          </p:cNvGraphicFramePr>
          <p:nvPr>
            <p:extLst>
              <p:ext uri="{D42A27DB-BD31-4B8C-83A1-F6EECF244321}">
                <p14:modId xmlns:p14="http://schemas.microsoft.com/office/powerpoint/2010/main" val="1049543505"/>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80773" name="Worksheet" showAsIcon="1" r:id="rId11" imgW="914400" imgH="771480" progId="Excel.Sheet.12">
                  <p:embed/>
                </p:oleObj>
              </mc:Choice>
              <mc:Fallback>
                <p:oleObj name="Worksheet" showAsIcon="1" r:id="rId11" imgW="914400" imgH="771480" progId="Excel.Sheet.12">
                  <p:embed/>
                  <p:pic>
                    <p:nvPicPr>
                      <p:cNvPr id="0" name=""/>
                      <p:cNvPicPr/>
                      <p:nvPr/>
                    </p:nvPicPr>
                    <p:blipFill>
                      <a:blip r:embed="rId12"/>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4" name="MoreInfo"/>
          <p:cNvSpPr txBox="1"/>
          <p:nvPr>
            <p:custDataLst>
              <p:tags r:id="rId2"/>
            </p:custDataLst>
          </p:nvPr>
        </p:nvSpPr>
        <p:spPr>
          <a:xfrm>
            <a:off x="177801" y="6944886"/>
            <a:ext cx="8778240" cy="1308050"/>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Separately for each application timing, for each fertilizer type used in either a custom blend or applied as an unblended product, respondents were asked how many acres they applied using each placement. Respondents were also asked the application rate - either as pounds (gallons) of product/ac or pounds of actual nutrient/ac.  Application rates were standardized in pounds of actual nutrient using the concentrations as listed in the adjacent table - click on the A symbol. Volumes of each nutrient were calculated by multiplying acres treated times the application rate.</a:t>
            </a:r>
          </a:p>
          <a:p>
            <a:pPr>
              <a:spcAft>
                <a:spcPts val="600"/>
              </a:spcAft>
            </a:pPr>
            <a:r>
              <a:rPr lang="en-US" sz="1050" dirty="0">
                <a:solidFill>
                  <a:srgbClr val="201B1A"/>
                </a:solidFill>
              </a:rPr>
              <a:t>Separately for each nutrient, the charts illustrate the average application rate applied at each timing in </a:t>
            </a:r>
            <a:r>
              <a:rPr lang="en-US" sz="1050" dirty="0" smtClean="0">
                <a:solidFill>
                  <a:srgbClr val="201B1A"/>
                </a:solidFill>
              </a:rPr>
              <a:t>soybean.</a:t>
            </a:r>
            <a:endParaRPr lang="en-US" sz="1050" dirty="0">
              <a:solidFill>
                <a:srgbClr val="201B1A"/>
              </a:solidFill>
            </a:endParaRPr>
          </a:p>
          <a:p>
            <a:pPr>
              <a:spcAft>
                <a:spcPts val="600"/>
              </a:spcAft>
            </a:pPr>
            <a:r>
              <a:rPr lang="en-US" sz="1050" dirty="0">
                <a:solidFill>
                  <a:srgbClr val="201B1A"/>
                </a:solidFill>
              </a:rPr>
              <a:t>Total pounds of actual nutrient applied was calculated based on all sources of the nutrient from all fertilizer types.</a:t>
            </a:r>
          </a:p>
        </p:txBody>
      </p:sp>
    </p:spTree>
    <p:extLst>
      <p:ext uri="{BB962C8B-B14F-4D97-AF65-F5344CB8AC3E}">
        <p14:creationId xmlns:p14="http://schemas.microsoft.com/office/powerpoint/2010/main" val="79356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12000" decel="12000" fill="hold" grpId="0" nodeType="clickEffect">
                                  <p:stCondLst>
                                    <p:cond delay="0"/>
                                  </p:stCondLst>
                                  <p:childTnLst>
                                    <p:animMotion origin="layout" path="M 0 -3.7037E-7 L 0 -0.87662 " pathEditMode="relative" rAng="0" ptsTypes="AA">
                                      <p:cBhvr>
                                        <p:cTn id="15" dur="500" fill="hold"/>
                                        <p:tgtEl>
                                          <p:spTgt spid="4"/>
                                        </p:tgtEl>
                                        <p:attrNameLst>
                                          <p:attrName>ppt_x</p:attrName>
                                          <p:attrName>ppt_y</p:attrName>
                                        </p:attrNameLst>
                                      </p:cBhvr>
                                      <p:rCtr x="0" y="-43843"/>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24" grpId="0" animBg="1"/>
      <p:bldP spid="21" grpId="0" animBg="1"/>
      <p:bldP spid="4" grpId="0" animBg="1"/>
      <p:bldP spid="4" grpId="1"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751" name="Picture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13" y="1143000"/>
            <a:ext cx="62007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Fertilizer Program in Soybean</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1" name="AutoShape 12"/>
          <p:cNvSpPr>
            <a:spLocks noChangeArrowheads="1"/>
          </p:cNvSpPr>
          <p:nvPr/>
        </p:nvSpPr>
        <p:spPr bwMode="auto">
          <a:xfrm>
            <a:off x="813816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grpSp>
        <p:nvGrpSpPr>
          <p:cNvPr id="10" name="Group 9"/>
          <p:cNvGrpSpPr/>
          <p:nvPr/>
        </p:nvGrpSpPr>
        <p:grpSpPr>
          <a:xfrm>
            <a:off x="8515890" y="39961"/>
            <a:ext cx="611443" cy="374904"/>
            <a:chOff x="8515890" y="39961"/>
            <a:chExt cx="611443" cy="374904"/>
          </a:xfrm>
        </p:grpSpPr>
        <p:sp>
          <p:nvSpPr>
            <p:cNvPr id="14" name="Rectangle 13"/>
            <p:cNvSpPr/>
            <p:nvPr/>
          </p:nvSpPr>
          <p:spPr>
            <a:xfrm>
              <a:off x="8515890" y="131676"/>
              <a:ext cx="349456" cy="184666"/>
            </a:xfrm>
            <a:prstGeom prst="rect">
              <a:avLst/>
            </a:prstGeom>
            <a:noFill/>
          </p:spPr>
          <p:txBody>
            <a:bodyPr wrap="none" lIns="0" tIns="0" rIns="0" bIns="0" anchor="ctr">
              <a:spAutoFit/>
            </a:bodyPr>
            <a:lstStyle/>
            <a:p>
              <a:pPr algn="ctr"/>
              <a:r>
                <a:rPr lang="en-US" sz="1200" b="1" spc="-100" dirty="0" smtClean="0">
                  <a:ln w="6350">
                    <a:noFill/>
                    <a:prstDash val="solid"/>
                  </a:ln>
                  <a:solidFill>
                    <a:prstClr val="white"/>
                  </a:solidFill>
                  <a:latin typeface="Calibri"/>
                </a:rPr>
                <a:t>MORE</a:t>
              </a:r>
              <a:endParaRPr lang="en-US" sz="1200" b="1" spc="-100" dirty="0">
                <a:ln w="6350">
                  <a:noFill/>
                  <a:prstDash val="solid"/>
                </a:ln>
                <a:solidFill>
                  <a:prstClr val="white"/>
                </a:solidFill>
                <a:latin typeface="Calibri"/>
              </a:endParaRPr>
            </a:p>
          </p:txBody>
        </p:sp>
        <p:sp>
          <p:nvSpPr>
            <p:cNvPr id="15" name="Right Arrow 14"/>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0" name="TextBox 19"/>
          <p:cNvSpPr txBox="1"/>
          <p:nvPr/>
        </p:nvSpPr>
        <p:spPr>
          <a:xfrm>
            <a:off x="5562600" y="4262069"/>
            <a:ext cx="2439559" cy="44935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Most soybean growers (57.5%) use the same fertilizer program on all of their soybean fields.</a:t>
            </a:r>
            <a:endParaRPr lang="en-US" sz="1000" dirty="0">
              <a:solidFill>
                <a:srgbClr val="201B1A"/>
              </a:solidFill>
            </a:endParaRPr>
          </a:p>
        </p:txBody>
      </p:sp>
      <p:pic>
        <p:nvPicPr>
          <p:cNvPr id="17" name="Picture 16"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3" name="Object 2"/>
          <p:cNvGraphicFramePr>
            <a:graphicFrameLocks/>
          </p:cNvGraphicFramePr>
          <p:nvPr>
            <p:extLst>
              <p:ext uri="{D42A27DB-BD31-4B8C-83A1-F6EECF244321}">
                <p14:modId xmlns:p14="http://schemas.microsoft.com/office/powerpoint/2010/main" val="2346169572"/>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81795"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3" name="MOREINFO"/>
          <p:cNvSpPr txBox="1"/>
          <p:nvPr>
            <p:custDataLst>
              <p:tags r:id="rId2"/>
            </p:custDataLst>
          </p:nvPr>
        </p:nvSpPr>
        <p:spPr>
          <a:xfrm>
            <a:off x="177801" y="6944886"/>
            <a:ext cx="8778240" cy="907941"/>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Respondents were asked: “For your fertilizer application on your 2016 soybean crop, did you: a) use variable rate technology based on prescription maps on all of your soybean acres, b) use variable rate technology based on prescription maps on some of your soybean acres, c) tailor your fertilizer program on a field-by-field basis or d) use exactly the same fertilizer program for all soybean fields on the farm?</a:t>
            </a:r>
          </a:p>
          <a:p>
            <a:pPr>
              <a:spcAft>
                <a:spcPts val="600"/>
              </a:spcAft>
            </a:pPr>
            <a:r>
              <a:rPr lang="en-US" sz="1050" dirty="0" smtClean="0">
                <a:solidFill>
                  <a:srgbClr val="201B1A"/>
                </a:solidFill>
              </a:rPr>
              <a:t>The graph illustrates the % of soybean growers who followed each fertilizer program in their 2016 soybean crop.</a:t>
            </a:r>
            <a:endParaRPr lang="en-US" sz="1050" dirty="0">
              <a:solidFill>
                <a:srgbClr val="201B1A"/>
              </a:solidFill>
            </a:endParaRPr>
          </a:p>
        </p:txBody>
      </p:sp>
    </p:spTree>
    <p:extLst>
      <p:ext uri="{BB962C8B-B14F-4D97-AF65-F5344CB8AC3E}">
        <p14:creationId xmlns:p14="http://schemas.microsoft.com/office/powerpoint/2010/main" val="114918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13"/>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0" grpId="0" animBg="1"/>
      <p:bldP spid="13" grpId="0" animBg="1"/>
      <p:bldP spid="13"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0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smtClean="0"/>
              <a:t>Fertilizer Program in Soybean - by Sub-Group</a:t>
            </a:r>
            <a:endParaRPr lang="en-US" u="none" dirty="0"/>
          </a:p>
        </p:txBody>
      </p:sp>
      <p:pic>
        <p:nvPicPr>
          <p:cNvPr id="12" name="Picture 11" descr="inf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1" name="AutoShape 12"/>
          <p:cNvSpPr>
            <a:spLocks noChangeArrowheads="1"/>
          </p:cNvSpPr>
          <p:nvPr/>
        </p:nvSpPr>
        <p:spPr bwMode="auto">
          <a:xfrm>
            <a:off x="813816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pic>
        <p:nvPicPr>
          <p:cNvPr id="15" name="Picture 14" descr="submenu_white.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sp>
        <p:nvSpPr>
          <p:cNvPr id="14" name="Rectangle 13"/>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oreInfo"/>
          <p:cNvSpPr txBox="1"/>
          <p:nvPr>
            <p:custDataLst>
              <p:tags r:id="rId1"/>
            </p:custDataLst>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“For your fertilizer application on your </a:t>
            </a:r>
            <a:r>
              <a:rPr lang="en-US" sz="1050" dirty="0" smtClean="0">
                <a:solidFill>
                  <a:srgbClr val="201B1A"/>
                </a:solidFill>
              </a:rPr>
              <a:t>2016 soybean </a:t>
            </a:r>
            <a:r>
              <a:rPr lang="en-US" sz="1050" dirty="0">
                <a:solidFill>
                  <a:srgbClr val="201B1A"/>
                </a:solidFill>
              </a:rPr>
              <a:t>crop, did you: a) use variable rate technology based on prescription maps on all of your </a:t>
            </a:r>
            <a:r>
              <a:rPr lang="en-US" sz="1050" dirty="0" smtClean="0">
                <a:solidFill>
                  <a:srgbClr val="201B1A"/>
                </a:solidFill>
              </a:rPr>
              <a:t>soybean </a:t>
            </a:r>
            <a:r>
              <a:rPr lang="en-US" sz="1050" dirty="0">
                <a:solidFill>
                  <a:srgbClr val="201B1A"/>
                </a:solidFill>
              </a:rPr>
              <a:t>acres, b) use variable rate technology based on prescription maps on some of your </a:t>
            </a:r>
            <a:r>
              <a:rPr lang="en-US" sz="1050" dirty="0" smtClean="0">
                <a:solidFill>
                  <a:srgbClr val="201B1A"/>
                </a:solidFill>
              </a:rPr>
              <a:t>soybean </a:t>
            </a:r>
            <a:r>
              <a:rPr lang="en-US" sz="1050" dirty="0">
                <a:solidFill>
                  <a:srgbClr val="201B1A"/>
                </a:solidFill>
              </a:rPr>
              <a:t>acres, c) tailor your fertilizer program on a field-by-field basis or d) use exactly the same fertilizer program for all </a:t>
            </a:r>
            <a:r>
              <a:rPr lang="en-US" sz="1050" dirty="0" smtClean="0">
                <a:solidFill>
                  <a:srgbClr val="201B1A"/>
                </a:solidFill>
              </a:rPr>
              <a:t>soybean </a:t>
            </a:r>
            <a:r>
              <a:rPr lang="en-US" sz="1050" dirty="0">
                <a:solidFill>
                  <a:srgbClr val="201B1A"/>
                </a:solidFill>
              </a:rPr>
              <a:t>fields on the farm?</a:t>
            </a:r>
          </a:p>
          <a:p>
            <a:pPr>
              <a:spcAft>
                <a:spcPts val="600"/>
              </a:spcAft>
            </a:pPr>
            <a:r>
              <a:rPr lang="en-US" sz="1050" dirty="0" smtClean="0">
                <a:solidFill>
                  <a:srgbClr val="201B1A"/>
                </a:solidFill>
              </a:rPr>
              <a:t>Separately by water basin,, farm size and 4R familiarity, the graph on the left illustrates the % of soybean growers who used variable rates on some or all of their soybean fields.  The graph in the middle illustrates the % of soybean growers who tailored their fertilizer program on a field-by-field basis.  The graph on the right illustrates the % of soybean growers who used the same fertilizer program on all of their soybean fields.</a:t>
            </a:r>
            <a:endParaRPr lang="en-US" sz="1050" dirty="0">
              <a:solidFill>
                <a:srgbClr val="201B1A"/>
              </a:solidFill>
            </a:endParaRPr>
          </a:p>
        </p:txBody>
      </p:sp>
    </p:spTree>
    <p:extLst>
      <p:ext uri="{BB962C8B-B14F-4D97-AF65-F5344CB8AC3E}">
        <p14:creationId xmlns:p14="http://schemas.microsoft.com/office/powerpoint/2010/main" val="203485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3"/>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84427 0.00046 " pathEditMode="relative" rAng="0" ptsTypes="AA">
                                      <p:cBhvr>
                                        <p:cTn id="16" dur="500" fill="hold"/>
                                        <p:tgtEl>
                                          <p:spTgt spid="16"/>
                                        </p:tgtEl>
                                        <p:attrNameLst>
                                          <p:attrName>ppt_x</p:attrName>
                                          <p:attrName>ppt_y</p:attrName>
                                        </p:attrNameLst>
                                      </p:cBhvr>
                                      <p:rCtr x="-42222" y="23"/>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3"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941"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544513"/>
            <a:ext cx="896143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Use of Nitrogen Fixing Crop in Previous Year - Soybean</a:t>
            </a:r>
            <a:endParaRPr lang="en-US" u="none" dirty="0"/>
          </a:p>
        </p:txBody>
      </p:sp>
      <p:pic>
        <p:nvPicPr>
          <p:cNvPr id="12" name="Picture 11"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cxnSp>
        <p:nvCxnSpPr>
          <p:cNvPr id="14" name="Straight Arrow Connector 13"/>
          <p:cNvCxnSpPr/>
          <p:nvPr/>
        </p:nvCxnSpPr>
        <p:spPr>
          <a:xfrm flipV="1">
            <a:off x="1042086" y="3107724"/>
            <a:ext cx="0" cy="182880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4649097"/>
            <a:ext cx="2439559" cy="44935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Most soybean growers (82.1%) did not plant a nitrogen fixing crop in 2015 on fields where they planted soybeans in 2016.</a:t>
            </a:r>
            <a:endParaRPr lang="en-US" sz="1000" dirty="0">
              <a:solidFill>
                <a:srgbClr val="201B1A"/>
              </a:solidFill>
            </a:endParaRPr>
          </a:p>
        </p:txBody>
      </p:sp>
      <p:pic>
        <p:nvPicPr>
          <p:cNvPr id="10" name="Picture 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4" name="Object 3"/>
          <p:cNvGraphicFramePr>
            <a:graphicFrameLocks/>
          </p:cNvGraphicFramePr>
          <p:nvPr>
            <p:extLst>
              <p:ext uri="{D42A27DB-BD31-4B8C-83A1-F6EECF244321}">
                <p14:modId xmlns:p14="http://schemas.microsoft.com/office/powerpoint/2010/main" val="2963685862"/>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89985"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8" name="Rectangle 17"/>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oreInfo"/>
          <p:cNvSpPr txBox="1"/>
          <p:nvPr>
            <p:custDataLst>
              <p:tags r:id="rId2"/>
            </p:custDataLst>
          </p:nvPr>
        </p:nvSpPr>
        <p:spPr>
          <a:xfrm>
            <a:off x="177801" y="6944886"/>
            <a:ext cx="8778240" cy="1231106"/>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“Thinking of your </a:t>
            </a:r>
            <a:r>
              <a:rPr lang="en-US" sz="1050" dirty="0" smtClean="0">
                <a:solidFill>
                  <a:srgbClr val="201B1A"/>
                </a:solidFill>
              </a:rPr>
              <a:t>2016 soybean </a:t>
            </a:r>
            <a:r>
              <a:rPr lang="en-US" sz="1050" dirty="0">
                <a:solidFill>
                  <a:srgbClr val="201B1A"/>
                </a:solidFill>
              </a:rPr>
              <a:t>crop, in the year prior </a:t>
            </a:r>
            <a:r>
              <a:rPr lang="en-US" sz="1050" dirty="0" smtClean="0">
                <a:solidFill>
                  <a:srgbClr val="201B1A"/>
                </a:solidFill>
              </a:rPr>
              <a:t>(2015) </a:t>
            </a:r>
            <a:r>
              <a:rPr lang="en-US" sz="1050" dirty="0">
                <a:solidFill>
                  <a:srgbClr val="201B1A"/>
                </a:solidFill>
              </a:rPr>
              <a:t>did you grow a nitrogen fixing crop </a:t>
            </a:r>
            <a:r>
              <a:rPr lang="en-US" sz="1050" dirty="0" smtClean="0">
                <a:solidFill>
                  <a:srgbClr val="201B1A"/>
                </a:solidFill>
              </a:rPr>
              <a:t>on: a) all of your 2016 soybean fields, b) some of your 2016 soybean fields, or c) none of your 2016 soybean fields?  </a:t>
            </a:r>
            <a:r>
              <a:rPr lang="en-US" sz="1050" dirty="0">
                <a:solidFill>
                  <a:srgbClr val="201B1A"/>
                </a:solidFill>
              </a:rPr>
              <a:t>(Nitrogen fixing crops include </a:t>
            </a:r>
            <a:r>
              <a:rPr lang="en-US" sz="1050" dirty="0" smtClean="0">
                <a:solidFill>
                  <a:srgbClr val="201B1A"/>
                </a:solidFill>
              </a:rPr>
              <a:t>peas, </a:t>
            </a:r>
            <a:r>
              <a:rPr lang="en-US" sz="1050" dirty="0">
                <a:solidFill>
                  <a:srgbClr val="201B1A"/>
                </a:solidFill>
              </a:rPr>
              <a:t>beans, lentils, </a:t>
            </a:r>
            <a:r>
              <a:rPr lang="en-US" sz="1050" dirty="0" smtClean="0">
                <a:solidFill>
                  <a:srgbClr val="201B1A"/>
                </a:solidFill>
              </a:rPr>
              <a:t>chickpeas, </a:t>
            </a:r>
            <a:r>
              <a:rPr lang="en-US" sz="1050" dirty="0" smtClean="0">
                <a:solidFill>
                  <a:srgbClr val="201B1A"/>
                </a:solidFill>
              </a:rPr>
              <a:t>soybeans </a:t>
            </a:r>
            <a:r>
              <a:rPr lang="en-US" sz="1050" dirty="0">
                <a:solidFill>
                  <a:srgbClr val="201B1A"/>
                </a:solidFill>
              </a:rPr>
              <a:t>and forage legumes</a:t>
            </a:r>
            <a:r>
              <a:rPr lang="en-US" sz="1050" dirty="0" smtClean="0">
                <a:solidFill>
                  <a:srgbClr val="201B1A"/>
                </a:solidFill>
              </a:rPr>
              <a:t>)."</a:t>
            </a:r>
          </a:p>
          <a:p>
            <a:pPr>
              <a:spcAft>
                <a:spcPts val="600"/>
              </a:spcAft>
            </a:pPr>
            <a:r>
              <a:rPr lang="en-US" sz="1050" dirty="0" smtClean="0">
                <a:solidFill>
                  <a:srgbClr val="201B1A"/>
                </a:solidFill>
              </a:rPr>
              <a:t>The graph on the left illustrates the % of soybean growers who planted a nitrogen fixing crop in 2015 on all of their 2016 soybean fields, some of their 2016 soybean fields or none of their 2016 soybean fields.  Separately by water basin, farm size and 4R familiarity, the graph on the right illustrates the % of soybean growers who planted a nitrogen fixing crop in 2015 on some or all of their 2016 soybean fields.</a:t>
            </a:r>
            <a:endParaRPr lang="en-US" sz="1050" dirty="0">
              <a:solidFill>
                <a:srgbClr val="201B1A"/>
              </a:solidFill>
            </a:endParaRPr>
          </a:p>
        </p:txBody>
      </p:sp>
    </p:spTree>
    <p:extLst>
      <p:ext uri="{BB962C8B-B14F-4D97-AF65-F5344CB8AC3E}">
        <p14:creationId xmlns:p14="http://schemas.microsoft.com/office/powerpoint/2010/main" val="199635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13"/>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4.16667E-6 4.07407E-6 L -0.84427 0.00046 " pathEditMode="relative" rAng="0" ptsTypes="AA">
                                      <p:cBhvr>
                                        <p:cTn id="23" dur="500" fill="hold"/>
                                        <p:tgtEl>
                                          <p:spTgt spid="19"/>
                                        </p:tgtEl>
                                        <p:attrNameLst>
                                          <p:attrName>ppt_x</p:attrName>
                                          <p:attrName>ppt_y</p:attrName>
                                        </p:attrNameLst>
                                      </p:cBhvr>
                                      <p:rCtr x="-42222" y="23"/>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animBg="1"/>
      <p:bldP spid="13" grpId="0" animBg="1"/>
      <p:bldP spid="13" grpId="1"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0967" name="Picture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7688"/>
            <a:ext cx="91440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u="none" dirty="0" smtClean="0"/>
              <a:t>Approaches Used to Decide Fertilizer Rate in Soybean</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1"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cxnSp>
        <p:nvCxnSpPr>
          <p:cNvPr id="9" name="Straight Arrow Connector 8"/>
          <p:cNvCxnSpPr/>
          <p:nvPr/>
        </p:nvCxnSpPr>
        <p:spPr>
          <a:xfrm flipV="1">
            <a:off x="3988401" y="921402"/>
            <a:ext cx="0" cy="822960"/>
          </a:xfrm>
          <a:prstGeom prst="straightConnector1">
            <a:avLst/>
          </a:prstGeom>
          <a:ln w="25400">
            <a:solidFill>
              <a:schemeClr val="bg2"/>
            </a:solidFill>
            <a:headEnd type="none" w="med" len="med"/>
            <a:tailEnd type="non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76601" y="1616676"/>
            <a:ext cx="1828799" cy="321114"/>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Soil testing is the leading approach used to decide Nitrogen rates.</a:t>
            </a:r>
            <a:endParaRPr lang="en-US" sz="1000" dirty="0">
              <a:solidFill>
                <a:srgbClr val="201B1A"/>
              </a:solidFill>
            </a:endParaRPr>
          </a:p>
        </p:txBody>
      </p:sp>
      <p:pic>
        <p:nvPicPr>
          <p:cNvPr id="14" name="Picture 13"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6" name="Object 5"/>
          <p:cNvGraphicFramePr>
            <a:graphicFrameLocks/>
          </p:cNvGraphicFramePr>
          <p:nvPr>
            <p:extLst>
              <p:ext uri="{D42A27DB-BD31-4B8C-83A1-F6EECF244321}">
                <p14:modId xmlns:p14="http://schemas.microsoft.com/office/powerpoint/2010/main" val="511105079"/>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91011"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cxnSp>
        <p:nvCxnSpPr>
          <p:cNvPr id="7" name="Straight Connector 6"/>
          <p:cNvCxnSpPr/>
          <p:nvPr/>
        </p:nvCxnSpPr>
        <p:spPr>
          <a:xfrm flipH="1">
            <a:off x="3581400" y="921402"/>
            <a:ext cx="407001" cy="0"/>
          </a:xfrm>
          <a:prstGeom prst="line">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4" name="MoreInfo"/>
          <p:cNvSpPr txBox="1"/>
          <p:nvPr>
            <p:custDataLst>
              <p:tags r:id="rId2"/>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Respondents who used a fertilizer type containing each nutrient were </a:t>
            </a:r>
            <a:r>
              <a:rPr lang="en-US" sz="1050" dirty="0">
                <a:solidFill>
                  <a:srgbClr val="201B1A"/>
                </a:solidFill>
              </a:rPr>
              <a:t>asked: “For each nutrient, which approaches did you use to decide the amount of fertilizer to apply to your </a:t>
            </a:r>
            <a:r>
              <a:rPr lang="en-US" sz="1050" dirty="0" smtClean="0">
                <a:solidFill>
                  <a:srgbClr val="201B1A"/>
                </a:solidFill>
              </a:rPr>
              <a:t>soybean </a:t>
            </a:r>
            <a:r>
              <a:rPr lang="en-US" sz="1050" dirty="0">
                <a:solidFill>
                  <a:srgbClr val="201B1A"/>
                </a:solidFill>
              </a:rPr>
              <a:t>in </a:t>
            </a:r>
            <a:r>
              <a:rPr lang="en-US" sz="1050" dirty="0" smtClean="0">
                <a:solidFill>
                  <a:srgbClr val="201B1A"/>
                </a:solidFill>
              </a:rPr>
              <a:t>2016? </a:t>
            </a:r>
            <a:r>
              <a:rPr lang="en-US" sz="1050" dirty="0">
                <a:solidFill>
                  <a:srgbClr val="201B1A"/>
                </a:solidFill>
              </a:rPr>
              <a:t>(Please check all that apply</a:t>
            </a:r>
            <a:r>
              <a:rPr lang="en-US" sz="1050" dirty="0" smtClean="0">
                <a:solidFill>
                  <a:srgbClr val="201B1A"/>
                </a:solidFill>
              </a:rPr>
              <a:t>.)”</a:t>
            </a:r>
          </a:p>
          <a:p>
            <a:pPr>
              <a:spcAft>
                <a:spcPts val="600"/>
              </a:spcAft>
            </a:pPr>
            <a:r>
              <a:rPr lang="en-US" sz="1050" dirty="0" smtClean="0">
                <a:solidFill>
                  <a:srgbClr val="201B1A"/>
                </a:solidFill>
              </a:rPr>
              <a:t>Separately by nutrient type, the graphs illustrate the % of nutrient users who used each approach to decide their application rate in soybean in 2016.</a:t>
            </a:r>
            <a:endParaRPr lang="en-US" sz="1050" dirty="0">
              <a:solidFill>
                <a:srgbClr val="201B1A"/>
              </a:solidFill>
            </a:endParaRPr>
          </a:p>
        </p:txBody>
      </p:sp>
    </p:spTree>
    <p:extLst>
      <p:ext uri="{BB962C8B-B14F-4D97-AF65-F5344CB8AC3E}">
        <p14:creationId xmlns:p14="http://schemas.microsoft.com/office/powerpoint/2010/main" val="38599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64" presetClass="path" presetSubtype="0" accel="12000" decel="12000" fill="hold" grpId="0" nodeType="clickEffect">
                                  <p:stCondLst>
                                    <p:cond delay="0"/>
                                  </p:stCondLst>
                                  <p:childTnLst>
                                    <p:animMotion origin="layout" path="M 0 -3.7037E-7 L 0 -0.87662 " pathEditMode="relative" rAng="0" ptsTypes="AA">
                                      <p:cBhvr>
                                        <p:cTn id="13" dur="500" fill="hold"/>
                                        <p:tgtEl>
                                          <p:spTgt spid="4"/>
                                        </p:tgtEl>
                                        <p:attrNameLst>
                                          <p:attrName>ppt_x</p:attrName>
                                          <p:attrName>ppt_y</p:attrName>
                                        </p:attrNameLst>
                                      </p:cBhvr>
                                      <p:rCtr x="0" y="-43843"/>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2" grpId="0" animBg="1"/>
      <p:bldP spid="4" grpId="0" animBg="1"/>
      <p:bldP spid="4"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992" name="Picture 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438" y="1143000"/>
            <a:ext cx="54435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88864" y="0"/>
            <a:ext cx="7924800" cy="457907"/>
          </a:xfrm>
        </p:spPr>
        <p:txBody>
          <a:bodyPr/>
          <a:lstStyle/>
          <a:p>
            <a:r>
              <a:rPr lang="en-US" u="none" dirty="0"/>
              <a:t>Use of </a:t>
            </a:r>
            <a:r>
              <a:rPr lang="en-US" u="none" dirty="0" smtClean="0"/>
              <a:t>Nitrogen Stabilizer in Soybean</a:t>
            </a:r>
            <a:endParaRPr lang="en-US" u="none" dirty="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12" name="AutoShape 12"/>
          <p:cNvSpPr>
            <a:spLocks noChangeArrowheads="1"/>
          </p:cNvSpPr>
          <p:nvPr/>
        </p:nvSpPr>
        <p:spPr bwMode="auto">
          <a:xfrm>
            <a:off x="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sp>
        <p:nvSpPr>
          <p:cNvPr id="9" name="TextBox 8"/>
          <p:cNvSpPr txBox="1"/>
          <p:nvPr/>
        </p:nvSpPr>
        <p:spPr>
          <a:xfrm>
            <a:off x="3429001" y="4255120"/>
            <a:ext cx="2133600" cy="322909"/>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Most nitrogen fertilizer users (79%) did not use a nitrogen stabilizer in 2016.</a:t>
            </a:r>
            <a:endParaRPr lang="en-US" sz="1000" dirty="0">
              <a:solidFill>
                <a:srgbClr val="201B1A"/>
              </a:solidFill>
            </a:endParaRPr>
          </a:p>
        </p:txBody>
      </p:sp>
      <p:pic>
        <p:nvPicPr>
          <p:cNvPr id="10" name="Picture 9"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6" name="Object 5"/>
          <p:cNvGraphicFramePr>
            <a:graphicFrameLocks/>
          </p:cNvGraphicFramePr>
          <p:nvPr>
            <p:extLst>
              <p:ext uri="{D42A27DB-BD31-4B8C-83A1-F6EECF244321}">
                <p14:modId xmlns:p14="http://schemas.microsoft.com/office/powerpoint/2010/main" val="923989872"/>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92036"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4" name="MoreInfo"/>
          <p:cNvSpPr txBox="1"/>
          <p:nvPr>
            <p:custDataLst>
              <p:tags r:id="rId2"/>
            </p:custDataLst>
          </p:nvPr>
        </p:nvSpPr>
        <p:spPr>
          <a:xfrm>
            <a:off x="177801" y="6944886"/>
            <a:ext cx="8778240" cy="746358"/>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a:solidFill>
                  <a:srgbClr val="201B1A"/>
                </a:solidFill>
              </a:rPr>
              <a:t>Respondents were asked: “On the nitrogen fertilizer that you used in </a:t>
            </a:r>
            <a:r>
              <a:rPr lang="en-US" sz="1050" dirty="0" smtClean="0">
                <a:solidFill>
                  <a:srgbClr val="201B1A"/>
                </a:solidFill>
              </a:rPr>
              <a:t>soybean </a:t>
            </a:r>
            <a:r>
              <a:rPr lang="en-US" sz="1050" dirty="0">
                <a:solidFill>
                  <a:srgbClr val="201B1A"/>
                </a:solidFill>
              </a:rPr>
              <a:t>in </a:t>
            </a:r>
            <a:r>
              <a:rPr lang="en-US" sz="1050" dirty="0" smtClean="0">
                <a:solidFill>
                  <a:srgbClr val="201B1A"/>
                </a:solidFill>
              </a:rPr>
              <a:t>2016, </a:t>
            </a:r>
            <a:r>
              <a:rPr lang="en-US" sz="1050" dirty="0">
                <a:solidFill>
                  <a:srgbClr val="201B1A"/>
                </a:solidFill>
              </a:rPr>
              <a:t>did you use a nitrogen stabilizer product to reduce nitrogen losses  (e.g. Agrotain, eNtrench, N-Serve</a:t>
            </a:r>
            <a:r>
              <a:rPr lang="en-US" sz="1050" dirty="0" smtClean="0">
                <a:solidFill>
                  <a:srgbClr val="201B1A"/>
                </a:solidFill>
              </a:rPr>
              <a:t>)?”</a:t>
            </a:r>
          </a:p>
          <a:p>
            <a:pPr>
              <a:spcAft>
                <a:spcPts val="600"/>
              </a:spcAft>
            </a:pPr>
            <a:r>
              <a:rPr lang="en-US" sz="1050" dirty="0" smtClean="0">
                <a:solidFill>
                  <a:srgbClr val="201B1A"/>
                </a:solidFill>
              </a:rPr>
              <a:t>On a total market basis, the graph illustrates the % of soybean growers who did/did not use a nitrogen stabilizer for their 2016 soybean crop.</a:t>
            </a:r>
            <a:endParaRPr lang="en-US" sz="1050" dirty="0">
              <a:solidFill>
                <a:srgbClr val="201B1A"/>
              </a:solidFill>
            </a:endParaRPr>
          </a:p>
        </p:txBody>
      </p:sp>
    </p:spTree>
    <p:extLst>
      <p:ext uri="{BB962C8B-B14F-4D97-AF65-F5344CB8AC3E}">
        <p14:creationId xmlns:p14="http://schemas.microsoft.com/office/powerpoint/2010/main" val="307890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12000" decel="12000" fill="hold" grpId="0" nodeType="clickEffect">
                                  <p:stCondLst>
                                    <p:cond delay="0"/>
                                  </p:stCondLst>
                                  <p:childTnLst>
                                    <p:animMotion origin="layout" path="M 0 -3.7037E-7 L 0 -0.87662 " pathEditMode="relative" rAng="0" ptsTypes="AA">
                                      <p:cBhvr>
                                        <p:cTn id="11" dur="500" fill="hold"/>
                                        <p:tgtEl>
                                          <p:spTgt spid="4"/>
                                        </p:tgtEl>
                                        <p:attrNameLst>
                                          <p:attrName>ppt_x</p:attrName>
                                          <p:attrName>ppt_y</p:attrName>
                                        </p:attrNameLst>
                                      </p:cBhvr>
                                      <p:rCtr x="0" y="-4384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9" grpId="0" animBg="1"/>
      <p:bldP spid="4" grpId="0" animBg="1"/>
      <p:bldP spid="4" grpId="1"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016" name="Picture 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544513"/>
            <a:ext cx="8967787"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u="none" dirty="0" smtClean="0"/>
              <a:t>Target vs. Actual Yield in Soybean in 2016</a:t>
            </a:r>
            <a:endParaRPr lang="en-US" u="none" dirty="0" smtClean="0"/>
          </a:p>
        </p:txBody>
      </p:sp>
      <p:pic>
        <p:nvPicPr>
          <p:cNvPr id="3" name="Picture 2"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42" y="6485066"/>
            <a:ext cx="313458" cy="313458"/>
          </a:xfrm>
          <a:prstGeom prst="rect">
            <a:avLst/>
          </a:prstGeom>
        </p:spPr>
      </p:pic>
      <p:sp>
        <p:nvSpPr>
          <p:cNvPr id="9" name="AutoShape 12"/>
          <p:cNvSpPr>
            <a:spLocks noChangeArrowheads="1"/>
          </p:cNvSpPr>
          <p:nvPr/>
        </p:nvSpPr>
        <p:spPr bwMode="auto">
          <a:xfrm>
            <a:off x="8138160" y="6191652"/>
            <a:ext cx="1005840" cy="192873"/>
          </a:xfrm>
          <a:prstGeom prst="rect">
            <a:avLst/>
          </a:prstGeom>
          <a:solidFill>
            <a:schemeClr val="bg1"/>
          </a:solidFill>
          <a:effectLst>
            <a:outerShdw blurRad="50800" dist="38100" dir="2700000" algn="tl" rotWithShape="0">
              <a:prstClr val="black">
                <a:alpha val="0"/>
              </a:prstClr>
            </a:outerShdw>
          </a:effectLst>
          <a:extLst/>
        </p:spPr>
        <p:txBody>
          <a:bodyPr wrap="square" lIns="18288" tIns="36576" rIns="18288" bIns="27432" rtlCol="0" anchor="ctr" anchorCtr="0">
            <a:spAutoFit/>
          </a:bodyPr>
          <a:lstStyle/>
          <a:p>
            <a:pPr algn="ctr">
              <a:lnSpc>
                <a:spcPts val="1000"/>
              </a:lnSpc>
            </a:pPr>
            <a:endParaRPr lang="en-US" sz="800" dirty="0">
              <a:solidFill>
                <a:srgbClr val="201B1A">
                  <a:lumMod val="75000"/>
                  <a:lumOff val="25000"/>
                </a:srgbClr>
              </a:solidFill>
            </a:endParaRPr>
          </a:p>
        </p:txBody>
      </p:sp>
      <p:cxnSp>
        <p:nvCxnSpPr>
          <p:cNvPr id="11" name="Straight Arrow Connector 10"/>
          <p:cNvCxnSpPr/>
          <p:nvPr/>
        </p:nvCxnSpPr>
        <p:spPr>
          <a:xfrm flipH="1">
            <a:off x="8409855" y="1811037"/>
            <a:ext cx="365760" cy="0"/>
          </a:xfrm>
          <a:prstGeom prst="straightConnector1">
            <a:avLst/>
          </a:prstGeom>
          <a:ln w="25400">
            <a:solidFill>
              <a:schemeClr val="bg2"/>
            </a:solidFill>
            <a:headEnd type="none" w="med" len="med"/>
            <a:tailEnd type="triangl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767377" y="1427979"/>
            <a:ext cx="0" cy="381000"/>
          </a:xfrm>
          <a:prstGeom prst="straightConnector1">
            <a:avLst/>
          </a:prstGeom>
          <a:ln w="25400">
            <a:solidFill>
              <a:schemeClr val="bg2"/>
            </a:solidFill>
            <a:headEnd type="none" w="med" len="med"/>
            <a:tailEnd type="none" w="med" len="med"/>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29424" y="1389564"/>
            <a:ext cx="2250441" cy="192873"/>
          </a:xfrm>
          <a:prstGeom prst="rect">
            <a:avLst/>
          </a:prstGeom>
          <a:solidFill>
            <a:schemeClr val="bg2"/>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smtClean="0">
                <a:solidFill>
                  <a:srgbClr val="201B1A"/>
                </a:solidFill>
              </a:rPr>
              <a:t>Yield was above target in Lake Erie basins.</a:t>
            </a:r>
            <a:endParaRPr lang="en-US" sz="1000" dirty="0">
              <a:solidFill>
                <a:srgbClr val="201B1A"/>
              </a:solidFill>
            </a:endParaRPr>
          </a:p>
        </p:txBody>
      </p:sp>
      <p:pic>
        <p:nvPicPr>
          <p:cNvPr id="12" name="Picture 11" descr="submenu_white.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2958" y="6485066"/>
            <a:ext cx="313458" cy="313458"/>
          </a:xfrm>
          <a:prstGeom prst="rect">
            <a:avLst/>
          </a:prstGeom>
        </p:spPr>
      </p:pic>
      <p:graphicFrame>
        <p:nvGraphicFramePr>
          <p:cNvPr id="6" name="Object 5"/>
          <p:cNvGraphicFramePr>
            <a:graphicFrameLocks/>
          </p:cNvGraphicFramePr>
          <p:nvPr>
            <p:extLst>
              <p:ext uri="{D42A27DB-BD31-4B8C-83A1-F6EECF244321}">
                <p14:modId xmlns:p14="http://schemas.microsoft.com/office/powerpoint/2010/main" val="2351821734"/>
              </p:ext>
            </p:extLst>
          </p:nvPr>
        </p:nvGraphicFramePr>
        <p:xfrm>
          <a:off x="3239770" y="6508750"/>
          <a:ext cx="330200" cy="330200"/>
        </p:xfrm>
        <a:graphic>
          <a:graphicData uri="http://schemas.openxmlformats.org/presentationml/2006/ole">
            <mc:AlternateContent xmlns:mc="http://schemas.openxmlformats.org/markup-compatibility/2006">
              <mc:Choice xmlns:v="urn:schemas-microsoft-com:vml" Requires="v">
                <p:oleObj spid="_x0000_s593060" name="Worksheet" showAsIcon="1" r:id="rId9" imgW="914400" imgH="771480" progId="Excel.Sheet.12">
                  <p:embed/>
                </p:oleObj>
              </mc:Choice>
              <mc:Fallback>
                <p:oleObj name="Worksheet" showAsIcon="1" r:id="rId9" imgW="914400" imgH="771480" progId="Excel.Sheet.12">
                  <p:embed/>
                  <p:pic>
                    <p:nvPicPr>
                      <p:cNvPr id="0" name=""/>
                      <p:cNvPicPr/>
                      <p:nvPr/>
                    </p:nvPicPr>
                    <p:blipFill>
                      <a:blip r:embed="rId10"/>
                      <a:srcRect l="31727" t="2212" r="31727" b="63409"/>
                      <a:stretch>
                        <a:fillRect/>
                      </a:stretch>
                    </p:blipFill>
                    <p:spPr>
                      <a:xfrm>
                        <a:off x="3239770" y="6508750"/>
                        <a:ext cx="330200" cy="330200"/>
                      </a:xfrm>
                      <a:prstGeom prst="rect">
                        <a:avLst/>
                      </a:prstGeom>
                    </p:spPr>
                  </p:pic>
                </p:oleObj>
              </mc:Fallback>
            </mc:AlternateContent>
          </a:graphicData>
        </a:graphic>
      </p:graphicFrame>
      <p:sp>
        <p:nvSpPr>
          <p:cNvPr id="18" name="Rectangle 17"/>
          <p:cNvSpPr/>
          <p:nvPr/>
        </p:nvSpPr>
        <p:spPr>
          <a:xfrm>
            <a:off x="5638799" y="6455692"/>
            <a:ext cx="658154" cy="338554"/>
          </a:xfrm>
          <a:prstGeom prst="rect">
            <a:avLst/>
          </a:prstGeom>
          <a:noFill/>
        </p:spPr>
        <p:txBody>
          <a:bodyPr wrap="square" lIns="91440" tIns="45720" rIns="91440" bIns="45720">
            <a:spAutoFit/>
          </a:bodyPr>
          <a:lstStyle/>
          <a:p>
            <a:pPr algn="ct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t>
            </a:r>
            <a:endParaRPr 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1385" y="471488"/>
            <a:ext cx="8222850" cy="575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oreInfo"/>
          <p:cNvSpPr txBox="1"/>
          <p:nvPr>
            <p:custDataLst>
              <p:tags r:id="rId2"/>
            </p:custDataLst>
          </p:nvPr>
        </p:nvSpPr>
        <p:spPr>
          <a:xfrm>
            <a:off x="177801" y="6944886"/>
            <a:ext cx="8778240" cy="907941"/>
          </a:xfrm>
          <a:prstGeom prst="rect">
            <a:avLst/>
          </a:prstGeom>
          <a:solidFill>
            <a:schemeClr val="accent4">
              <a:lumMod val="40000"/>
              <a:lumOff val="60000"/>
            </a:schemeClr>
          </a:solidFill>
          <a:effectLst>
            <a:outerShdw blurRad="50800" dist="38100" dir="2700000" algn="tl" rotWithShape="0">
              <a:prstClr val="black">
                <a:alpha val="20000"/>
              </a:prstClr>
            </a:outerShdw>
          </a:effectLst>
        </p:spPr>
        <p:txBody>
          <a:bodyPr wrap="square" tIns="91440" bIns="91440" rtlCol="0">
            <a:spAutoFit/>
          </a:bodyPr>
          <a:lstStyle/>
          <a:p>
            <a:pPr>
              <a:spcAft>
                <a:spcPts val="600"/>
              </a:spcAft>
            </a:pPr>
            <a:r>
              <a:rPr lang="en-US" sz="1050" dirty="0" smtClean="0">
                <a:solidFill>
                  <a:srgbClr val="201B1A"/>
                </a:solidFill>
              </a:rPr>
              <a:t>Respondents were asked</a:t>
            </a:r>
            <a:r>
              <a:rPr lang="en-US" sz="1050" dirty="0">
                <a:solidFill>
                  <a:srgbClr val="201B1A"/>
                </a:solidFill>
              </a:rPr>
              <a:t>: “What was your target yield for your </a:t>
            </a:r>
            <a:r>
              <a:rPr lang="en-US" sz="1050" dirty="0" smtClean="0">
                <a:solidFill>
                  <a:srgbClr val="201B1A"/>
                </a:solidFill>
              </a:rPr>
              <a:t>soybean </a:t>
            </a:r>
            <a:r>
              <a:rPr lang="en-US" sz="1050" dirty="0">
                <a:solidFill>
                  <a:srgbClr val="201B1A"/>
                </a:solidFill>
              </a:rPr>
              <a:t>in </a:t>
            </a:r>
            <a:r>
              <a:rPr lang="en-US" sz="1050" dirty="0" smtClean="0">
                <a:solidFill>
                  <a:srgbClr val="201B1A"/>
                </a:solidFill>
              </a:rPr>
              <a:t>2016 </a:t>
            </a:r>
            <a:r>
              <a:rPr lang="en-US" sz="1050" dirty="0">
                <a:solidFill>
                  <a:srgbClr val="201B1A"/>
                </a:solidFill>
              </a:rPr>
              <a:t>(respondents had the option to report that they did not have a target yield)? What was the average yield for your </a:t>
            </a:r>
            <a:r>
              <a:rPr lang="en-US" sz="1050" dirty="0" smtClean="0">
                <a:solidFill>
                  <a:srgbClr val="201B1A"/>
                </a:solidFill>
              </a:rPr>
              <a:t>soybean </a:t>
            </a:r>
            <a:r>
              <a:rPr lang="en-US" sz="1050" dirty="0">
                <a:solidFill>
                  <a:srgbClr val="201B1A"/>
                </a:solidFill>
              </a:rPr>
              <a:t>in </a:t>
            </a:r>
            <a:r>
              <a:rPr lang="en-US" sz="1050" dirty="0" smtClean="0">
                <a:solidFill>
                  <a:srgbClr val="201B1A"/>
                </a:solidFill>
              </a:rPr>
              <a:t>2016? </a:t>
            </a:r>
          </a:p>
          <a:p>
            <a:pPr>
              <a:spcAft>
                <a:spcPts val="600"/>
              </a:spcAft>
            </a:pPr>
            <a:r>
              <a:rPr lang="en-US" sz="1050" dirty="0" smtClean="0">
                <a:solidFill>
                  <a:srgbClr val="201B1A"/>
                </a:solidFill>
              </a:rPr>
              <a:t>Separately by water basin, farm size and 4R familiarity, the graph on the left illustrates the average target yield in 2016.  The middle graph illustrates the average actual yield in 2016.  The graph on the right illustrates the gap between the target yield and the actual yield.</a:t>
            </a:r>
            <a:endParaRPr lang="en-US" sz="1050" dirty="0">
              <a:solidFill>
                <a:srgbClr val="201B1A"/>
              </a:solidFill>
            </a:endParaRPr>
          </a:p>
        </p:txBody>
      </p:sp>
    </p:spTree>
    <p:extLst>
      <p:ext uri="{BB962C8B-B14F-4D97-AF65-F5344CB8AC3E}">
        <p14:creationId xmlns:p14="http://schemas.microsoft.com/office/powerpoint/2010/main" val="105521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12000" decel="12000" fill="hold" grpId="0" nodeType="clickEffect">
                                  <p:stCondLst>
                                    <p:cond delay="0"/>
                                  </p:stCondLst>
                                  <p:childTnLst>
                                    <p:animMotion origin="layout" path="M 0 -3.7037E-7 L 0 -0.87662 " pathEditMode="relative" rAng="0" ptsTypes="AA">
                                      <p:cBhvr>
                                        <p:cTn id="15" dur="500" fill="hold"/>
                                        <p:tgtEl>
                                          <p:spTgt spid="4"/>
                                        </p:tgtEl>
                                        <p:attrNameLst>
                                          <p:attrName>ppt_x</p:attrName>
                                          <p:attrName>ppt_y</p:attrName>
                                        </p:attrNameLst>
                                      </p:cBhvr>
                                      <p:rCtr x="0" y="-43843"/>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4.16667E-6 4.07407E-6 L -0.84427 0.00046 " pathEditMode="relative" rAng="0" ptsTypes="AA">
                                      <p:cBhvr>
                                        <p:cTn id="25" dur="500" fill="hold"/>
                                        <p:tgtEl>
                                          <p:spTgt spid="19"/>
                                        </p:tgtEl>
                                        <p:attrNameLst>
                                          <p:attrName>ppt_x</p:attrName>
                                          <p:attrName>ppt_y</p:attrName>
                                        </p:attrNameLst>
                                      </p:cBhvr>
                                      <p:rCtr x="-42222" y="23"/>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4" grpId="0" animBg="1"/>
      <p:bldP spid="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INAME" val="MI"/>
</p:tagLst>
</file>

<file path=ppt/tags/tag10.xml><?xml version="1.0" encoding="utf-8"?>
<p:tagLst xmlns:a="http://schemas.openxmlformats.org/drawingml/2006/main" xmlns:r="http://schemas.openxmlformats.org/officeDocument/2006/relationships" xmlns:p="http://schemas.openxmlformats.org/presentationml/2006/main">
  <p:tag name="MINAME" val="MI"/>
</p:tagLst>
</file>

<file path=ppt/tags/tag100.xml><?xml version="1.0" encoding="utf-8"?>
<p:tagLst xmlns:a="http://schemas.openxmlformats.org/drawingml/2006/main" xmlns:r="http://schemas.openxmlformats.org/officeDocument/2006/relationships" xmlns:p="http://schemas.openxmlformats.org/presentationml/2006/main">
  <p:tag name="MINAME" val="MI"/>
</p:tagLst>
</file>

<file path=ppt/tags/tag101.xml><?xml version="1.0" encoding="utf-8"?>
<p:tagLst xmlns:a="http://schemas.openxmlformats.org/drawingml/2006/main" xmlns:r="http://schemas.openxmlformats.org/officeDocument/2006/relationships" xmlns:p="http://schemas.openxmlformats.org/presentationml/2006/main">
  <p:tag name="MINAME" val="MI"/>
</p:tagLst>
</file>

<file path=ppt/tags/tag102.xml><?xml version="1.0" encoding="utf-8"?>
<p:tagLst xmlns:a="http://schemas.openxmlformats.org/drawingml/2006/main" xmlns:r="http://schemas.openxmlformats.org/officeDocument/2006/relationships" xmlns:p="http://schemas.openxmlformats.org/presentationml/2006/main">
  <p:tag name="MINAME" val="MI"/>
</p:tagLst>
</file>

<file path=ppt/tags/tag103.xml><?xml version="1.0" encoding="utf-8"?>
<p:tagLst xmlns:a="http://schemas.openxmlformats.org/drawingml/2006/main" xmlns:r="http://schemas.openxmlformats.org/officeDocument/2006/relationships" xmlns:p="http://schemas.openxmlformats.org/presentationml/2006/main">
  <p:tag name="MINAME" val="MI"/>
</p:tagLst>
</file>

<file path=ppt/tags/tag104.xml><?xml version="1.0" encoding="utf-8"?>
<p:tagLst xmlns:a="http://schemas.openxmlformats.org/drawingml/2006/main" xmlns:r="http://schemas.openxmlformats.org/officeDocument/2006/relationships" xmlns:p="http://schemas.openxmlformats.org/presentationml/2006/main">
  <p:tag name="MINAME" val="MI"/>
</p:tagLst>
</file>

<file path=ppt/tags/tag105.xml><?xml version="1.0" encoding="utf-8"?>
<p:tagLst xmlns:a="http://schemas.openxmlformats.org/drawingml/2006/main" xmlns:r="http://schemas.openxmlformats.org/officeDocument/2006/relationships" xmlns:p="http://schemas.openxmlformats.org/presentationml/2006/main">
  <p:tag name="MINAME" val="MI"/>
</p:tagLst>
</file>

<file path=ppt/tags/tag106.xml><?xml version="1.0" encoding="utf-8"?>
<p:tagLst xmlns:a="http://schemas.openxmlformats.org/drawingml/2006/main" xmlns:r="http://schemas.openxmlformats.org/officeDocument/2006/relationships" xmlns:p="http://schemas.openxmlformats.org/presentationml/2006/main">
  <p:tag name="MINAME" val="MI"/>
</p:tagLst>
</file>

<file path=ppt/tags/tag107.xml><?xml version="1.0" encoding="utf-8"?>
<p:tagLst xmlns:a="http://schemas.openxmlformats.org/drawingml/2006/main" xmlns:r="http://schemas.openxmlformats.org/officeDocument/2006/relationships" xmlns:p="http://schemas.openxmlformats.org/presentationml/2006/main">
  <p:tag name="MINAME" val="MI"/>
</p:tagLst>
</file>

<file path=ppt/tags/tag108.xml><?xml version="1.0" encoding="utf-8"?>
<p:tagLst xmlns:a="http://schemas.openxmlformats.org/drawingml/2006/main" xmlns:r="http://schemas.openxmlformats.org/officeDocument/2006/relationships" xmlns:p="http://schemas.openxmlformats.org/presentationml/2006/main">
  <p:tag name="MINAME" val="MI"/>
</p:tagLst>
</file>

<file path=ppt/tags/tag109.xml><?xml version="1.0" encoding="utf-8"?>
<p:tagLst xmlns:a="http://schemas.openxmlformats.org/drawingml/2006/main" xmlns:r="http://schemas.openxmlformats.org/officeDocument/2006/relationships" xmlns:p="http://schemas.openxmlformats.org/presentationml/2006/main">
  <p:tag name="MINAME" val="MI"/>
</p:tagLst>
</file>

<file path=ppt/tags/tag11.xml><?xml version="1.0" encoding="utf-8"?>
<p:tagLst xmlns:a="http://schemas.openxmlformats.org/drawingml/2006/main" xmlns:r="http://schemas.openxmlformats.org/officeDocument/2006/relationships" xmlns:p="http://schemas.openxmlformats.org/presentationml/2006/main">
  <p:tag name="MINAME" val="MI"/>
</p:tagLst>
</file>

<file path=ppt/tags/tag110.xml><?xml version="1.0" encoding="utf-8"?>
<p:tagLst xmlns:a="http://schemas.openxmlformats.org/drawingml/2006/main" xmlns:r="http://schemas.openxmlformats.org/officeDocument/2006/relationships" xmlns:p="http://schemas.openxmlformats.org/presentationml/2006/main">
  <p:tag name="MINAME" val="MI"/>
</p:tagLst>
</file>

<file path=ppt/tags/tag111.xml><?xml version="1.0" encoding="utf-8"?>
<p:tagLst xmlns:a="http://schemas.openxmlformats.org/drawingml/2006/main" xmlns:r="http://schemas.openxmlformats.org/officeDocument/2006/relationships" xmlns:p="http://schemas.openxmlformats.org/presentationml/2006/main">
  <p:tag name="MINAME" val="MI"/>
</p:tagLst>
</file>

<file path=ppt/tags/tag112.xml><?xml version="1.0" encoding="utf-8"?>
<p:tagLst xmlns:a="http://schemas.openxmlformats.org/drawingml/2006/main" xmlns:r="http://schemas.openxmlformats.org/officeDocument/2006/relationships" xmlns:p="http://schemas.openxmlformats.org/presentationml/2006/main">
  <p:tag name="MINAME" val="MI"/>
</p:tagLst>
</file>

<file path=ppt/tags/tag12.xml><?xml version="1.0" encoding="utf-8"?>
<p:tagLst xmlns:a="http://schemas.openxmlformats.org/drawingml/2006/main" xmlns:r="http://schemas.openxmlformats.org/officeDocument/2006/relationships" xmlns:p="http://schemas.openxmlformats.org/presentationml/2006/main">
  <p:tag name="MINAME" val="MI"/>
</p:tagLst>
</file>

<file path=ppt/tags/tag13.xml><?xml version="1.0" encoding="utf-8"?>
<p:tagLst xmlns:a="http://schemas.openxmlformats.org/drawingml/2006/main" xmlns:r="http://schemas.openxmlformats.org/officeDocument/2006/relationships" xmlns:p="http://schemas.openxmlformats.org/presentationml/2006/main">
  <p:tag name="MINAME" val="MI"/>
</p:tagLst>
</file>

<file path=ppt/tags/tag14.xml><?xml version="1.0" encoding="utf-8"?>
<p:tagLst xmlns:a="http://schemas.openxmlformats.org/drawingml/2006/main" xmlns:r="http://schemas.openxmlformats.org/officeDocument/2006/relationships" xmlns:p="http://schemas.openxmlformats.org/presentationml/2006/main">
  <p:tag name="MINAME" val="MI"/>
</p:tagLst>
</file>

<file path=ppt/tags/tag15.xml><?xml version="1.0" encoding="utf-8"?>
<p:tagLst xmlns:a="http://schemas.openxmlformats.org/drawingml/2006/main" xmlns:r="http://schemas.openxmlformats.org/officeDocument/2006/relationships" xmlns:p="http://schemas.openxmlformats.org/presentationml/2006/main">
  <p:tag name="MINAME" val="MI"/>
</p:tagLst>
</file>

<file path=ppt/tags/tag16.xml><?xml version="1.0" encoding="utf-8"?>
<p:tagLst xmlns:a="http://schemas.openxmlformats.org/drawingml/2006/main" xmlns:r="http://schemas.openxmlformats.org/officeDocument/2006/relationships" xmlns:p="http://schemas.openxmlformats.org/presentationml/2006/main">
  <p:tag name="MINAME" val="MI"/>
</p:tagLst>
</file>

<file path=ppt/tags/tag17.xml><?xml version="1.0" encoding="utf-8"?>
<p:tagLst xmlns:a="http://schemas.openxmlformats.org/drawingml/2006/main" xmlns:r="http://schemas.openxmlformats.org/officeDocument/2006/relationships" xmlns:p="http://schemas.openxmlformats.org/presentationml/2006/main">
  <p:tag name="MINAME" val="MI"/>
</p:tagLst>
</file>

<file path=ppt/tags/tag18.xml><?xml version="1.0" encoding="utf-8"?>
<p:tagLst xmlns:a="http://schemas.openxmlformats.org/drawingml/2006/main" xmlns:r="http://schemas.openxmlformats.org/officeDocument/2006/relationships" xmlns:p="http://schemas.openxmlformats.org/presentationml/2006/main">
  <p:tag name="MINAME" val="MI"/>
</p:tagLst>
</file>

<file path=ppt/tags/tag19.xml><?xml version="1.0" encoding="utf-8"?>
<p:tagLst xmlns:a="http://schemas.openxmlformats.org/drawingml/2006/main" xmlns:r="http://schemas.openxmlformats.org/officeDocument/2006/relationships" xmlns:p="http://schemas.openxmlformats.org/presentationml/2006/main">
  <p:tag name="MINAME" val="MI"/>
</p:tagLst>
</file>

<file path=ppt/tags/tag2.xml><?xml version="1.0" encoding="utf-8"?>
<p:tagLst xmlns:a="http://schemas.openxmlformats.org/drawingml/2006/main" xmlns:r="http://schemas.openxmlformats.org/officeDocument/2006/relationships" xmlns:p="http://schemas.openxmlformats.org/presentationml/2006/main">
  <p:tag name="MINAME" val="MI"/>
</p:tagLst>
</file>

<file path=ppt/tags/tag20.xml><?xml version="1.0" encoding="utf-8"?>
<p:tagLst xmlns:a="http://schemas.openxmlformats.org/drawingml/2006/main" xmlns:r="http://schemas.openxmlformats.org/officeDocument/2006/relationships" xmlns:p="http://schemas.openxmlformats.org/presentationml/2006/main">
  <p:tag name="MINAME" val="MI"/>
</p:tagLst>
</file>

<file path=ppt/tags/tag21.xml><?xml version="1.0" encoding="utf-8"?>
<p:tagLst xmlns:a="http://schemas.openxmlformats.org/drawingml/2006/main" xmlns:r="http://schemas.openxmlformats.org/officeDocument/2006/relationships" xmlns:p="http://schemas.openxmlformats.org/presentationml/2006/main">
  <p:tag name="MINAME" val="MI"/>
</p:tagLst>
</file>

<file path=ppt/tags/tag22.xml><?xml version="1.0" encoding="utf-8"?>
<p:tagLst xmlns:a="http://schemas.openxmlformats.org/drawingml/2006/main" xmlns:r="http://schemas.openxmlformats.org/officeDocument/2006/relationships" xmlns:p="http://schemas.openxmlformats.org/presentationml/2006/main">
  <p:tag name="MINAME" val="MI"/>
</p:tagLst>
</file>

<file path=ppt/tags/tag23.xml><?xml version="1.0" encoding="utf-8"?>
<p:tagLst xmlns:a="http://schemas.openxmlformats.org/drawingml/2006/main" xmlns:r="http://schemas.openxmlformats.org/officeDocument/2006/relationships" xmlns:p="http://schemas.openxmlformats.org/presentationml/2006/main">
  <p:tag name="MINAME" val="MI"/>
</p:tagLst>
</file>

<file path=ppt/tags/tag24.xml><?xml version="1.0" encoding="utf-8"?>
<p:tagLst xmlns:a="http://schemas.openxmlformats.org/drawingml/2006/main" xmlns:r="http://schemas.openxmlformats.org/officeDocument/2006/relationships" xmlns:p="http://schemas.openxmlformats.org/presentationml/2006/main">
  <p:tag name="MINAME" val="MI"/>
</p:tagLst>
</file>

<file path=ppt/tags/tag25.xml><?xml version="1.0" encoding="utf-8"?>
<p:tagLst xmlns:a="http://schemas.openxmlformats.org/drawingml/2006/main" xmlns:r="http://schemas.openxmlformats.org/officeDocument/2006/relationships" xmlns:p="http://schemas.openxmlformats.org/presentationml/2006/main">
  <p:tag name="MINAME" val="MI"/>
</p:tagLst>
</file>

<file path=ppt/tags/tag26.xml><?xml version="1.0" encoding="utf-8"?>
<p:tagLst xmlns:a="http://schemas.openxmlformats.org/drawingml/2006/main" xmlns:r="http://schemas.openxmlformats.org/officeDocument/2006/relationships" xmlns:p="http://schemas.openxmlformats.org/presentationml/2006/main">
  <p:tag name="MINAME" val="MI"/>
</p:tagLst>
</file>

<file path=ppt/tags/tag27.xml><?xml version="1.0" encoding="utf-8"?>
<p:tagLst xmlns:a="http://schemas.openxmlformats.org/drawingml/2006/main" xmlns:r="http://schemas.openxmlformats.org/officeDocument/2006/relationships" xmlns:p="http://schemas.openxmlformats.org/presentationml/2006/main">
  <p:tag name="MINAME" val="MI"/>
</p:tagLst>
</file>

<file path=ppt/tags/tag28.xml><?xml version="1.0" encoding="utf-8"?>
<p:tagLst xmlns:a="http://schemas.openxmlformats.org/drawingml/2006/main" xmlns:r="http://schemas.openxmlformats.org/officeDocument/2006/relationships" xmlns:p="http://schemas.openxmlformats.org/presentationml/2006/main">
  <p:tag name="MINAME" val="MI"/>
</p:tagLst>
</file>

<file path=ppt/tags/tag29.xml><?xml version="1.0" encoding="utf-8"?>
<p:tagLst xmlns:a="http://schemas.openxmlformats.org/drawingml/2006/main" xmlns:r="http://schemas.openxmlformats.org/officeDocument/2006/relationships" xmlns:p="http://schemas.openxmlformats.org/presentationml/2006/main">
  <p:tag name="MINAME" val="MI"/>
</p:tagLst>
</file>

<file path=ppt/tags/tag3.xml><?xml version="1.0" encoding="utf-8"?>
<p:tagLst xmlns:a="http://schemas.openxmlformats.org/drawingml/2006/main" xmlns:r="http://schemas.openxmlformats.org/officeDocument/2006/relationships" xmlns:p="http://schemas.openxmlformats.org/presentationml/2006/main">
  <p:tag name="MINAME" val="MI"/>
</p:tagLst>
</file>

<file path=ppt/tags/tag30.xml><?xml version="1.0" encoding="utf-8"?>
<p:tagLst xmlns:a="http://schemas.openxmlformats.org/drawingml/2006/main" xmlns:r="http://schemas.openxmlformats.org/officeDocument/2006/relationships" xmlns:p="http://schemas.openxmlformats.org/presentationml/2006/main">
  <p:tag name="MINAME" val="MI"/>
</p:tagLst>
</file>

<file path=ppt/tags/tag31.xml><?xml version="1.0" encoding="utf-8"?>
<p:tagLst xmlns:a="http://schemas.openxmlformats.org/drawingml/2006/main" xmlns:r="http://schemas.openxmlformats.org/officeDocument/2006/relationships" xmlns:p="http://schemas.openxmlformats.org/presentationml/2006/main">
  <p:tag name="MINAME" val="MI"/>
</p:tagLst>
</file>

<file path=ppt/tags/tag32.xml><?xml version="1.0" encoding="utf-8"?>
<p:tagLst xmlns:a="http://schemas.openxmlformats.org/drawingml/2006/main" xmlns:r="http://schemas.openxmlformats.org/officeDocument/2006/relationships" xmlns:p="http://schemas.openxmlformats.org/presentationml/2006/main">
  <p:tag name="MINAME" val="MI"/>
</p:tagLst>
</file>

<file path=ppt/tags/tag33.xml><?xml version="1.0" encoding="utf-8"?>
<p:tagLst xmlns:a="http://schemas.openxmlformats.org/drawingml/2006/main" xmlns:r="http://schemas.openxmlformats.org/officeDocument/2006/relationships" xmlns:p="http://schemas.openxmlformats.org/presentationml/2006/main">
  <p:tag name="MINAME" val="MI"/>
</p:tagLst>
</file>

<file path=ppt/tags/tag34.xml><?xml version="1.0" encoding="utf-8"?>
<p:tagLst xmlns:a="http://schemas.openxmlformats.org/drawingml/2006/main" xmlns:r="http://schemas.openxmlformats.org/officeDocument/2006/relationships" xmlns:p="http://schemas.openxmlformats.org/presentationml/2006/main">
  <p:tag name="MINAME" val="MI"/>
</p:tagLst>
</file>

<file path=ppt/tags/tag35.xml><?xml version="1.0" encoding="utf-8"?>
<p:tagLst xmlns:a="http://schemas.openxmlformats.org/drawingml/2006/main" xmlns:r="http://schemas.openxmlformats.org/officeDocument/2006/relationships" xmlns:p="http://schemas.openxmlformats.org/presentationml/2006/main">
  <p:tag name="MINAME" val="MI"/>
</p:tagLst>
</file>

<file path=ppt/tags/tag36.xml><?xml version="1.0" encoding="utf-8"?>
<p:tagLst xmlns:a="http://schemas.openxmlformats.org/drawingml/2006/main" xmlns:r="http://schemas.openxmlformats.org/officeDocument/2006/relationships" xmlns:p="http://schemas.openxmlformats.org/presentationml/2006/main">
  <p:tag name="MINAME" val="MI"/>
</p:tagLst>
</file>

<file path=ppt/tags/tag37.xml><?xml version="1.0" encoding="utf-8"?>
<p:tagLst xmlns:a="http://schemas.openxmlformats.org/drawingml/2006/main" xmlns:r="http://schemas.openxmlformats.org/officeDocument/2006/relationships" xmlns:p="http://schemas.openxmlformats.org/presentationml/2006/main">
  <p:tag name="MINAME" val="MI"/>
</p:tagLst>
</file>

<file path=ppt/tags/tag38.xml><?xml version="1.0" encoding="utf-8"?>
<p:tagLst xmlns:a="http://schemas.openxmlformats.org/drawingml/2006/main" xmlns:r="http://schemas.openxmlformats.org/officeDocument/2006/relationships" xmlns:p="http://schemas.openxmlformats.org/presentationml/2006/main">
  <p:tag name="MINAME" val="MI"/>
</p:tagLst>
</file>

<file path=ppt/tags/tag39.xml><?xml version="1.0" encoding="utf-8"?>
<p:tagLst xmlns:a="http://schemas.openxmlformats.org/drawingml/2006/main" xmlns:r="http://schemas.openxmlformats.org/officeDocument/2006/relationships" xmlns:p="http://schemas.openxmlformats.org/presentationml/2006/main">
  <p:tag name="MINAME" val="MI"/>
</p:tagLst>
</file>

<file path=ppt/tags/tag4.xml><?xml version="1.0" encoding="utf-8"?>
<p:tagLst xmlns:a="http://schemas.openxmlformats.org/drawingml/2006/main" xmlns:r="http://schemas.openxmlformats.org/officeDocument/2006/relationships" xmlns:p="http://schemas.openxmlformats.org/presentationml/2006/main">
  <p:tag name="MINAME" val="MI"/>
</p:tagLst>
</file>

<file path=ppt/tags/tag40.xml><?xml version="1.0" encoding="utf-8"?>
<p:tagLst xmlns:a="http://schemas.openxmlformats.org/drawingml/2006/main" xmlns:r="http://schemas.openxmlformats.org/officeDocument/2006/relationships" xmlns:p="http://schemas.openxmlformats.org/presentationml/2006/main">
  <p:tag name="MINAME" val="MI"/>
</p:tagLst>
</file>

<file path=ppt/tags/tag41.xml><?xml version="1.0" encoding="utf-8"?>
<p:tagLst xmlns:a="http://schemas.openxmlformats.org/drawingml/2006/main" xmlns:r="http://schemas.openxmlformats.org/officeDocument/2006/relationships" xmlns:p="http://schemas.openxmlformats.org/presentationml/2006/main">
  <p:tag name="MINAME" val="MI"/>
</p:tagLst>
</file>

<file path=ppt/tags/tag42.xml><?xml version="1.0" encoding="utf-8"?>
<p:tagLst xmlns:a="http://schemas.openxmlformats.org/drawingml/2006/main" xmlns:r="http://schemas.openxmlformats.org/officeDocument/2006/relationships" xmlns:p="http://schemas.openxmlformats.org/presentationml/2006/main">
  <p:tag name="MINAME" val="MI"/>
</p:tagLst>
</file>

<file path=ppt/tags/tag43.xml><?xml version="1.0" encoding="utf-8"?>
<p:tagLst xmlns:a="http://schemas.openxmlformats.org/drawingml/2006/main" xmlns:r="http://schemas.openxmlformats.org/officeDocument/2006/relationships" xmlns:p="http://schemas.openxmlformats.org/presentationml/2006/main">
  <p:tag name="MINAME" val="MI"/>
</p:tagLst>
</file>

<file path=ppt/tags/tag44.xml><?xml version="1.0" encoding="utf-8"?>
<p:tagLst xmlns:a="http://schemas.openxmlformats.org/drawingml/2006/main" xmlns:r="http://schemas.openxmlformats.org/officeDocument/2006/relationships" xmlns:p="http://schemas.openxmlformats.org/presentationml/2006/main">
  <p:tag name="MINAME" val="MI"/>
</p:tagLst>
</file>

<file path=ppt/tags/tag45.xml><?xml version="1.0" encoding="utf-8"?>
<p:tagLst xmlns:a="http://schemas.openxmlformats.org/drawingml/2006/main" xmlns:r="http://schemas.openxmlformats.org/officeDocument/2006/relationships" xmlns:p="http://schemas.openxmlformats.org/presentationml/2006/main">
  <p:tag name="MINAME" val="MI"/>
</p:tagLst>
</file>

<file path=ppt/tags/tag46.xml><?xml version="1.0" encoding="utf-8"?>
<p:tagLst xmlns:a="http://schemas.openxmlformats.org/drawingml/2006/main" xmlns:r="http://schemas.openxmlformats.org/officeDocument/2006/relationships" xmlns:p="http://schemas.openxmlformats.org/presentationml/2006/main">
  <p:tag name="MINAME" val="MI"/>
</p:tagLst>
</file>

<file path=ppt/tags/tag47.xml><?xml version="1.0" encoding="utf-8"?>
<p:tagLst xmlns:a="http://schemas.openxmlformats.org/drawingml/2006/main" xmlns:r="http://schemas.openxmlformats.org/officeDocument/2006/relationships" xmlns:p="http://schemas.openxmlformats.org/presentationml/2006/main">
  <p:tag name="MINAME" val="MI"/>
</p:tagLst>
</file>

<file path=ppt/tags/tag48.xml><?xml version="1.0" encoding="utf-8"?>
<p:tagLst xmlns:a="http://schemas.openxmlformats.org/drawingml/2006/main" xmlns:r="http://schemas.openxmlformats.org/officeDocument/2006/relationships" xmlns:p="http://schemas.openxmlformats.org/presentationml/2006/main">
  <p:tag name="MINAME" val="MI"/>
</p:tagLst>
</file>

<file path=ppt/tags/tag49.xml><?xml version="1.0" encoding="utf-8"?>
<p:tagLst xmlns:a="http://schemas.openxmlformats.org/drawingml/2006/main" xmlns:r="http://schemas.openxmlformats.org/officeDocument/2006/relationships" xmlns:p="http://schemas.openxmlformats.org/presentationml/2006/main">
  <p:tag name="MINAME" val="MI"/>
</p:tagLst>
</file>

<file path=ppt/tags/tag5.xml><?xml version="1.0" encoding="utf-8"?>
<p:tagLst xmlns:a="http://schemas.openxmlformats.org/drawingml/2006/main" xmlns:r="http://schemas.openxmlformats.org/officeDocument/2006/relationships" xmlns:p="http://schemas.openxmlformats.org/presentationml/2006/main">
  <p:tag name="MINAME" val="MI"/>
</p:tagLst>
</file>

<file path=ppt/tags/tag50.xml><?xml version="1.0" encoding="utf-8"?>
<p:tagLst xmlns:a="http://schemas.openxmlformats.org/drawingml/2006/main" xmlns:r="http://schemas.openxmlformats.org/officeDocument/2006/relationships" xmlns:p="http://schemas.openxmlformats.org/presentationml/2006/main">
  <p:tag name="MINAME" val="MI"/>
</p:tagLst>
</file>

<file path=ppt/tags/tag51.xml><?xml version="1.0" encoding="utf-8"?>
<p:tagLst xmlns:a="http://schemas.openxmlformats.org/drawingml/2006/main" xmlns:r="http://schemas.openxmlformats.org/officeDocument/2006/relationships" xmlns:p="http://schemas.openxmlformats.org/presentationml/2006/main">
  <p:tag name="MINAME" val="MI"/>
</p:tagLst>
</file>

<file path=ppt/tags/tag52.xml><?xml version="1.0" encoding="utf-8"?>
<p:tagLst xmlns:a="http://schemas.openxmlformats.org/drawingml/2006/main" xmlns:r="http://schemas.openxmlformats.org/officeDocument/2006/relationships" xmlns:p="http://schemas.openxmlformats.org/presentationml/2006/main">
  <p:tag name="MINAME" val="MI"/>
</p:tagLst>
</file>

<file path=ppt/tags/tag53.xml><?xml version="1.0" encoding="utf-8"?>
<p:tagLst xmlns:a="http://schemas.openxmlformats.org/drawingml/2006/main" xmlns:r="http://schemas.openxmlformats.org/officeDocument/2006/relationships" xmlns:p="http://schemas.openxmlformats.org/presentationml/2006/main">
  <p:tag name="MINAME" val="MI"/>
</p:tagLst>
</file>

<file path=ppt/tags/tag54.xml><?xml version="1.0" encoding="utf-8"?>
<p:tagLst xmlns:a="http://schemas.openxmlformats.org/drawingml/2006/main" xmlns:r="http://schemas.openxmlformats.org/officeDocument/2006/relationships" xmlns:p="http://schemas.openxmlformats.org/presentationml/2006/main">
  <p:tag name="MINAME" val="MI"/>
</p:tagLst>
</file>

<file path=ppt/tags/tag55.xml><?xml version="1.0" encoding="utf-8"?>
<p:tagLst xmlns:a="http://schemas.openxmlformats.org/drawingml/2006/main" xmlns:r="http://schemas.openxmlformats.org/officeDocument/2006/relationships" xmlns:p="http://schemas.openxmlformats.org/presentationml/2006/main">
  <p:tag name="MINAME" val="MI"/>
</p:tagLst>
</file>

<file path=ppt/tags/tag56.xml><?xml version="1.0" encoding="utf-8"?>
<p:tagLst xmlns:a="http://schemas.openxmlformats.org/drawingml/2006/main" xmlns:r="http://schemas.openxmlformats.org/officeDocument/2006/relationships" xmlns:p="http://schemas.openxmlformats.org/presentationml/2006/main">
  <p:tag name="MINAME" val="MI"/>
</p:tagLst>
</file>

<file path=ppt/tags/tag57.xml><?xml version="1.0" encoding="utf-8"?>
<p:tagLst xmlns:a="http://schemas.openxmlformats.org/drawingml/2006/main" xmlns:r="http://schemas.openxmlformats.org/officeDocument/2006/relationships" xmlns:p="http://schemas.openxmlformats.org/presentationml/2006/main">
  <p:tag name="MINAME" val="MI"/>
</p:tagLst>
</file>

<file path=ppt/tags/tag58.xml><?xml version="1.0" encoding="utf-8"?>
<p:tagLst xmlns:a="http://schemas.openxmlformats.org/drawingml/2006/main" xmlns:r="http://schemas.openxmlformats.org/officeDocument/2006/relationships" xmlns:p="http://schemas.openxmlformats.org/presentationml/2006/main">
  <p:tag name="MINAME" val="MI"/>
</p:tagLst>
</file>

<file path=ppt/tags/tag59.xml><?xml version="1.0" encoding="utf-8"?>
<p:tagLst xmlns:a="http://schemas.openxmlformats.org/drawingml/2006/main" xmlns:r="http://schemas.openxmlformats.org/officeDocument/2006/relationships" xmlns:p="http://schemas.openxmlformats.org/presentationml/2006/main">
  <p:tag name="MINAME" val="MI"/>
</p:tagLst>
</file>

<file path=ppt/tags/tag6.xml><?xml version="1.0" encoding="utf-8"?>
<p:tagLst xmlns:a="http://schemas.openxmlformats.org/drawingml/2006/main" xmlns:r="http://schemas.openxmlformats.org/officeDocument/2006/relationships" xmlns:p="http://schemas.openxmlformats.org/presentationml/2006/main">
  <p:tag name="MINAME" val="MI"/>
</p:tagLst>
</file>

<file path=ppt/tags/tag60.xml><?xml version="1.0" encoding="utf-8"?>
<p:tagLst xmlns:a="http://schemas.openxmlformats.org/drawingml/2006/main" xmlns:r="http://schemas.openxmlformats.org/officeDocument/2006/relationships" xmlns:p="http://schemas.openxmlformats.org/presentationml/2006/main">
  <p:tag name="MINAME" val="MI"/>
</p:tagLst>
</file>

<file path=ppt/tags/tag61.xml><?xml version="1.0" encoding="utf-8"?>
<p:tagLst xmlns:a="http://schemas.openxmlformats.org/drawingml/2006/main" xmlns:r="http://schemas.openxmlformats.org/officeDocument/2006/relationships" xmlns:p="http://schemas.openxmlformats.org/presentationml/2006/main">
  <p:tag name="MINAME" val="MI"/>
</p:tagLst>
</file>

<file path=ppt/tags/tag62.xml><?xml version="1.0" encoding="utf-8"?>
<p:tagLst xmlns:a="http://schemas.openxmlformats.org/drawingml/2006/main" xmlns:r="http://schemas.openxmlformats.org/officeDocument/2006/relationships" xmlns:p="http://schemas.openxmlformats.org/presentationml/2006/main">
  <p:tag name="MINAME" val="MI"/>
</p:tagLst>
</file>

<file path=ppt/tags/tag63.xml><?xml version="1.0" encoding="utf-8"?>
<p:tagLst xmlns:a="http://schemas.openxmlformats.org/drawingml/2006/main" xmlns:r="http://schemas.openxmlformats.org/officeDocument/2006/relationships" xmlns:p="http://schemas.openxmlformats.org/presentationml/2006/main">
  <p:tag name="MINAME" val="MI"/>
</p:tagLst>
</file>

<file path=ppt/tags/tag64.xml><?xml version="1.0" encoding="utf-8"?>
<p:tagLst xmlns:a="http://schemas.openxmlformats.org/drawingml/2006/main" xmlns:r="http://schemas.openxmlformats.org/officeDocument/2006/relationships" xmlns:p="http://schemas.openxmlformats.org/presentationml/2006/main">
  <p:tag name="MINAME" val="MI"/>
</p:tagLst>
</file>

<file path=ppt/tags/tag65.xml><?xml version="1.0" encoding="utf-8"?>
<p:tagLst xmlns:a="http://schemas.openxmlformats.org/drawingml/2006/main" xmlns:r="http://schemas.openxmlformats.org/officeDocument/2006/relationships" xmlns:p="http://schemas.openxmlformats.org/presentationml/2006/main">
  <p:tag name="MINAME" val="MI"/>
</p:tagLst>
</file>

<file path=ppt/tags/tag66.xml><?xml version="1.0" encoding="utf-8"?>
<p:tagLst xmlns:a="http://schemas.openxmlformats.org/drawingml/2006/main" xmlns:r="http://schemas.openxmlformats.org/officeDocument/2006/relationships" xmlns:p="http://schemas.openxmlformats.org/presentationml/2006/main">
  <p:tag name="MINAME" val="MI"/>
</p:tagLst>
</file>

<file path=ppt/tags/tag67.xml><?xml version="1.0" encoding="utf-8"?>
<p:tagLst xmlns:a="http://schemas.openxmlformats.org/drawingml/2006/main" xmlns:r="http://schemas.openxmlformats.org/officeDocument/2006/relationships" xmlns:p="http://schemas.openxmlformats.org/presentationml/2006/main">
  <p:tag name="MINAME" val="MI"/>
</p:tagLst>
</file>

<file path=ppt/tags/tag68.xml><?xml version="1.0" encoding="utf-8"?>
<p:tagLst xmlns:a="http://schemas.openxmlformats.org/drawingml/2006/main" xmlns:r="http://schemas.openxmlformats.org/officeDocument/2006/relationships" xmlns:p="http://schemas.openxmlformats.org/presentationml/2006/main">
  <p:tag name="MINAME" val="MI"/>
</p:tagLst>
</file>

<file path=ppt/tags/tag69.xml><?xml version="1.0" encoding="utf-8"?>
<p:tagLst xmlns:a="http://schemas.openxmlformats.org/drawingml/2006/main" xmlns:r="http://schemas.openxmlformats.org/officeDocument/2006/relationships" xmlns:p="http://schemas.openxmlformats.org/presentationml/2006/main">
  <p:tag name="MINAME" val="MI"/>
</p:tagLst>
</file>

<file path=ppt/tags/tag7.xml><?xml version="1.0" encoding="utf-8"?>
<p:tagLst xmlns:a="http://schemas.openxmlformats.org/drawingml/2006/main" xmlns:r="http://schemas.openxmlformats.org/officeDocument/2006/relationships" xmlns:p="http://schemas.openxmlformats.org/presentationml/2006/main">
  <p:tag name="MINAME" val="MI"/>
</p:tagLst>
</file>

<file path=ppt/tags/tag70.xml><?xml version="1.0" encoding="utf-8"?>
<p:tagLst xmlns:a="http://schemas.openxmlformats.org/drawingml/2006/main" xmlns:r="http://schemas.openxmlformats.org/officeDocument/2006/relationships" xmlns:p="http://schemas.openxmlformats.org/presentationml/2006/main">
  <p:tag name="MINAME" val="MI"/>
</p:tagLst>
</file>

<file path=ppt/tags/tag71.xml><?xml version="1.0" encoding="utf-8"?>
<p:tagLst xmlns:a="http://schemas.openxmlformats.org/drawingml/2006/main" xmlns:r="http://schemas.openxmlformats.org/officeDocument/2006/relationships" xmlns:p="http://schemas.openxmlformats.org/presentationml/2006/main">
  <p:tag name="MINAME" val="MI"/>
</p:tagLst>
</file>

<file path=ppt/tags/tag72.xml><?xml version="1.0" encoding="utf-8"?>
<p:tagLst xmlns:a="http://schemas.openxmlformats.org/drawingml/2006/main" xmlns:r="http://schemas.openxmlformats.org/officeDocument/2006/relationships" xmlns:p="http://schemas.openxmlformats.org/presentationml/2006/main">
  <p:tag name="MINAME" val="MI"/>
</p:tagLst>
</file>

<file path=ppt/tags/tag73.xml><?xml version="1.0" encoding="utf-8"?>
<p:tagLst xmlns:a="http://schemas.openxmlformats.org/drawingml/2006/main" xmlns:r="http://schemas.openxmlformats.org/officeDocument/2006/relationships" xmlns:p="http://schemas.openxmlformats.org/presentationml/2006/main">
  <p:tag name="MINAME" val="MI"/>
</p:tagLst>
</file>

<file path=ppt/tags/tag74.xml><?xml version="1.0" encoding="utf-8"?>
<p:tagLst xmlns:a="http://schemas.openxmlformats.org/drawingml/2006/main" xmlns:r="http://schemas.openxmlformats.org/officeDocument/2006/relationships" xmlns:p="http://schemas.openxmlformats.org/presentationml/2006/main">
  <p:tag name="MINAME" val="MI"/>
</p:tagLst>
</file>

<file path=ppt/tags/tag75.xml><?xml version="1.0" encoding="utf-8"?>
<p:tagLst xmlns:a="http://schemas.openxmlformats.org/drawingml/2006/main" xmlns:r="http://schemas.openxmlformats.org/officeDocument/2006/relationships" xmlns:p="http://schemas.openxmlformats.org/presentationml/2006/main">
  <p:tag name="MINAME" val="MI"/>
</p:tagLst>
</file>

<file path=ppt/tags/tag76.xml><?xml version="1.0" encoding="utf-8"?>
<p:tagLst xmlns:a="http://schemas.openxmlformats.org/drawingml/2006/main" xmlns:r="http://schemas.openxmlformats.org/officeDocument/2006/relationships" xmlns:p="http://schemas.openxmlformats.org/presentationml/2006/main">
  <p:tag name="MINAME" val="MI"/>
</p:tagLst>
</file>

<file path=ppt/tags/tag77.xml><?xml version="1.0" encoding="utf-8"?>
<p:tagLst xmlns:a="http://schemas.openxmlformats.org/drawingml/2006/main" xmlns:r="http://schemas.openxmlformats.org/officeDocument/2006/relationships" xmlns:p="http://schemas.openxmlformats.org/presentationml/2006/main">
  <p:tag name="MINAME" val="MI"/>
</p:tagLst>
</file>

<file path=ppt/tags/tag78.xml><?xml version="1.0" encoding="utf-8"?>
<p:tagLst xmlns:a="http://schemas.openxmlformats.org/drawingml/2006/main" xmlns:r="http://schemas.openxmlformats.org/officeDocument/2006/relationships" xmlns:p="http://schemas.openxmlformats.org/presentationml/2006/main">
  <p:tag name="MINAME" val="MI"/>
</p:tagLst>
</file>

<file path=ppt/tags/tag79.xml><?xml version="1.0" encoding="utf-8"?>
<p:tagLst xmlns:a="http://schemas.openxmlformats.org/drawingml/2006/main" xmlns:r="http://schemas.openxmlformats.org/officeDocument/2006/relationships" xmlns:p="http://schemas.openxmlformats.org/presentationml/2006/main">
  <p:tag name="MINAME" val="MI"/>
</p:tagLst>
</file>

<file path=ppt/tags/tag8.xml><?xml version="1.0" encoding="utf-8"?>
<p:tagLst xmlns:a="http://schemas.openxmlformats.org/drawingml/2006/main" xmlns:r="http://schemas.openxmlformats.org/officeDocument/2006/relationships" xmlns:p="http://schemas.openxmlformats.org/presentationml/2006/main">
  <p:tag name="MINAME" val="MI"/>
</p:tagLst>
</file>

<file path=ppt/tags/tag80.xml><?xml version="1.0" encoding="utf-8"?>
<p:tagLst xmlns:a="http://schemas.openxmlformats.org/drawingml/2006/main" xmlns:r="http://schemas.openxmlformats.org/officeDocument/2006/relationships" xmlns:p="http://schemas.openxmlformats.org/presentationml/2006/main">
  <p:tag name="MINAME" val="MI"/>
</p:tagLst>
</file>

<file path=ppt/tags/tag81.xml><?xml version="1.0" encoding="utf-8"?>
<p:tagLst xmlns:a="http://schemas.openxmlformats.org/drawingml/2006/main" xmlns:r="http://schemas.openxmlformats.org/officeDocument/2006/relationships" xmlns:p="http://schemas.openxmlformats.org/presentationml/2006/main">
  <p:tag name="MINAME" val="MI"/>
</p:tagLst>
</file>

<file path=ppt/tags/tag82.xml><?xml version="1.0" encoding="utf-8"?>
<p:tagLst xmlns:a="http://schemas.openxmlformats.org/drawingml/2006/main" xmlns:r="http://schemas.openxmlformats.org/officeDocument/2006/relationships" xmlns:p="http://schemas.openxmlformats.org/presentationml/2006/main">
  <p:tag name="MINAME" val="MI"/>
</p:tagLst>
</file>

<file path=ppt/tags/tag83.xml><?xml version="1.0" encoding="utf-8"?>
<p:tagLst xmlns:a="http://schemas.openxmlformats.org/drawingml/2006/main" xmlns:r="http://schemas.openxmlformats.org/officeDocument/2006/relationships" xmlns:p="http://schemas.openxmlformats.org/presentationml/2006/main">
  <p:tag name="MINAME" val="MI"/>
</p:tagLst>
</file>

<file path=ppt/tags/tag84.xml><?xml version="1.0" encoding="utf-8"?>
<p:tagLst xmlns:a="http://schemas.openxmlformats.org/drawingml/2006/main" xmlns:r="http://schemas.openxmlformats.org/officeDocument/2006/relationships" xmlns:p="http://schemas.openxmlformats.org/presentationml/2006/main">
  <p:tag name="MINAME" val="MI"/>
</p:tagLst>
</file>

<file path=ppt/tags/tag85.xml><?xml version="1.0" encoding="utf-8"?>
<p:tagLst xmlns:a="http://schemas.openxmlformats.org/drawingml/2006/main" xmlns:r="http://schemas.openxmlformats.org/officeDocument/2006/relationships" xmlns:p="http://schemas.openxmlformats.org/presentationml/2006/main">
  <p:tag name="MINAME" val="MI"/>
</p:tagLst>
</file>

<file path=ppt/tags/tag86.xml><?xml version="1.0" encoding="utf-8"?>
<p:tagLst xmlns:a="http://schemas.openxmlformats.org/drawingml/2006/main" xmlns:r="http://schemas.openxmlformats.org/officeDocument/2006/relationships" xmlns:p="http://schemas.openxmlformats.org/presentationml/2006/main">
  <p:tag name="MINAME" val="MI"/>
</p:tagLst>
</file>

<file path=ppt/tags/tag87.xml><?xml version="1.0" encoding="utf-8"?>
<p:tagLst xmlns:a="http://schemas.openxmlformats.org/drawingml/2006/main" xmlns:r="http://schemas.openxmlformats.org/officeDocument/2006/relationships" xmlns:p="http://schemas.openxmlformats.org/presentationml/2006/main">
  <p:tag name="MINAME" val="MI"/>
</p:tagLst>
</file>

<file path=ppt/tags/tag88.xml><?xml version="1.0" encoding="utf-8"?>
<p:tagLst xmlns:a="http://schemas.openxmlformats.org/drawingml/2006/main" xmlns:r="http://schemas.openxmlformats.org/officeDocument/2006/relationships" xmlns:p="http://schemas.openxmlformats.org/presentationml/2006/main">
  <p:tag name="MINAME" val="MI"/>
</p:tagLst>
</file>

<file path=ppt/tags/tag89.xml><?xml version="1.0" encoding="utf-8"?>
<p:tagLst xmlns:a="http://schemas.openxmlformats.org/drawingml/2006/main" xmlns:r="http://schemas.openxmlformats.org/officeDocument/2006/relationships" xmlns:p="http://schemas.openxmlformats.org/presentationml/2006/main">
  <p:tag name="MINAME" val="MI"/>
</p:tagLst>
</file>

<file path=ppt/tags/tag9.xml><?xml version="1.0" encoding="utf-8"?>
<p:tagLst xmlns:a="http://schemas.openxmlformats.org/drawingml/2006/main" xmlns:r="http://schemas.openxmlformats.org/officeDocument/2006/relationships" xmlns:p="http://schemas.openxmlformats.org/presentationml/2006/main">
  <p:tag name="MINAME" val="MI"/>
</p:tagLst>
</file>

<file path=ppt/tags/tag90.xml><?xml version="1.0" encoding="utf-8"?>
<p:tagLst xmlns:a="http://schemas.openxmlformats.org/drawingml/2006/main" xmlns:r="http://schemas.openxmlformats.org/officeDocument/2006/relationships" xmlns:p="http://schemas.openxmlformats.org/presentationml/2006/main">
  <p:tag name="MINAME" val="MI"/>
</p:tagLst>
</file>

<file path=ppt/tags/tag91.xml><?xml version="1.0" encoding="utf-8"?>
<p:tagLst xmlns:a="http://schemas.openxmlformats.org/drawingml/2006/main" xmlns:r="http://schemas.openxmlformats.org/officeDocument/2006/relationships" xmlns:p="http://schemas.openxmlformats.org/presentationml/2006/main">
  <p:tag name="MINAME" val="MI"/>
</p:tagLst>
</file>

<file path=ppt/tags/tag92.xml><?xml version="1.0" encoding="utf-8"?>
<p:tagLst xmlns:a="http://schemas.openxmlformats.org/drawingml/2006/main" xmlns:r="http://schemas.openxmlformats.org/officeDocument/2006/relationships" xmlns:p="http://schemas.openxmlformats.org/presentationml/2006/main">
  <p:tag name="MINAME" val="MI"/>
</p:tagLst>
</file>

<file path=ppt/tags/tag93.xml><?xml version="1.0" encoding="utf-8"?>
<p:tagLst xmlns:a="http://schemas.openxmlformats.org/drawingml/2006/main" xmlns:r="http://schemas.openxmlformats.org/officeDocument/2006/relationships" xmlns:p="http://schemas.openxmlformats.org/presentationml/2006/main">
  <p:tag name="MINAME" val="MI"/>
</p:tagLst>
</file>

<file path=ppt/tags/tag94.xml><?xml version="1.0" encoding="utf-8"?>
<p:tagLst xmlns:a="http://schemas.openxmlformats.org/drawingml/2006/main" xmlns:r="http://schemas.openxmlformats.org/officeDocument/2006/relationships" xmlns:p="http://schemas.openxmlformats.org/presentationml/2006/main">
  <p:tag name="MINAME" val="MI"/>
</p:tagLst>
</file>

<file path=ppt/tags/tag95.xml><?xml version="1.0" encoding="utf-8"?>
<p:tagLst xmlns:a="http://schemas.openxmlformats.org/drawingml/2006/main" xmlns:r="http://schemas.openxmlformats.org/officeDocument/2006/relationships" xmlns:p="http://schemas.openxmlformats.org/presentationml/2006/main">
  <p:tag name="MINAME" val="MI"/>
</p:tagLst>
</file>

<file path=ppt/tags/tag96.xml><?xml version="1.0" encoding="utf-8"?>
<p:tagLst xmlns:a="http://schemas.openxmlformats.org/drawingml/2006/main" xmlns:r="http://schemas.openxmlformats.org/officeDocument/2006/relationships" xmlns:p="http://schemas.openxmlformats.org/presentationml/2006/main">
  <p:tag name="MINAME" val="MI"/>
</p:tagLst>
</file>

<file path=ppt/tags/tag97.xml><?xml version="1.0" encoding="utf-8"?>
<p:tagLst xmlns:a="http://schemas.openxmlformats.org/drawingml/2006/main" xmlns:r="http://schemas.openxmlformats.org/officeDocument/2006/relationships" xmlns:p="http://schemas.openxmlformats.org/presentationml/2006/main">
  <p:tag name="MINAME" val="MI"/>
</p:tagLst>
</file>

<file path=ppt/tags/tag98.xml><?xml version="1.0" encoding="utf-8"?>
<p:tagLst xmlns:a="http://schemas.openxmlformats.org/drawingml/2006/main" xmlns:r="http://schemas.openxmlformats.org/officeDocument/2006/relationships" xmlns:p="http://schemas.openxmlformats.org/presentationml/2006/main">
  <p:tag name="MINAME" val="MI"/>
</p:tagLst>
</file>

<file path=ppt/tags/tag99.xml><?xml version="1.0" encoding="utf-8"?>
<p:tagLst xmlns:a="http://schemas.openxmlformats.org/drawingml/2006/main" xmlns:r="http://schemas.openxmlformats.org/officeDocument/2006/relationships" xmlns:p="http://schemas.openxmlformats.org/presentationml/2006/main">
  <p:tag name="MINAME" val="MI"/>
</p:tagLst>
</file>

<file path=ppt/theme/theme1.xml><?xml version="1.0" encoding="utf-8"?>
<a:theme xmlns:a="http://schemas.openxmlformats.org/drawingml/2006/main" name="Stratus 2014 - Basic PPT template (2)">
  <a:themeElements>
    <a:clrScheme name="Stratus main 2014">
      <a:dk1>
        <a:srgbClr val="201B1A"/>
      </a:dk1>
      <a:lt1>
        <a:sysClr val="window" lastClr="FFFFFF"/>
      </a:lt1>
      <a:dk2>
        <a:srgbClr val="006647"/>
      </a:dk2>
      <a:lt2>
        <a:srgbClr val="B4CC47"/>
      </a:lt2>
      <a:accent1>
        <a:srgbClr val="4E7F6B"/>
      </a:accent1>
      <a:accent2>
        <a:srgbClr val="003A5D"/>
      </a:accent2>
      <a:accent3>
        <a:srgbClr val="4D6681"/>
      </a:accent3>
      <a:accent4>
        <a:srgbClr val="CAA977"/>
      </a:accent4>
      <a:accent5>
        <a:srgbClr val="EA6224"/>
      </a:accent5>
      <a:accent6>
        <a:srgbClr val="FFC20E"/>
      </a:accent6>
      <a:hlink>
        <a:srgbClr val="0000CC"/>
      </a:hlink>
      <a:folHlink>
        <a:srgbClr val="0000CC"/>
      </a:folHlink>
    </a:clrScheme>
    <a:fontScheme name="Stratus 2014">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Green Chapter Heading">
  <a:themeElements>
    <a:clrScheme name="Stratus main 2014">
      <a:dk1>
        <a:srgbClr val="201B1A"/>
      </a:dk1>
      <a:lt1>
        <a:sysClr val="window" lastClr="FFFFFF"/>
      </a:lt1>
      <a:dk2>
        <a:srgbClr val="006647"/>
      </a:dk2>
      <a:lt2>
        <a:srgbClr val="B4CC47"/>
      </a:lt2>
      <a:accent1>
        <a:srgbClr val="4E7F6B"/>
      </a:accent1>
      <a:accent2>
        <a:srgbClr val="003A5D"/>
      </a:accent2>
      <a:accent3>
        <a:srgbClr val="4D6681"/>
      </a:accent3>
      <a:accent4>
        <a:srgbClr val="CAA977"/>
      </a:accent4>
      <a:accent5>
        <a:srgbClr val="EA6224"/>
      </a:accent5>
      <a:accent6>
        <a:srgbClr val="FFC20E"/>
      </a:accent6>
      <a:hlink>
        <a:srgbClr val="0000CC"/>
      </a:hlink>
      <a:folHlink>
        <a:srgbClr val="0000CC"/>
      </a:folHlink>
    </a:clrScheme>
    <a:fontScheme name="Stratus 2014">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Green">
  <a:themeElements>
    <a:clrScheme name="Stratus14 Theme Colours v3">
      <a:dk1>
        <a:srgbClr val="201B1A"/>
      </a:dk1>
      <a:lt1>
        <a:sysClr val="window" lastClr="FFFFFF"/>
      </a:lt1>
      <a:dk2>
        <a:srgbClr val="006647"/>
      </a:dk2>
      <a:lt2>
        <a:srgbClr val="B4CC47"/>
      </a:lt2>
      <a:accent1>
        <a:srgbClr val="4E7F6B"/>
      </a:accent1>
      <a:accent2>
        <a:srgbClr val="003A5D"/>
      </a:accent2>
      <a:accent3>
        <a:srgbClr val="4D6681"/>
      </a:accent3>
      <a:accent4>
        <a:srgbClr val="CAA977"/>
      </a:accent4>
      <a:accent5>
        <a:srgbClr val="EA6224"/>
      </a:accent5>
      <a:accent6>
        <a:srgbClr val="FFC20E"/>
      </a:accent6>
      <a:hlink>
        <a:srgbClr val="201B1A"/>
      </a:hlink>
      <a:folHlink>
        <a:srgbClr val="201B1A"/>
      </a:folHlink>
    </a:clrScheme>
    <a:fontScheme name="Stratus 2014">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effectLst>
          <a:outerShdw blurRad="50800" dist="38100" dir="2700000" algn="tl" rotWithShape="0">
            <a:prstClr val="black">
              <a:alpha val="20000"/>
            </a:prstClr>
          </a:outerShdw>
        </a:effectLst>
        <a:extLst/>
      </a:spPr>
      <a:bodyPr wrap="square" lIns="18288" tIns="36576" rIns="18288" bIns="27432" rtlCol="0" anchor="ctr" anchorCtr="0">
        <a:spAutoFit/>
      </a:bodyPr>
      <a:lstStyle>
        <a:defPPr algn="ctr">
          <a:lnSpc>
            <a:spcPts val="1000"/>
          </a:lnSpc>
          <a:defRPr sz="1000" dirty="0"/>
        </a:defPPr>
      </a:lstStyle>
    </a:spDef>
    <a:lnDef>
      <a:spPr>
        <a:ln w="25400">
          <a:solidFill>
            <a:schemeClr val="bg2"/>
          </a:solidFill>
          <a:headEnd type="none" w="med" len="med"/>
          <a:tailEnd type="triangle" w="med" len="med"/>
        </a:ln>
        <a:effectLst>
          <a:outerShdw blurRad="50800" dist="25400" dir="2700000" algn="ctr" rotWithShape="0">
            <a:schemeClr val="tx1">
              <a:alpha val="20000"/>
            </a:schemeClr>
          </a:outerShdw>
        </a:effectLst>
      </a:spPr>
      <a:bodyPr/>
      <a:lstStyle/>
      <a:style>
        <a:lnRef idx="1">
          <a:schemeClr val="accent1"/>
        </a:lnRef>
        <a:fillRef idx="0">
          <a:schemeClr val="accent1"/>
        </a:fillRef>
        <a:effectRef idx="0">
          <a:schemeClr val="accent1"/>
        </a:effectRef>
        <a:fontRef idx="minor">
          <a:schemeClr val="tx1"/>
        </a:fontRef>
      </a:style>
    </a:lnDef>
    <a:txDef>
      <a:spPr>
        <a:solidFill>
          <a:schemeClr val="bg2"/>
        </a:solidFill>
        <a:effectLst>
          <a:outerShdw blurRad="50800" dist="38100" dir="2700000" algn="tl" rotWithShape="0">
            <a:prstClr val="black">
              <a:alpha val="20000"/>
            </a:prstClr>
          </a:outerShdw>
        </a:effectLst>
      </a:spPr>
      <a:bodyPr wrap="square" lIns="18288" tIns="36576" rIns="18288" bIns="27432" rtlCol="0" anchor="ctr" anchorCtr="0">
        <a:spAutoFit/>
      </a:bodyPr>
      <a:lstStyle>
        <a:defPPr algn="ctr">
          <a:lnSpc>
            <a:spcPts val="1000"/>
          </a:lnSpc>
          <a:defRPr sz="1000" dirty="0" smtClean="0"/>
        </a:defPPr>
      </a:lstStyle>
    </a:txDef>
  </a:objectDefaults>
  <a:extraClrSchemeLst/>
</a:theme>
</file>

<file path=ppt/theme/theme4.xml><?xml version="1.0" encoding="utf-8"?>
<a:theme xmlns:a="http://schemas.openxmlformats.org/drawingml/2006/main" name="3_DGreen Chapter Heading">
  <a:themeElements>
    <a:clrScheme name="Stratus main 2014">
      <a:dk1>
        <a:srgbClr val="201B1A"/>
      </a:dk1>
      <a:lt1>
        <a:sysClr val="window" lastClr="FFFFFF"/>
      </a:lt1>
      <a:dk2>
        <a:srgbClr val="006647"/>
      </a:dk2>
      <a:lt2>
        <a:srgbClr val="B4CC47"/>
      </a:lt2>
      <a:accent1>
        <a:srgbClr val="4E7F6B"/>
      </a:accent1>
      <a:accent2>
        <a:srgbClr val="003A5D"/>
      </a:accent2>
      <a:accent3>
        <a:srgbClr val="4D6681"/>
      </a:accent3>
      <a:accent4>
        <a:srgbClr val="CAA977"/>
      </a:accent4>
      <a:accent5>
        <a:srgbClr val="EA6224"/>
      </a:accent5>
      <a:accent6>
        <a:srgbClr val="FFC20E"/>
      </a:accent6>
      <a:hlink>
        <a:srgbClr val="0000CC"/>
      </a:hlink>
      <a:folHlink>
        <a:srgbClr val="0000CC"/>
      </a:folHlink>
    </a:clrScheme>
    <a:fontScheme name="Stratus 2014">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DGreen Chapter Heading">
  <a:themeElements>
    <a:clrScheme name="Stratus main 2014">
      <a:dk1>
        <a:srgbClr val="201B1A"/>
      </a:dk1>
      <a:lt1>
        <a:sysClr val="window" lastClr="FFFFFF"/>
      </a:lt1>
      <a:dk2>
        <a:srgbClr val="006647"/>
      </a:dk2>
      <a:lt2>
        <a:srgbClr val="B4CC47"/>
      </a:lt2>
      <a:accent1>
        <a:srgbClr val="4E7F6B"/>
      </a:accent1>
      <a:accent2>
        <a:srgbClr val="003A5D"/>
      </a:accent2>
      <a:accent3>
        <a:srgbClr val="4D6681"/>
      </a:accent3>
      <a:accent4>
        <a:srgbClr val="CAA977"/>
      </a:accent4>
      <a:accent5>
        <a:srgbClr val="EA6224"/>
      </a:accent5>
      <a:accent6>
        <a:srgbClr val="FFC20E"/>
      </a:accent6>
      <a:hlink>
        <a:srgbClr val="0000CC"/>
      </a:hlink>
      <a:folHlink>
        <a:srgbClr val="0000CC"/>
      </a:folHlink>
    </a:clrScheme>
    <a:fontScheme name="Stratus 2014">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2_DGreen">
  <a:themeElements>
    <a:clrScheme name="Stratus14 Theme Colours v3">
      <a:dk1>
        <a:srgbClr val="201B1A"/>
      </a:dk1>
      <a:lt1>
        <a:sysClr val="window" lastClr="FFFFFF"/>
      </a:lt1>
      <a:dk2>
        <a:srgbClr val="006647"/>
      </a:dk2>
      <a:lt2>
        <a:srgbClr val="B4CC47"/>
      </a:lt2>
      <a:accent1>
        <a:srgbClr val="4E7F6B"/>
      </a:accent1>
      <a:accent2>
        <a:srgbClr val="003A5D"/>
      </a:accent2>
      <a:accent3>
        <a:srgbClr val="4D6681"/>
      </a:accent3>
      <a:accent4>
        <a:srgbClr val="CAA977"/>
      </a:accent4>
      <a:accent5>
        <a:srgbClr val="EA6224"/>
      </a:accent5>
      <a:accent6>
        <a:srgbClr val="FFC20E"/>
      </a:accent6>
      <a:hlink>
        <a:srgbClr val="201B1A"/>
      </a:hlink>
      <a:folHlink>
        <a:srgbClr val="201B1A"/>
      </a:folHlink>
    </a:clrScheme>
    <a:fontScheme name="Stratus 2014">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effectLst>
          <a:outerShdw blurRad="50800" dist="38100" dir="2700000" algn="tl" rotWithShape="0">
            <a:prstClr val="black">
              <a:alpha val="20000"/>
            </a:prstClr>
          </a:outerShdw>
        </a:effectLst>
        <a:extLst/>
      </a:spPr>
      <a:bodyPr wrap="square" lIns="18288" tIns="36576" rIns="18288" bIns="27432" rtlCol="0" anchor="ctr" anchorCtr="0">
        <a:spAutoFit/>
      </a:bodyPr>
      <a:lstStyle>
        <a:defPPr algn="ctr">
          <a:lnSpc>
            <a:spcPts val="1000"/>
          </a:lnSpc>
          <a:defRPr sz="1000" dirty="0"/>
        </a:defPPr>
      </a:lstStyle>
    </a:spDef>
    <a:lnDef>
      <a:spPr>
        <a:ln w="25400">
          <a:solidFill>
            <a:schemeClr val="bg2"/>
          </a:solidFill>
          <a:headEnd type="none" w="med" len="med"/>
          <a:tailEnd type="triangle" w="med" len="med"/>
        </a:ln>
        <a:effectLst>
          <a:outerShdw blurRad="50800" dist="25400" dir="2700000" algn="ctr" rotWithShape="0">
            <a:schemeClr val="tx1">
              <a:alpha val="20000"/>
            </a:schemeClr>
          </a:outerShdw>
        </a:effectLst>
      </a:spPr>
      <a:bodyPr/>
      <a:lstStyle/>
      <a:style>
        <a:lnRef idx="1">
          <a:schemeClr val="accent1"/>
        </a:lnRef>
        <a:fillRef idx="0">
          <a:schemeClr val="accent1"/>
        </a:fillRef>
        <a:effectRef idx="0">
          <a:schemeClr val="accent1"/>
        </a:effectRef>
        <a:fontRef idx="minor">
          <a:schemeClr val="tx1"/>
        </a:fontRef>
      </a:style>
    </a:lnDef>
    <a:txDef>
      <a:spPr>
        <a:solidFill>
          <a:schemeClr val="bg2"/>
        </a:solidFill>
        <a:effectLst>
          <a:outerShdw blurRad="50800" dist="38100" dir="2700000" algn="tl" rotWithShape="0">
            <a:prstClr val="black">
              <a:alpha val="20000"/>
            </a:prstClr>
          </a:outerShdw>
        </a:effectLst>
      </a:spPr>
      <a:bodyPr wrap="square" lIns="18288" tIns="36576" rIns="18288" bIns="27432" rtlCol="0" anchor="ctr" anchorCtr="0">
        <a:spAutoFit/>
      </a:bodyPr>
      <a:lstStyle>
        <a:defPPr algn="ctr">
          <a:lnSpc>
            <a:spcPts val="1000"/>
          </a:lnSpc>
          <a:defRPr sz="1000" dirty="0" smtClean="0"/>
        </a:defPPr>
      </a:lstStyle>
    </a:txDef>
  </a:objectDefaults>
  <a:extraClrSchemeLst/>
</a:theme>
</file>

<file path=ppt/theme/theme7.xml><?xml version="1.0" encoding="utf-8"?>
<a:theme xmlns:a="http://schemas.openxmlformats.org/drawingml/2006/main" name="45_DGreen">
  <a:themeElements>
    <a:clrScheme name="Stratus14 Theme Colours v3">
      <a:dk1>
        <a:srgbClr val="201B1A"/>
      </a:dk1>
      <a:lt1>
        <a:sysClr val="window" lastClr="FFFFFF"/>
      </a:lt1>
      <a:dk2>
        <a:srgbClr val="006647"/>
      </a:dk2>
      <a:lt2>
        <a:srgbClr val="B4CC47"/>
      </a:lt2>
      <a:accent1>
        <a:srgbClr val="4E7F6B"/>
      </a:accent1>
      <a:accent2>
        <a:srgbClr val="003A5D"/>
      </a:accent2>
      <a:accent3>
        <a:srgbClr val="4D6681"/>
      </a:accent3>
      <a:accent4>
        <a:srgbClr val="CAA977"/>
      </a:accent4>
      <a:accent5>
        <a:srgbClr val="EA6224"/>
      </a:accent5>
      <a:accent6>
        <a:srgbClr val="FFC20E"/>
      </a:accent6>
      <a:hlink>
        <a:srgbClr val="201B1A"/>
      </a:hlink>
      <a:folHlink>
        <a:srgbClr val="201B1A"/>
      </a:folHlink>
    </a:clrScheme>
    <a:fontScheme name="Stratus 2014">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effectLst>
          <a:outerShdw blurRad="50800" dist="38100" dir="2700000" algn="tl" rotWithShape="0">
            <a:prstClr val="black">
              <a:alpha val="20000"/>
            </a:prstClr>
          </a:outerShdw>
        </a:effectLst>
        <a:extLst/>
      </a:spPr>
      <a:bodyPr wrap="square" lIns="18288" tIns="36576" rIns="18288" bIns="27432" rtlCol="0" anchor="ctr" anchorCtr="0">
        <a:spAutoFit/>
      </a:bodyPr>
      <a:lstStyle>
        <a:defPPr algn="ctr">
          <a:lnSpc>
            <a:spcPts val="1000"/>
          </a:lnSpc>
          <a:defRPr sz="1000" dirty="0"/>
        </a:defPPr>
      </a:lstStyle>
    </a:spDef>
    <a:lnDef>
      <a:spPr>
        <a:ln w="25400">
          <a:solidFill>
            <a:schemeClr val="bg2"/>
          </a:solidFill>
          <a:headEnd type="none" w="med" len="med"/>
          <a:tailEnd type="triangle" w="med" len="med"/>
        </a:ln>
        <a:effectLst>
          <a:outerShdw blurRad="50800" dist="25400" dir="2700000" algn="ctr" rotWithShape="0">
            <a:schemeClr val="tx1">
              <a:alpha val="20000"/>
            </a:schemeClr>
          </a:outerShdw>
        </a:effectLst>
      </a:spPr>
      <a:bodyPr/>
      <a:lstStyle/>
      <a:style>
        <a:lnRef idx="1">
          <a:schemeClr val="accent1"/>
        </a:lnRef>
        <a:fillRef idx="0">
          <a:schemeClr val="accent1"/>
        </a:fillRef>
        <a:effectRef idx="0">
          <a:schemeClr val="accent1"/>
        </a:effectRef>
        <a:fontRef idx="minor">
          <a:schemeClr val="tx1"/>
        </a:fontRef>
      </a:style>
    </a:lnDef>
    <a:txDef>
      <a:spPr>
        <a:solidFill>
          <a:schemeClr val="bg2"/>
        </a:solidFill>
        <a:effectLst>
          <a:outerShdw blurRad="50800" dist="38100" dir="2700000" algn="tl" rotWithShape="0">
            <a:prstClr val="black">
              <a:alpha val="20000"/>
            </a:prstClr>
          </a:outerShdw>
        </a:effectLst>
      </a:spPr>
      <a:bodyPr wrap="square" lIns="18288" tIns="36576" rIns="18288" bIns="27432" rtlCol="0" anchor="ctr" anchorCtr="0">
        <a:spAutoFit/>
      </a:bodyPr>
      <a:lstStyle>
        <a:defPPr algn="ctr">
          <a:lnSpc>
            <a:spcPts val="1000"/>
          </a:lnSpc>
          <a:defRPr sz="1000" dirty="0" smtClean="0"/>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Stratus 2014 - Basic PPT template (2)</Template>
  <TotalTime>51429</TotalTime>
  <Words>18689</Words>
  <Application>Microsoft Office PowerPoint</Application>
  <PresentationFormat>On-screen Show (4:3)</PresentationFormat>
  <Paragraphs>1967</Paragraphs>
  <Slides>118</Slides>
  <Notes>10</Notes>
  <HiddenSlides>0</HiddenSlides>
  <MMClips>0</MMClips>
  <ScaleCrop>false</ScaleCrop>
  <HeadingPairs>
    <vt:vector size="8" baseType="variant">
      <vt:variant>
        <vt:lpstr>Fonts Used</vt:lpstr>
      </vt:variant>
      <vt:variant>
        <vt:i4>5</vt:i4>
      </vt:variant>
      <vt:variant>
        <vt:lpstr>Theme</vt:lpstr>
      </vt:variant>
      <vt:variant>
        <vt:i4>7</vt:i4>
      </vt:variant>
      <vt:variant>
        <vt:lpstr>Embedded OLE Servers</vt:lpstr>
      </vt:variant>
      <vt:variant>
        <vt:i4>1</vt:i4>
      </vt:variant>
      <vt:variant>
        <vt:lpstr>Slide Titles</vt:lpstr>
      </vt:variant>
      <vt:variant>
        <vt:i4>118</vt:i4>
      </vt:variant>
    </vt:vector>
  </HeadingPairs>
  <TitlesOfParts>
    <vt:vector size="131" baseType="lpstr">
      <vt:lpstr>Arial</vt:lpstr>
      <vt:lpstr>Wingdings 3</vt:lpstr>
      <vt:lpstr>Calibri Light</vt:lpstr>
      <vt:lpstr>Wingdings</vt:lpstr>
      <vt:lpstr>Calibri</vt:lpstr>
      <vt:lpstr>Stratus 2014 - Basic PPT template (2)</vt:lpstr>
      <vt:lpstr>DGreen Chapter Heading</vt:lpstr>
      <vt:lpstr>DGreen</vt:lpstr>
      <vt:lpstr>3_DGreen Chapter Heading</vt:lpstr>
      <vt:lpstr>6_DGreen Chapter Heading</vt:lpstr>
      <vt:lpstr>42_DGreen</vt:lpstr>
      <vt:lpstr>45_DGreen</vt:lpstr>
      <vt:lpstr>Worksheet</vt:lpstr>
      <vt:lpstr>PowerPoint Presentation</vt:lpstr>
      <vt:lpstr>Navigation</vt:lpstr>
      <vt:lpstr>Corn for Grain Summary - Ontario </vt:lpstr>
      <vt:lpstr>Soybean Summary - Ontario</vt:lpstr>
      <vt:lpstr>Fertilizer Practices in Corn for Grain</vt:lpstr>
      <vt:lpstr>Fertilizer/Manure Applications in Corn - % Growers</vt:lpstr>
      <vt:lpstr>Fertilizer Applications in Corn - % Growers by Timing</vt:lpstr>
      <vt:lpstr>Manure Applications in Corn - % Growers by Timing</vt:lpstr>
      <vt:lpstr>Fertilizer Timing in Corn - % Crop Acres</vt:lpstr>
      <vt:lpstr>Nitrogen Timing in Corn (% of Crop Acres)</vt:lpstr>
      <vt:lpstr>Phosphorus (P₂O₅) Timing in Corn (% of Crop Acres)</vt:lpstr>
      <vt:lpstr>Potassium (K₂O) Timing in Corn (% of Crop Acres)</vt:lpstr>
      <vt:lpstr>Sulphur Timing in Corn (% of Crop Acres)</vt:lpstr>
      <vt:lpstr>Fertilizer Timing in Corn - % Nutrient Volume</vt:lpstr>
      <vt:lpstr>Nitrogen Timing in Corn (% of Volume)</vt:lpstr>
      <vt:lpstr>Phosphorus (P₂O₅) Timing in Corn (% of Volume)</vt:lpstr>
      <vt:lpstr>Potassium (K₂O) Timing in Corn (% of Volume)</vt:lpstr>
      <vt:lpstr>Sulphur Timing in Corn (% of Volume)</vt:lpstr>
      <vt:lpstr>% of Corn Growers Using Each Nutrient and Fertilizer Type in 2016</vt:lpstr>
      <vt:lpstr>% of Corn Growers Using Each Nutrient in 2016</vt:lpstr>
      <vt:lpstr>Acres Treated With Each Nutrient and Fertilizer Type in Corn in 2016</vt:lpstr>
      <vt:lpstr>Nitrogen Fertilizer Source in Corn (Volume)</vt:lpstr>
      <vt:lpstr>Nitrogen Fertilizer Source in Corn by Timing</vt:lpstr>
      <vt:lpstr>Phosphorus (P₂O₅) Fertilizer Source in Corn (Volume)</vt:lpstr>
      <vt:lpstr>Phosphorus (P₂O₅) Fertilizer Source in Corn by Timing</vt:lpstr>
      <vt:lpstr>Potassium (K₂O) Fertilizer Source in Corn (Volume)</vt:lpstr>
      <vt:lpstr>Potassium (K₂O) Fertilizer Source in Corn by Timing</vt:lpstr>
      <vt:lpstr>Sulphur Fertilizer Source in Corn (Volume)</vt:lpstr>
      <vt:lpstr>Sulphur Fertilizer Source in Corn by Timing</vt:lpstr>
      <vt:lpstr>Fertilizer Placement in Corn - % Crop Acres</vt:lpstr>
      <vt:lpstr>Fertilizer Placement in Corn - % Nutrient Volume Applied at Each Timing</vt:lpstr>
      <vt:lpstr>Fertilizer Placement in Corn - % Nutrient Volume Applied at All Timings</vt:lpstr>
      <vt:lpstr>Nitrogen Rates in Corn - Rate Ranges</vt:lpstr>
      <vt:lpstr>Nitrogen Rates in Corn - Average Rate</vt:lpstr>
      <vt:lpstr>Phosphorus (P₂O₅) Rates in Corn - Rate Ranges</vt:lpstr>
      <vt:lpstr>Phosphorus (P₂O₅) Rates in Corn - Average Rate</vt:lpstr>
      <vt:lpstr>Potassium (K₂O) Rates in Corn - Rate Ranges</vt:lpstr>
      <vt:lpstr>Potassium (K₂O) Rates in Corn - Average Rate</vt:lpstr>
      <vt:lpstr>Sulphur Rates in Corn - Rate Ranges</vt:lpstr>
      <vt:lpstr>Sulphur Rates in Corn - Average Rate</vt:lpstr>
      <vt:lpstr>Nitrogen Rate Ranges in Corn - % Nutrient Volume</vt:lpstr>
      <vt:lpstr>Phosphorus (P₂O₅) Rate Ranges in Corn - % Nutrient Volume</vt:lpstr>
      <vt:lpstr>Potassium (K₂O) Rate Ranges in Corn - % Nutrient Volume</vt:lpstr>
      <vt:lpstr>Sulphur Rate Ranges in Corn - % Nutrient Volume</vt:lpstr>
      <vt:lpstr>Rate Ranges in Corn - Average Rate by Timing</vt:lpstr>
      <vt:lpstr>Fertilizer Program in Corn</vt:lpstr>
      <vt:lpstr>Fertilizer Program in Corn - by Sub-Group</vt:lpstr>
      <vt:lpstr>Use of Nitrogen Fixing Crop in Previous Year - Corn</vt:lpstr>
      <vt:lpstr>Approaches Used to Decide Fertilizer Rate in Corn</vt:lpstr>
      <vt:lpstr>Use of Nitrogen Stabilizer in Corn</vt:lpstr>
      <vt:lpstr>Target vs. Actual Yield in Corn in 2016</vt:lpstr>
      <vt:lpstr>Use of Micronutrients in Corn</vt:lpstr>
      <vt:lpstr>Fertilizer Practices in Soybean</vt:lpstr>
      <vt:lpstr>Fertilizer/Manure Applications in Soybean - % Growers</vt:lpstr>
      <vt:lpstr>Fertilizer Applications in Soybean - % Growers by Timing</vt:lpstr>
      <vt:lpstr>Manure Applications in Soybean - % Growers by Timing</vt:lpstr>
      <vt:lpstr>Fertilizer Timing in Soybean - % Crop Acres</vt:lpstr>
      <vt:lpstr>Nitrogen Timing in Soybean (% of Crop Acres)</vt:lpstr>
      <vt:lpstr>Phosphorus (P₂O₅) Timing in Soybean (% of Crop Acres)</vt:lpstr>
      <vt:lpstr>Potassium (K₂O) Timing in Soybean (% of Crop Acres)</vt:lpstr>
      <vt:lpstr>Sulphur Timing in Soybean (% of Crop Acres)</vt:lpstr>
      <vt:lpstr>Fertilizer Timing in Soybean - % Nutrient Volume</vt:lpstr>
      <vt:lpstr>Nitrogen Timing in Soybean (% of Volume)</vt:lpstr>
      <vt:lpstr>Phosphorus (P₂O₅) Timing in Soybean (% of Volume)</vt:lpstr>
      <vt:lpstr>Potassium (K₂O) Timing in Soybean (% of Volume)</vt:lpstr>
      <vt:lpstr>Sulphur Timing in Soybean (% of Volume)</vt:lpstr>
      <vt:lpstr>% of Soybean Growers Using Each Nutrient and Fertilizer Type in 2016</vt:lpstr>
      <vt:lpstr>% of Soybean Growers Using Each Nutrient in 2016</vt:lpstr>
      <vt:lpstr>Acres Treated With Each Nutrient and Fertilizer Type in Soybean in 2016</vt:lpstr>
      <vt:lpstr>Nitrogen Fertilizer Source in Soybean (Volume)</vt:lpstr>
      <vt:lpstr>Nitrogen Fertilizer Source in Soybean by Timing</vt:lpstr>
      <vt:lpstr>Phosphorus (P₂O₅) Fertilizer Source in Soybean (Volume)</vt:lpstr>
      <vt:lpstr>Phosphorus (P₂O₅)  Fertilizer Source in Soybean by Timing</vt:lpstr>
      <vt:lpstr>Potassium (K₂O) Fertilizer Source in Soybean (Volume)</vt:lpstr>
      <vt:lpstr>Potassium (K₂O) Fertilizer Source in Soybean by Timing</vt:lpstr>
      <vt:lpstr>Sulphur Fertilizer Source in Soybean (Volume)</vt:lpstr>
      <vt:lpstr>Sulphur Fertilizer Source in Soybean by Timing</vt:lpstr>
      <vt:lpstr>Fertilizer Placement in Soybean - % Crop Acres</vt:lpstr>
      <vt:lpstr>Fertilizer Placement in Soybean - % Nutrient Volume Applied at Each Timing</vt:lpstr>
      <vt:lpstr>Fertilizer Placement in Soybean -  % of Total Nutrient Volume Applied at All Timings</vt:lpstr>
      <vt:lpstr>Nitrogen Rates in Soybean - Rate Ranges</vt:lpstr>
      <vt:lpstr>Nitrogen Rates in Soybean - Average Rate</vt:lpstr>
      <vt:lpstr>Phosphorus (P₂O₅) Rates in Soybean - Rate Ranges</vt:lpstr>
      <vt:lpstr>Phosphorus (P₂O₅) Rates in Soybean  - Average Rate</vt:lpstr>
      <vt:lpstr>Potassium (K₂O) Rates in Soybean - Rate Ranges</vt:lpstr>
      <vt:lpstr>Potassium (K₂O) Rates in Soybean  - Average Rate</vt:lpstr>
      <vt:lpstr>Sulphur Rates in Soybean - Rate Ranges</vt:lpstr>
      <vt:lpstr>Sulphur Rates in Soybean - Average Rate</vt:lpstr>
      <vt:lpstr>Nitrogen Ranges in Soybean - % Nutrient Volume</vt:lpstr>
      <vt:lpstr>Phosphorus (P₂O₅) Ranges in Soybean - % Nutrient Volume</vt:lpstr>
      <vt:lpstr>Potassium (K₂O)  Ranges in Soybean - % Nutrient Volume</vt:lpstr>
      <vt:lpstr>Sulphur Ranges in Soybean - % Nutrient Volume</vt:lpstr>
      <vt:lpstr>Rate Ranges in Soybean - Average Rate by Timing</vt:lpstr>
      <vt:lpstr>Fertilizer Program in Soybean</vt:lpstr>
      <vt:lpstr>Fertilizer Program in Soybean - by Sub-Group</vt:lpstr>
      <vt:lpstr>Use of Nitrogen Fixing Crop in Previous Year - Soybean</vt:lpstr>
      <vt:lpstr>Approaches Used to Decide Fertilizer Rate in Soybean</vt:lpstr>
      <vt:lpstr>Use of Nitrogen Stabilizer in Soybean</vt:lpstr>
      <vt:lpstr>Target vs. Actual Yield in Soybean in 2016</vt:lpstr>
      <vt:lpstr>Use of Micronutrients in Soybean</vt:lpstr>
      <vt:lpstr>General Fertilizer Practices</vt:lpstr>
      <vt:lpstr>Sources of Fertilizer Advice</vt:lpstr>
      <vt:lpstr>Frequency of Soil Testing - Nitrogen</vt:lpstr>
      <vt:lpstr>Reasons for Not Soil Testing for Nitrogen Every Year</vt:lpstr>
      <vt:lpstr>Frequency of Soil Testing - Phosphorus</vt:lpstr>
      <vt:lpstr>Frequency of Soil Testing - Potassiuim</vt:lpstr>
      <vt:lpstr>Frequency of Soil Testing - Sulphur</vt:lpstr>
      <vt:lpstr>Familiarity With 4R Concept</vt:lpstr>
      <vt:lpstr>Sources of Information About 4R Nutrient Stewardship Program</vt:lpstr>
      <vt:lpstr>Reasons for Not Adopting 4R Practices</vt:lpstr>
      <vt:lpstr>Demographics</vt:lpstr>
      <vt:lpstr>Zero Tillage</vt:lpstr>
      <vt:lpstr>Type of Farming Operation</vt:lpstr>
      <vt:lpstr>Age Categories</vt:lpstr>
      <vt:lpstr>Study Methodology</vt:lpstr>
      <vt:lpstr>Study Methodology</vt:lpstr>
      <vt:lpstr>Study Methodology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Focus360</dc:title>
  <dc:creator>Kent Fraser</dc:creator>
  <cp:lastModifiedBy>MikeWeddel</cp:lastModifiedBy>
  <cp:revision>2976</cp:revision>
  <cp:lastPrinted>2014-01-08T07:09:39Z</cp:lastPrinted>
  <dcterms:created xsi:type="dcterms:W3CDTF">2014-01-07T19:32:24Z</dcterms:created>
  <dcterms:modified xsi:type="dcterms:W3CDTF">2017-04-21T19:31:12Z</dcterms:modified>
</cp:coreProperties>
</file>