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0.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11.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12.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13.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notesSlides/notesSlide14.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15.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16.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notesSlides/notesSlide17.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1" r:id="rId2"/>
    <p:sldMasterId id="2147483650" r:id="rId3"/>
    <p:sldMasterId id="2147483669" r:id="rId4"/>
    <p:sldMasterId id="2147483652" r:id="rId5"/>
    <p:sldMasterId id="2147483672" r:id="rId6"/>
    <p:sldMasterId id="2147483674" r:id="rId7"/>
    <p:sldMasterId id="2147483676" r:id="rId8"/>
    <p:sldMasterId id="2147483678" r:id="rId9"/>
    <p:sldMasterId id="2147483692" r:id="rId10"/>
    <p:sldMasterId id="2147483694" r:id="rId11"/>
    <p:sldMasterId id="2147483695" r:id="rId12"/>
    <p:sldMasterId id="2147483697" r:id="rId13"/>
  </p:sldMasterIdLst>
  <p:notesMasterIdLst>
    <p:notesMasterId r:id="rId333"/>
  </p:notesMasterIdLst>
  <p:sldIdLst>
    <p:sldId id="256" r:id="rId14"/>
    <p:sldId id="259" r:id="rId15"/>
    <p:sldId id="702" r:id="rId16"/>
    <p:sldId id="1478" r:id="rId17"/>
    <p:sldId id="1095" r:id="rId18"/>
    <p:sldId id="257" r:id="rId19"/>
    <p:sldId id="270" r:id="rId20"/>
    <p:sldId id="781" r:id="rId21"/>
    <p:sldId id="1596" r:id="rId22"/>
    <p:sldId id="1597" r:id="rId23"/>
    <p:sldId id="424" r:id="rId24"/>
    <p:sldId id="885" r:id="rId25"/>
    <p:sldId id="830" r:id="rId26"/>
    <p:sldId id="886" r:id="rId27"/>
    <p:sldId id="829" r:id="rId28"/>
    <p:sldId id="887" r:id="rId29"/>
    <p:sldId id="828" r:id="rId30"/>
    <p:sldId id="428" r:id="rId31"/>
    <p:sldId id="387" r:id="rId32"/>
    <p:sldId id="888" r:id="rId33"/>
    <p:sldId id="833" r:id="rId34"/>
    <p:sldId id="889" r:id="rId35"/>
    <p:sldId id="832" r:id="rId36"/>
    <p:sldId id="890" r:id="rId37"/>
    <p:sldId id="831" r:id="rId38"/>
    <p:sldId id="780" r:id="rId39"/>
    <p:sldId id="389" r:id="rId40"/>
    <p:sldId id="388" r:id="rId41"/>
    <p:sldId id="398" r:id="rId42"/>
    <p:sldId id="854" r:id="rId43"/>
    <p:sldId id="855" r:id="rId44"/>
    <p:sldId id="397" r:id="rId45"/>
    <p:sldId id="834" r:id="rId46"/>
    <p:sldId id="836" r:id="rId47"/>
    <p:sldId id="837" r:id="rId48"/>
    <p:sldId id="396" r:id="rId49"/>
    <p:sldId id="1610" r:id="rId50"/>
    <p:sldId id="1613" r:id="rId51"/>
    <p:sldId id="1616" r:id="rId52"/>
    <p:sldId id="856" r:id="rId53"/>
    <p:sldId id="857" r:id="rId54"/>
    <p:sldId id="395" r:id="rId55"/>
    <p:sldId id="841" r:id="rId56"/>
    <p:sldId id="844" r:id="rId57"/>
    <p:sldId id="843" r:id="rId58"/>
    <p:sldId id="394" r:id="rId59"/>
    <p:sldId id="1611" r:id="rId60"/>
    <p:sldId id="1614" r:id="rId61"/>
    <p:sldId id="1617" r:id="rId62"/>
    <p:sldId id="858" r:id="rId63"/>
    <p:sldId id="859" r:id="rId64"/>
    <p:sldId id="860" r:id="rId65"/>
    <p:sldId id="861" r:id="rId66"/>
    <p:sldId id="862" r:id="rId67"/>
    <p:sldId id="863" r:id="rId68"/>
    <p:sldId id="456" r:id="rId69"/>
    <p:sldId id="1612" r:id="rId70"/>
    <p:sldId id="1615" r:id="rId71"/>
    <p:sldId id="1618" r:id="rId72"/>
    <p:sldId id="865" r:id="rId73"/>
    <p:sldId id="866" r:id="rId74"/>
    <p:sldId id="457" r:id="rId75"/>
    <p:sldId id="845" r:id="rId76"/>
    <p:sldId id="848" r:id="rId77"/>
    <p:sldId id="847" r:id="rId78"/>
    <p:sldId id="459" r:id="rId79"/>
    <p:sldId id="463" r:id="rId80"/>
    <p:sldId id="465" r:id="rId81"/>
    <p:sldId id="1619" r:id="rId82"/>
    <p:sldId id="1622" r:id="rId83"/>
    <p:sldId id="1620" r:id="rId84"/>
    <p:sldId id="1623" r:id="rId85"/>
    <p:sldId id="1621" r:id="rId86"/>
    <p:sldId id="1624" r:id="rId87"/>
    <p:sldId id="867" r:id="rId88"/>
    <p:sldId id="872" r:id="rId89"/>
    <p:sldId id="466" r:id="rId90"/>
    <p:sldId id="871" r:id="rId91"/>
    <p:sldId id="891" r:id="rId92"/>
    <p:sldId id="868" r:id="rId93"/>
    <p:sldId id="873" r:id="rId94"/>
    <p:sldId id="468" r:id="rId95"/>
    <p:sldId id="876" r:id="rId96"/>
    <p:sldId id="892" r:id="rId97"/>
    <p:sldId id="869" r:id="rId98"/>
    <p:sldId id="874" r:id="rId99"/>
    <p:sldId id="470" r:id="rId100"/>
    <p:sldId id="877" r:id="rId101"/>
    <p:sldId id="893" r:id="rId102"/>
    <p:sldId id="870" r:id="rId103"/>
    <p:sldId id="875" r:id="rId104"/>
    <p:sldId id="472" r:id="rId105"/>
    <p:sldId id="776" r:id="rId106"/>
    <p:sldId id="894" r:id="rId107"/>
    <p:sldId id="787" r:id="rId108"/>
    <p:sldId id="827" r:id="rId109"/>
    <p:sldId id="1658" r:id="rId110"/>
    <p:sldId id="788" r:id="rId111"/>
    <p:sldId id="1114" r:id="rId112"/>
    <p:sldId id="1104" r:id="rId113"/>
    <p:sldId id="1096" r:id="rId114"/>
    <p:sldId id="1609" r:id="rId115"/>
    <p:sldId id="882" r:id="rId116"/>
    <p:sldId id="825" r:id="rId117"/>
    <p:sldId id="1103" r:id="rId118"/>
    <p:sldId id="1115" r:id="rId119"/>
    <p:sldId id="1663" r:id="rId120"/>
    <p:sldId id="1662" r:id="rId121"/>
    <p:sldId id="791" r:id="rId122"/>
    <p:sldId id="1602" r:id="rId123"/>
    <p:sldId id="1657" r:id="rId124"/>
    <p:sldId id="1120" r:id="rId125"/>
    <p:sldId id="1119" r:id="rId126"/>
    <p:sldId id="1118" r:id="rId127"/>
    <p:sldId id="1117" r:id="rId128"/>
    <p:sldId id="1116" r:id="rId129"/>
    <p:sldId id="822" r:id="rId130"/>
    <p:sldId id="824" r:id="rId131"/>
    <p:sldId id="823" r:id="rId132"/>
    <p:sldId id="821" r:id="rId133"/>
    <p:sldId id="1099" r:id="rId134"/>
    <p:sldId id="1650" r:id="rId135"/>
    <p:sldId id="883" r:id="rId136"/>
    <p:sldId id="792" r:id="rId137"/>
    <p:sldId id="1603" r:id="rId138"/>
    <p:sldId id="1121" r:id="rId139"/>
    <p:sldId id="793" r:id="rId140"/>
    <p:sldId id="808" r:id="rId141"/>
    <p:sldId id="809" r:id="rId142"/>
    <p:sldId id="810" r:id="rId143"/>
    <p:sldId id="1100" r:id="rId144"/>
    <p:sldId id="1655" r:id="rId145"/>
    <p:sldId id="816" r:id="rId146"/>
    <p:sldId id="817" r:id="rId147"/>
    <p:sldId id="818" r:id="rId148"/>
    <p:sldId id="819" r:id="rId149"/>
    <p:sldId id="820" r:id="rId150"/>
    <p:sldId id="1101" r:id="rId151"/>
    <p:sldId id="1123" r:id="rId152"/>
    <p:sldId id="1608" r:id="rId153"/>
    <p:sldId id="1479" r:id="rId154"/>
    <p:sldId id="1480" r:id="rId155"/>
    <p:sldId id="1481" r:id="rId156"/>
    <p:sldId id="1598" r:id="rId157"/>
    <p:sldId id="1599" r:id="rId158"/>
    <p:sldId id="1482" r:id="rId159"/>
    <p:sldId id="1483" r:id="rId160"/>
    <p:sldId id="1484" r:id="rId161"/>
    <p:sldId id="1485" r:id="rId162"/>
    <p:sldId id="1486" r:id="rId163"/>
    <p:sldId id="1487" r:id="rId164"/>
    <p:sldId id="1488" r:id="rId165"/>
    <p:sldId id="1489" r:id="rId166"/>
    <p:sldId id="1490" r:id="rId167"/>
    <p:sldId id="1491" r:id="rId168"/>
    <p:sldId id="1492" r:id="rId169"/>
    <p:sldId id="1493" r:id="rId170"/>
    <p:sldId id="1494" r:id="rId171"/>
    <p:sldId id="1495" r:id="rId172"/>
    <p:sldId id="1496" r:id="rId173"/>
    <p:sldId id="1497" r:id="rId174"/>
    <p:sldId id="1498" r:id="rId175"/>
    <p:sldId id="1499" r:id="rId176"/>
    <p:sldId id="1500" r:id="rId177"/>
    <p:sldId id="1501" r:id="rId178"/>
    <p:sldId id="1502" r:id="rId179"/>
    <p:sldId id="1503" r:id="rId180"/>
    <p:sldId id="1504" r:id="rId181"/>
    <p:sldId id="1505" r:id="rId182"/>
    <p:sldId id="1506" r:id="rId183"/>
    <p:sldId id="1507" r:id="rId184"/>
    <p:sldId id="1508" r:id="rId185"/>
    <p:sldId id="1634" r:id="rId186"/>
    <p:sldId id="1635" r:id="rId187"/>
    <p:sldId id="1636" r:id="rId188"/>
    <p:sldId id="1509" r:id="rId189"/>
    <p:sldId id="1510" r:id="rId190"/>
    <p:sldId id="1511" r:id="rId191"/>
    <p:sldId id="1512" r:id="rId192"/>
    <p:sldId id="1513" r:id="rId193"/>
    <p:sldId id="1514" r:id="rId194"/>
    <p:sldId id="1516" r:id="rId195"/>
    <p:sldId id="1637" r:id="rId196"/>
    <p:sldId id="1638" r:id="rId197"/>
    <p:sldId id="1639" r:id="rId198"/>
    <p:sldId id="1517" r:id="rId199"/>
    <p:sldId id="1518" r:id="rId200"/>
    <p:sldId id="1519" r:id="rId201"/>
    <p:sldId id="1520" r:id="rId202"/>
    <p:sldId id="1521" r:id="rId203"/>
    <p:sldId id="1522" r:id="rId204"/>
    <p:sldId id="1524" r:id="rId205"/>
    <p:sldId id="1640" r:id="rId206"/>
    <p:sldId id="1641" r:id="rId207"/>
    <p:sldId id="1642" r:id="rId208"/>
    <p:sldId id="1525" r:id="rId209"/>
    <p:sldId id="1526" r:id="rId210"/>
    <p:sldId id="1527" r:id="rId211"/>
    <p:sldId id="1528" r:id="rId212"/>
    <p:sldId id="1529" r:id="rId213"/>
    <p:sldId id="1530" r:id="rId214"/>
    <p:sldId id="1532" r:id="rId215"/>
    <p:sldId id="1533" r:id="rId216"/>
    <p:sldId id="1534" r:id="rId217"/>
    <p:sldId id="1643" r:id="rId218"/>
    <p:sldId id="1644" r:id="rId219"/>
    <p:sldId id="1645" r:id="rId220"/>
    <p:sldId id="1646" r:id="rId221"/>
    <p:sldId id="1647" r:id="rId222"/>
    <p:sldId id="1648" r:id="rId223"/>
    <p:sldId id="1535" r:id="rId224"/>
    <p:sldId id="1536" r:id="rId225"/>
    <p:sldId id="1537" r:id="rId226"/>
    <p:sldId id="1538" r:id="rId227"/>
    <p:sldId id="1539" r:id="rId228"/>
    <p:sldId id="1540" r:id="rId229"/>
    <p:sldId id="1541" r:id="rId230"/>
    <p:sldId id="1542" r:id="rId231"/>
    <p:sldId id="1543" r:id="rId232"/>
    <p:sldId id="1544" r:id="rId233"/>
    <p:sldId id="1545" r:id="rId234"/>
    <p:sldId id="1546" r:id="rId235"/>
    <p:sldId id="1547" r:id="rId236"/>
    <p:sldId id="1548" r:id="rId237"/>
    <p:sldId id="1549" r:id="rId238"/>
    <p:sldId id="1550" r:id="rId239"/>
    <p:sldId id="1551" r:id="rId240"/>
    <p:sldId id="1552" r:id="rId241"/>
    <p:sldId id="1553" r:id="rId242"/>
    <p:sldId id="1554" r:id="rId243"/>
    <p:sldId id="1555" r:id="rId244"/>
    <p:sldId id="1557" r:id="rId245"/>
    <p:sldId id="1558" r:id="rId246"/>
    <p:sldId id="1556" r:id="rId247"/>
    <p:sldId id="1559" r:id="rId248"/>
    <p:sldId id="1560" r:id="rId249"/>
    <p:sldId id="1649" r:id="rId250"/>
    <p:sldId id="1561" r:id="rId251"/>
    <p:sldId id="1562" r:id="rId252"/>
    <p:sldId id="1563" r:id="rId253"/>
    <p:sldId id="1570" r:id="rId254"/>
    <p:sldId id="1668" r:id="rId255"/>
    <p:sldId id="1667" r:id="rId256"/>
    <p:sldId id="1564" r:id="rId257"/>
    <p:sldId id="1604" r:id="rId258"/>
    <p:sldId id="1654" r:id="rId259"/>
    <p:sldId id="1565" r:id="rId260"/>
    <p:sldId id="1566" r:id="rId261"/>
    <p:sldId id="1567" r:id="rId262"/>
    <p:sldId id="1568" r:id="rId263"/>
    <p:sldId id="1569" r:id="rId264"/>
    <p:sldId id="1573" r:id="rId265"/>
    <p:sldId id="1574" r:id="rId266"/>
    <p:sldId id="1575" r:id="rId267"/>
    <p:sldId id="1576" r:id="rId268"/>
    <p:sldId id="1577" r:id="rId269"/>
    <p:sldId id="1651" r:id="rId270"/>
    <p:sldId id="1578" r:id="rId271"/>
    <p:sldId id="1579" r:id="rId272"/>
    <p:sldId id="1605" r:id="rId273"/>
    <p:sldId id="1580" r:id="rId274"/>
    <p:sldId id="1581" r:id="rId275"/>
    <p:sldId id="1582" r:id="rId276"/>
    <p:sldId id="1583" r:id="rId277"/>
    <p:sldId id="1584" r:id="rId278"/>
    <p:sldId id="1587" r:id="rId279"/>
    <p:sldId id="1656" r:id="rId280"/>
    <p:sldId id="1588" r:id="rId281"/>
    <p:sldId id="1589" r:id="rId282"/>
    <p:sldId id="1590" r:id="rId283"/>
    <p:sldId id="1591" r:id="rId284"/>
    <p:sldId id="1592" r:id="rId285"/>
    <p:sldId id="1593" r:id="rId286"/>
    <p:sldId id="1594" r:id="rId287"/>
    <p:sldId id="1595" r:id="rId288"/>
    <p:sldId id="601" r:id="rId289"/>
    <p:sldId id="602" r:id="rId290"/>
    <p:sldId id="794" r:id="rId291"/>
    <p:sldId id="795" r:id="rId292"/>
    <p:sldId id="603" r:id="rId293"/>
    <p:sldId id="607" r:id="rId294"/>
    <p:sldId id="796" r:id="rId295"/>
    <p:sldId id="622" r:id="rId296"/>
    <p:sldId id="797" r:id="rId297"/>
    <p:sldId id="621" r:id="rId298"/>
    <p:sldId id="798" r:id="rId299"/>
    <p:sldId id="620" r:id="rId300"/>
    <p:sldId id="627" r:id="rId301"/>
    <p:sldId id="1105" r:id="rId302"/>
    <p:sldId id="628" r:id="rId303"/>
    <p:sldId id="1106" r:id="rId304"/>
    <p:sldId id="629" r:id="rId305"/>
    <p:sldId id="1107" r:id="rId306"/>
    <p:sldId id="630" r:id="rId307"/>
    <p:sldId id="1108" r:id="rId308"/>
    <p:sldId id="631" r:id="rId309"/>
    <p:sldId id="604" r:id="rId310"/>
    <p:sldId id="799" r:id="rId311"/>
    <p:sldId id="1109" r:id="rId312"/>
    <p:sldId id="800" r:id="rId313"/>
    <p:sldId id="1110" r:id="rId314"/>
    <p:sldId id="1102" r:id="rId315"/>
    <p:sldId id="1600" r:id="rId316"/>
    <p:sldId id="801" r:id="rId317"/>
    <p:sldId id="1111" r:id="rId318"/>
    <p:sldId id="802" r:id="rId319"/>
    <p:sldId id="803" r:id="rId320"/>
    <p:sldId id="804" r:id="rId321"/>
    <p:sldId id="1112" r:id="rId322"/>
    <p:sldId id="1606" r:id="rId323"/>
    <p:sldId id="805" r:id="rId324"/>
    <p:sldId id="1652" r:id="rId325"/>
    <p:sldId id="649" r:id="rId326"/>
    <p:sldId id="650" r:id="rId327"/>
    <p:sldId id="652" r:id="rId328"/>
    <p:sldId id="653" r:id="rId329"/>
    <p:sldId id="655" r:id="rId330"/>
    <p:sldId id="884" r:id="rId331"/>
    <p:sldId id="269" r:id="rId33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ha Garrett" initials="MG" lastIdx="1" clrIdx="0">
    <p:extLst>
      <p:ext uri="{19B8F6BF-5375-455C-9EA6-DF929625EA0E}">
        <p15:presenceInfo xmlns:p15="http://schemas.microsoft.com/office/powerpoint/2012/main" userId="Martha Garret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C1"/>
    <a:srgbClr val="FFEBB3"/>
    <a:srgbClr val="FFEEBD"/>
    <a:srgbClr val="FFEDB9"/>
    <a:srgbClr val="FFE8A7"/>
    <a:srgbClr val="FFE7A3"/>
    <a:srgbClr val="FFE28F"/>
    <a:srgbClr val="273F35"/>
    <a:srgbClr val="263240"/>
    <a:srgbClr val="8CA3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410" autoAdjust="0"/>
  </p:normalViewPr>
  <p:slideViewPr>
    <p:cSldViewPr showGuides="1">
      <p:cViewPr varScale="1">
        <p:scale>
          <a:sx n="111" d="100"/>
          <a:sy n="111" d="100"/>
        </p:scale>
        <p:origin x="594" y="78"/>
      </p:cViewPr>
      <p:guideLst>
        <p:guide orient="horz"/>
        <p:guide/>
      </p:guideLst>
    </p:cSldViewPr>
  </p:slideViewPr>
  <p:outlineViewPr>
    <p:cViewPr>
      <p:scale>
        <a:sx n="33" d="100"/>
        <a:sy n="33" d="100"/>
      </p:scale>
      <p:origin x="0" y="-16452"/>
    </p:cViewPr>
  </p:outlineViewPr>
  <p:notesTextViewPr>
    <p:cViewPr>
      <p:scale>
        <a:sx n="3" d="2"/>
        <a:sy n="3" d="2"/>
      </p:scale>
      <p:origin x="0" y="0"/>
    </p:cViewPr>
  </p:notesTextViewPr>
  <p:sorterViewPr>
    <p:cViewPr>
      <p:scale>
        <a:sx n="100" d="100"/>
        <a:sy n="100" d="100"/>
      </p:scale>
      <p:origin x="0" y="-15984"/>
    </p:cViewPr>
  </p:sorterViewPr>
  <p:notesViewPr>
    <p:cSldViewPr>
      <p:cViewPr varScale="1">
        <p:scale>
          <a:sx n="102" d="100"/>
          <a:sy n="102" d="100"/>
        </p:scale>
        <p:origin x="-356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99" Type="http://schemas.openxmlformats.org/officeDocument/2006/relationships/slide" Target="slides/slide286.xml"/><Relationship Id="rId303" Type="http://schemas.openxmlformats.org/officeDocument/2006/relationships/slide" Target="slides/slide290.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324" Type="http://schemas.openxmlformats.org/officeDocument/2006/relationships/slide" Target="slides/slide311.xml"/><Relationship Id="rId170" Type="http://schemas.openxmlformats.org/officeDocument/2006/relationships/slide" Target="slides/slide157.xml"/><Relationship Id="rId191" Type="http://schemas.openxmlformats.org/officeDocument/2006/relationships/slide" Target="slides/slide178.xml"/><Relationship Id="rId205" Type="http://schemas.openxmlformats.org/officeDocument/2006/relationships/slide" Target="slides/slide192.xml"/><Relationship Id="rId226" Type="http://schemas.openxmlformats.org/officeDocument/2006/relationships/slide" Target="slides/slide213.xml"/><Relationship Id="rId247" Type="http://schemas.openxmlformats.org/officeDocument/2006/relationships/slide" Target="slides/slide234.xml"/><Relationship Id="rId107" Type="http://schemas.openxmlformats.org/officeDocument/2006/relationships/slide" Target="slides/slide94.xml"/><Relationship Id="rId268" Type="http://schemas.openxmlformats.org/officeDocument/2006/relationships/slide" Target="slides/slide255.xml"/><Relationship Id="rId289" Type="http://schemas.openxmlformats.org/officeDocument/2006/relationships/slide" Target="slides/slide276.xml"/><Relationship Id="rId11" Type="http://schemas.openxmlformats.org/officeDocument/2006/relationships/slideMaster" Target="slideMasters/slideMaster11.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slide" Target="slides/slide136.xml"/><Relationship Id="rId314" Type="http://schemas.openxmlformats.org/officeDocument/2006/relationships/slide" Target="slides/slide301.xml"/><Relationship Id="rId335"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 Target="slides/slide82.xml"/><Relationship Id="rId160" Type="http://schemas.openxmlformats.org/officeDocument/2006/relationships/slide" Target="slides/slide147.xml"/><Relationship Id="rId181" Type="http://schemas.openxmlformats.org/officeDocument/2006/relationships/slide" Target="slides/slide168.xml"/><Relationship Id="rId216" Type="http://schemas.openxmlformats.org/officeDocument/2006/relationships/slide" Target="slides/slide203.xml"/><Relationship Id="rId237" Type="http://schemas.openxmlformats.org/officeDocument/2006/relationships/slide" Target="slides/slide224.xml"/><Relationship Id="rId258" Type="http://schemas.openxmlformats.org/officeDocument/2006/relationships/slide" Target="slides/slide245.xml"/><Relationship Id="rId279" Type="http://schemas.openxmlformats.org/officeDocument/2006/relationships/slide" Target="slides/slide266.xml"/><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290" Type="http://schemas.openxmlformats.org/officeDocument/2006/relationships/slide" Target="slides/slide277.xml"/><Relationship Id="rId304" Type="http://schemas.openxmlformats.org/officeDocument/2006/relationships/slide" Target="slides/slide291.xml"/><Relationship Id="rId325" Type="http://schemas.openxmlformats.org/officeDocument/2006/relationships/slide" Target="slides/slide312.xml"/><Relationship Id="rId85" Type="http://schemas.openxmlformats.org/officeDocument/2006/relationships/slide" Target="slides/slide72.xml"/><Relationship Id="rId150" Type="http://schemas.openxmlformats.org/officeDocument/2006/relationships/slide" Target="slides/slide137.xml"/><Relationship Id="rId171" Type="http://schemas.openxmlformats.org/officeDocument/2006/relationships/slide" Target="slides/slide158.xml"/><Relationship Id="rId192" Type="http://schemas.openxmlformats.org/officeDocument/2006/relationships/slide" Target="slides/slide179.xml"/><Relationship Id="rId206" Type="http://schemas.openxmlformats.org/officeDocument/2006/relationships/slide" Target="slides/slide193.xml"/><Relationship Id="rId227" Type="http://schemas.openxmlformats.org/officeDocument/2006/relationships/slide" Target="slides/slide214.xml"/><Relationship Id="rId248" Type="http://schemas.openxmlformats.org/officeDocument/2006/relationships/slide" Target="slides/slide235.xml"/><Relationship Id="rId269" Type="http://schemas.openxmlformats.org/officeDocument/2006/relationships/slide" Target="slides/slide256.xml"/><Relationship Id="rId12" Type="http://schemas.openxmlformats.org/officeDocument/2006/relationships/slideMaster" Target="slideMasters/slideMaster12.xml"/><Relationship Id="rId33" Type="http://schemas.openxmlformats.org/officeDocument/2006/relationships/slide" Target="slides/slide20.xml"/><Relationship Id="rId108" Type="http://schemas.openxmlformats.org/officeDocument/2006/relationships/slide" Target="slides/slide95.xml"/><Relationship Id="rId129" Type="http://schemas.openxmlformats.org/officeDocument/2006/relationships/slide" Target="slides/slide116.xml"/><Relationship Id="rId280" Type="http://schemas.openxmlformats.org/officeDocument/2006/relationships/slide" Target="slides/slide267.xml"/><Relationship Id="rId315" Type="http://schemas.openxmlformats.org/officeDocument/2006/relationships/slide" Target="slides/slide302.xml"/><Relationship Id="rId336" Type="http://schemas.openxmlformats.org/officeDocument/2006/relationships/viewProps" Target="viewProps.xml"/><Relationship Id="rId54" Type="http://schemas.openxmlformats.org/officeDocument/2006/relationships/slide" Target="slides/slide41.xml"/><Relationship Id="rId75" Type="http://schemas.openxmlformats.org/officeDocument/2006/relationships/slide" Target="slides/slide62.xml"/><Relationship Id="rId96" Type="http://schemas.openxmlformats.org/officeDocument/2006/relationships/slide" Target="slides/slide83.xml"/><Relationship Id="rId140" Type="http://schemas.openxmlformats.org/officeDocument/2006/relationships/slide" Target="slides/slide127.xml"/><Relationship Id="rId161" Type="http://schemas.openxmlformats.org/officeDocument/2006/relationships/slide" Target="slides/slide148.xml"/><Relationship Id="rId182" Type="http://schemas.openxmlformats.org/officeDocument/2006/relationships/slide" Target="slides/slide169.xml"/><Relationship Id="rId217" Type="http://schemas.openxmlformats.org/officeDocument/2006/relationships/slide" Target="slides/slide204.xml"/><Relationship Id="rId6" Type="http://schemas.openxmlformats.org/officeDocument/2006/relationships/slideMaster" Target="slideMasters/slideMaster6.xml"/><Relationship Id="rId238" Type="http://schemas.openxmlformats.org/officeDocument/2006/relationships/slide" Target="slides/slide225.xml"/><Relationship Id="rId259" Type="http://schemas.openxmlformats.org/officeDocument/2006/relationships/slide" Target="slides/slide246.xml"/><Relationship Id="rId23" Type="http://schemas.openxmlformats.org/officeDocument/2006/relationships/slide" Target="slides/slide10.xml"/><Relationship Id="rId119" Type="http://schemas.openxmlformats.org/officeDocument/2006/relationships/slide" Target="slides/slide106.xml"/><Relationship Id="rId270" Type="http://schemas.openxmlformats.org/officeDocument/2006/relationships/slide" Target="slides/slide257.xml"/><Relationship Id="rId291" Type="http://schemas.openxmlformats.org/officeDocument/2006/relationships/slide" Target="slides/slide278.xml"/><Relationship Id="rId305" Type="http://schemas.openxmlformats.org/officeDocument/2006/relationships/slide" Target="slides/slide292.xml"/><Relationship Id="rId326" Type="http://schemas.openxmlformats.org/officeDocument/2006/relationships/slide" Target="slides/slide313.xml"/><Relationship Id="rId44" Type="http://schemas.openxmlformats.org/officeDocument/2006/relationships/slide" Target="slides/slide31.xml"/><Relationship Id="rId65" Type="http://schemas.openxmlformats.org/officeDocument/2006/relationships/slide" Target="slides/slide52.xml"/><Relationship Id="rId86" Type="http://schemas.openxmlformats.org/officeDocument/2006/relationships/slide" Target="slides/slide73.xml"/><Relationship Id="rId130" Type="http://schemas.openxmlformats.org/officeDocument/2006/relationships/slide" Target="slides/slide117.xml"/><Relationship Id="rId151" Type="http://schemas.openxmlformats.org/officeDocument/2006/relationships/slide" Target="slides/slide138.xml"/><Relationship Id="rId172" Type="http://schemas.openxmlformats.org/officeDocument/2006/relationships/slide" Target="slides/slide159.xml"/><Relationship Id="rId193" Type="http://schemas.openxmlformats.org/officeDocument/2006/relationships/slide" Target="slides/slide180.xml"/><Relationship Id="rId207" Type="http://schemas.openxmlformats.org/officeDocument/2006/relationships/slide" Target="slides/slide194.xml"/><Relationship Id="rId228" Type="http://schemas.openxmlformats.org/officeDocument/2006/relationships/slide" Target="slides/slide215.xml"/><Relationship Id="rId249" Type="http://schemas.openxmlformats.org/officeDocument/2006/relationships/slide" Target="slides/slide236.xml"/><Relationship Id="rId13" Type="http://schemas.openxmlformats.org/officeDocument/2006/relationships/slideMaster" Target="slideMasters/slideMaster13.xml"/><Relationship Id="rId109" Type="http://schemas.openxmlformats.org/officeDocument/2006/relationships/slide" Target="slides/slide96.xml"/><Relationship Id="rId260" Type="http://schemas.openxmlformats.org/officeDocument/2006/relationships/slide" Target="slides/slide247.xml"/><Relationship Id="rId281" Type="http://schemas.openxmlformats.org/officeDocument/2006/relationships/slide" Target="slides/slide268.xml"/><Relationship Id="rId316" Type="http://schemas.openxmlformats.org/officeDocument/2006/relationships/slide" Target="slides/slide303.xml"/><Relationship Id="rId337" Type="http://schemas.openxmlformats.org/officeDocument/2006/relationships/theme" Target="theme/theme1.xml"/><Relationship Id="rId34" Type="http://schemas.openxmlformats.org/officeDocument/2006/relationships/slide" Target="slides/slide21.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20" Type="http://schemas.openxmlformats.org/officeDocument/2006/relationships/slide" Target="slides/slide107.xml"/><Relationship Id="rId141" Type="http://schemas.openxmlformats.org/officeDocument/2006/relationships/slide" Target="slides/slide128.xml"/><Relationship Id="rId7" Type="http://schemas.openxmlformats.org/officeDocument/2006/relationships/slideMaster" Target="slideMasters/slideMaster7.xml"/><Relationship Id="rId162" Type="http://schemas.openxmlformats.org/officeDocument/2006/relationships/slide" Target="slides/slide149.xml"/><Relationship Id="rId183" Type="http://schemas.openxmlformats.org/officeDocument/2006/relationships/slide" Target="slides/slide170.xml"/><Relationship Id="rId218" Type="http://schemas.openxmlformats.org/officeDocument/2006/relationships/slide" Target="slides/slide205.xml"/><Relationship Id="rId239" Type="http://schemas.openxmlformats.org/officeDocument/2006/relationships/slide" Target="slides/slide226.xml"/><Relationship Id="rId250" Type="http://schemas.openxmlformats.org/officeDocument/2006/relationships/slide" Target="slides/slide237.xml"/><Relationship Id="rId271" Type="http://schemas.openxmlformats.org/officeDocument/2006/relationships/slide" Target="slides/slide258.xml"/><Relationship Id="rId292" Type="http://schemas.openxmlformats.org/officeDocument/2006/relationships/slide" Target="slides/slide279.xml"/><Relationship Id="rId306" Type="http://schemas.openxmlformats.org/officeDocument/2006/relationships/slide" Target="slides/slide293.xml"/><Relationship Id="rId24" Type="http://schemas.openxmlformats.org/officeDocument/2006/relationships/slide" Target="slides/slide11.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31" Type="http://schemas.openxmlformats.org/officeDocument/2006/relationships/slide" Target="slides/slide118.xml"/><Relationship Id="rId327" Type="http://schemas.openxmlformats.org/officeDocument/2006/relationships/slide" Target="slides/slide314.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208" Type="http://schemas.openxmlformats.org/officeDocument/2006/relationships/slide" Target="slides/slide195.xml"/><Relationship Id="rId229" Type="http://schemas.openxmlformats.org/officeDocument/2006/relationships/slide" Target="slides/slide216.xml"/><Relationship Id="rId240" Type="http://schemas.openxmlformats.org/officeDocument/2006/relationships/slide" Target="slides/slide227.xml"/><Relationship Id="rId261" Type="http://schemas.openxmlformats.org/officeDocument/2006/relationships/slide" Target="slides/slide248.xml"/><Relationship Id="rId14" Type="http://schemas.openxmlformats.org/officeDocument/2006/relationships/slide" Target="slides/slide1.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282" Type="http://schemas.openxmlformats.org/officeDocument/2006/relationships/slide" Target="slides/slide269.xml"/><Relationship Id="rId317" Type="http://schemas.openxmlformats.org/officeDocument/2006/relationships/slide" Target="slides/slide304.xml"/><Relationship Id="rId338" Type="http://schemas.openxmlformats.org/officeDocument/2006/relationships/tableStyles" Target="tableStyles.xml"/><Relationship Id="rId8" Type="http://schemas.openxmlformats.org/officeDocument/2006/relationships/slideMaster" Target="slideMasters/slideMaster8.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219" Type="http://schemas.openxmlformats.org/officeDocument/2006/relationships/slide" Target="slides/slide206.xml"/><Relationship Id="rId3" Type="http://schemas.openxmlformats.org/officeDocument/2006/relationships/slideMaster" Target="slideMasters/slideMaster3.xml"/><Relationship Id="rId214" Type="http://schemas.openxmlformats.org/officeDocument/2006/relationships/slide" Target="slides/slide201.xml"/><Relationship Id="rId230" Type="http://schemas.openxmlformats.org/officeDocument/2006/relationships/slide" Target="slides/slide217.xml"/><Relationship Id="rId235" Type="http://schemas.openxmlformats.org/officeDocument/2006/relationships/slide" Target="slides/slide222.xml"/><Relationship Id="rId251" Type="http://schemas.openxmlformats.org/officeDocument/2006/relationships/slide" Target="slides/slide238.xml"/><Relationship Id="rId256" Type="http://schemas.openxmlformats.org/officeDocument/2006/relationships/slide" Target="slides/slide243.xml"/><Relationship Id="rId277" Type="http://schemas.openxmlformats.org/officeDocument/2006/relationships/slide" Target="slides/slide264.xml"/><Relationship Id="rId298" Type="http://schemas.openxmlformats.org/officeDocument/2006/relationships/slide" Target="slides/slide285.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72" Type="http://schemas.openxmlformats.org/officeDocument/2006/relationships/slide" Target="slides/slide259.xml"/><Relationship Id="rId293" Type="http://schemas.openxmlformats.org/officeDocument/2006/relationships/slide" Target="slides/slide280.xml"/><Relationship Id="rId302" Type="http://schemas.openxmlformats.org/officeDocument/2006/relationships/slide" Target="slides/slide289.xml"/><Relationship Id="rId307" Type="http://schemas.openxmlformats.org/officeDocument/2006/relationships/slide" Target="slides/slide294.xml"/><Relationship Id="rId323" Type="http://schemas.openxmlformats.org/officeDocument/2006/relationships/slide" Target="slides/slide310.xml"/><Relationship Id="rId328" Type="http://schemas.openxmlformats.org/officeDocument/2006/relationships/slide" Target="slides/slide31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5" Type="http://schemas.openxmlformats.org/officeDocument/2006/relationships/slide" Target="slides/slide182.xml"/><Relationship Id="rId209" Type="http://schemas.openxmlformats.org/officeDocument/2006/relationships/slide" Target="slides/slide196.xml"/><Relationship Id="rId190" Type="http://schemas.openxmlformats.org/officeDocument/2006/relationships/slide" Target="slides/slide177.xml"/><Relationship Id="rId204" Type="http://schemas.openxmlformats.org/officeDocument/2006/relationships/slide" Target="slides/slide191.xml"/><Relationship Id="rId220" Type="http://schemas.openxmlformats.org/officeDocument/2006/relationships/slide" Target="slides/slide207.xml"/><Relationship Id="rId225" Type="http://schemas.openxmlformats.org/officeDocument/2006/relationships/slide" Target="slides/slide212.xml"/><Relationship Id="rId241" Type="http://schemas.openxmlformats.org/officeDocument/2006/relationships/slide" Target="slides/slide228.xml"/><Relationship Id="rId246" Type="http://schemas.openxmlformats.org/officeDocument/2006/relationships/slide" Target="slides/slide233.xml"/><Relationship Id="rId267" Type="http://schemas.openxmlformats.org/officeDocument/2006/relationships/slide" Target="slides/slide254.xml"/><Relationship Id="rId288" Type="http://schemas.openxmlformats.org/officeDocument/2006/relationships/slide" Target="slides/slide275.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262" Type="http://schemas.openxmlformats.org/officeDocument/2006/relationships/slide" Target="slides/slide249.xml"/><Relationship Id="rId283" Type="http://schemas.openxmlformats.org/officeDocument/2006/relationships/slide" Target="slides/slide270.xml"/><Relationship Id="rId313" Type="http://schemas.openxmlformats.org/officeDocument/2006/relationships/slide" Target="slides/slide300.xml"/><Relationship Id="rId318" Type="http://schemas.openxmlformats.org/officeDocument/2006/relationships/slide" Target="slides/slide305.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33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7.xml"/><Relationship Id="rId210" Type="http://schemas.openxmlformats.org/officeDocument/2006/relationships/slide" Target="slides/slide197.xml"/><Relationship Id="rId215" Type="http://schemas.openxmlformats.org/officeDocument/2006/relationships/slide" Target="slides/slide202.xml"/><Relationship Id="rId236" Type="http://schemas.openxmlformats.org/officeDocument/2006/relationships/slide" Target="slides/slide223.xml"/><Relationship Id="rId257" Type="http://schemas.openxmlformats.org/officeDocument/2006/relationships/slide" Target="slides/slide244.xml"/><Relationship Id="rId278" Type="http://schemas.openxmlformats.org/officeDocument/2006/relationships/slide" Target="slides/slide265.xml"/><Relationship Id="rId26" Type="http://schemas.openxmlformats.org/officeDocument/2006/relationships/slide" Target="slides/slide13.xml"/><Relationship Id="rId231" Type="http://schemas.openxmlformats.org/officeDocument/2006/relationships/slide" Target="slides/slide218.xml"/><Relationship Id="rId252" Type="http://schemas.openxmlformats.org/officeDocument/2006/relationships/slide" Target="slides/slide239.xml"/><Relationship Id="rId273" Type="http://schemas.openxmlformats.org/officeDocument/2006/relationships/slide" Target="slides/slide260.xml"/><Relationship Id="rId294" Type="http://schemas.openxmlformats.org/officeDocument/2006/relationships/slide" Target="slides/slide281.xml"/><Relationship Id="rId308" Type="http://schemas.openxmlformats.org/officeDocument/2006/relationships/slide" Target="slides/slide295.xml"/><Relationship Id="rId329" Type="http://schemas.openxmlformats.org/officeDocument/2006/relationships/slide" Target="slides/slide316.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slide" Target="slides/slide187.xml"/><Relationship Id="rId16" Type="http://schemas.openxmlformats.org/officeDocument/2006/relationships/slide" Target="slides/slide3.xml"/><Relationship Id="rId221" Type="http://schemas.openxmlformats.org/officeDocument/2006/relationships/slide" Target="slides/slide208.xml"/><Relationship Id="rId242" Type="http://schemas.openxmlformats.org/officeDocument/2006/relationships/slide" Target="slides/slide229.xml"/><Relationship Id="rId263" Type="http://schemas.openxmlformats.org/officeDocument/2006/relationships/slide" Target="slides/slide250.xml"/><Relationship Id="rId284" Type="http://schemas.openxmlformats.org/officeDocument/2006/relationships/slide" Target="slides/slide271.xml"/><Relationship Id="rId319" Type="http://schemas.openxmlformats.org/officeDocument/2006/relationships/slide" Target="slides/slide306.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330" Type="http://schemas.openxmlformats.org/officeDocument/2006/relationships/slide" Target="slides/slide317.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slide" Target="slides/slide173.xml"/><Relationship Id="rId211" Type="http://schemas.openxmlformats.org/officeDocument/2006/relationships/slide" Target="slides/slide198.xml"/><Relationship Id="rId232" Type="http://schemas.openxmlformats.org/officeDocument/2006/relationships/slide" Target="slides/slide219.xml"/><Relationship Id="rId253" Type="http://schemas.openxmlformats.org/officeDocument/2006/relationships/slide" Target="slides/slide240.xml"/><Relationship Id="rId274" Type="http://schemas.openxmlformats.org/officeDocument/2006/relationships/slide" Target="slides/slide261.xml"/><Relationship Id="rId295" Type="http://schemas.openxmlformats.org/officeDocument/2006/relationships/slide" Target="slides/slide282.xml"/><Relationship Id="rId309" Type="http://schemas.openxmlformats.org/officeDocument/2006/relationships/slide" Target="slides/slide296.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320" Type="http://schemas.openxmlformats.org/officeDocument/2006/relationships/slide" Target="slides/slide307.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97" Type="http://schemas.openxmlformats.org/officeDocument/2006/relationships/slide" Target="slides/slide184.xml"/><Relationship Id="rId201" Type="http://schemas.openxmlformats.org/officeDocument/2006/relationships/slide" Target="slides/slide188.xml"/><Relationship Id="rId222" Type="http://schemas.openxmlformats.org/officeDocument/2006/relationships/slide" Target="slides/slide209.xml"/><Relationship Id="rId243" Type="http://schemas.openxmlformats.org/officeDocument/2006/relationships/slide" Target="slides/slide230.xml"/><Relationship Id="rId264" Type="http://schemas.openxmlformats.org/officeDocument/2006/relationships/slide" Target="slides/slide251.xml"/><Relationship Id="rId285" Type="http://schemas.openxmlformats.org/officeDocument/2006/relationships/slide" Target="slides/slide272.xml"/><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 Id="rId310" Type="http://schemas.openxmlformats.org/officeDocument/2006/relationships/slide" Target="slides/slide297.xml"/><Relationship Id="rId70" Type="http://schemas.openxmlformats.org/officeDocument/2006/relationships/slide" Target="slides/slide57.xml"/><Relationship Id="rId91" Type="http://schemas.openxmlformats.org/officeDocument/2006/relationships/slide" Target="slides/slide78.xml"/><Relationship Id="rId145" Type="http://schemas.openxmlformats.org/officeDocument/2006/relationships/slide" Target="slides/slide132.xml"/><Relationship Id="rId166" Type="http://schemas.openxmlformats.org/officeDocument/2006/relationships/slide" Target="slides/slide153.xml"/><Relationship Id="rId187" Type="http://schemas.openxmlformats.org/officeDocument/2006/relationships/slide" Target="slides/slide174.xml"/><Relationship Id="rId331" Type="http://schemas.openxmlformats.org/officeDocument/2006/relationships/slide" Target="slides/slide318.xml"/><Relationship Id="rId1" Type="http://schemas.openxmlformats.org/officeDocument/2006/relationships/slideMaster" Target="slideMasters/slideMaster1.xml"/><Relationship Id="rId212" Type="http://schemas.openxmlformats.org/officeDocument/2006/relationships/slide" Target="slides/slide199.xml"/><Relationship Id="rId233" Type="http://schemas.openxmlformats.org/officeDocument/2006/relationships/slide" Target="slides/slide220.xml"/><Relationship Id="rId254" Type="http://schemas.openxmlformats.org/officeDocument/2006/relationships/slide" Target="slides/slide241.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275" Type="http://schemas.openxmlformats.org/officeDocument/2006/relationships/slide" Target="slides/slide262.xml"/><Relationship Id="rId296" Type="http://schemas.openxmlformats.org/officeDocument/2006/relationships/slide" Target="slides/slide283.xml"/><Relationship Id="rId300" Type="http://schemas.openxmlformats.org/officeDocument/2006/relationships/slide" Target="slides/slide287.xml"/><Relationship Id="rId60" Type="http://schemas.openxmlformats.org/officeDocument/2006/relationships/slide" Target="slides/slide47.xml"/><Relationship Id="rId81" Type="http://schemas.openxmlformats.org/officeDocument/2006/relationships/slide" Target="slides/slide68.xml"/><Relationship Id="rId135" Type="http://schemas.openxmlformats.org/officeDocument/2006/relationships/slide" Target="slides/slide122.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321" Type="http://schemas.openxmlformats.org/officeDocument/2006/relationships/slide" Target="slides/slide308.xml"/><Relationship Id="rId202" Type="http://schemas.openxmlformats.org/officeDocument/2006/relationships/slide" Target="slides/slide189.xml"/><Relationship Id="rId223" Type="http://schemas.openxmlformats.org/officeDocument/2006/relationships/slide" Target="slides/slide210.xml"/><Relationship Id="rId244" Type="http://schemas.openxmlformats.org/officeDocument/2006/relationships/slide" Target="slides/slide231.xml"/><Relationship Id="rId18" Type="http://schemas.openxmlformats.org/officeDocument/2006/relationships/slide" Target="slides/slide5.xml"/><Relationship Id="rId39" Type="http://schemas.openxmlformats.org/officeDocument/2006/relationships/slide" Target="slides/slide26.xml"/><Relationship Id="rId265" Type="http://schemas.openxmlformats.org/officeDocument/2006/relationships/slide" Target="slides/slide252.xml"/><Relationship Id="rId286" Type="http://schemas.openxmlformats.org/officeDocument/2006/relationships/slide" Target="slides/slide273.xml"/><Relationship Id="rId50" Type="http://schemas.openxmlformats.org/officeDocument/2006/relationships/slide" Target="slides/slide37.xml"/><Relationship Id="rId104" Type="http://schemas.openxmlformats.org/officeDocument/2006/relationships/slide" Target="slides/slide91.xml"/><Relationship Id="rId125" Type="http://schemas.openxmlformats.org/officeDocument/2006/relationships/slide" Target="slides/slide112.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311" Type="http://schemas.openxmlformats.org/officeDocument/2006/relationships/slide" Target="slides/slide298.xml"/><Relationship Id="rId332" Type="http://schemas.openxmlformats.org/officeDocument/2006/relationships/slide" Target="slides/slide319.xml"/><Relationship Id="rId71" Type="http://schemas.openxmlformats.org/officeDocument/2006/relationships/slide" Target="slides/slide58.xml"/><Relationship Id="rId92" Type="http://schemas.openxmlformats.org/officeDocument/2006/relationships/slide" Target="slides/slide79.xml"/><Relationship Id="rId213" Type="http://schemas.openxmlformats.org/officeDocument/2006/relationships/slide" Target="slides/slide200.xml"/><Relationship Id="rId234" Type="http://schemas.openxmlformats.org/officeDocument/2006/relationships/slide" Target="slides/slide221.xml"/><Relationship Id="rId2" Type="http://schemas.openxmlformats.org/officeDocument/2006/relationships/slideMaster" Target="slideMasters/slideMaster2.xml"/><Relationship Id="rId29" Type="http://schemas.openxmlformats.org/officeDocument/2006/relationships/slide" Target="slides/slide16.xml"/><Relationship Id="rId255" Type="http://schemas.openxmlformats.org/officeDocument/2006/relationships/slide" Target="slides/slide242.xml"/><Relationship Id="rId276" Type="http://schemas.openxmlformats.org/officeDocument/2006/relationships/slide" Target="slides/slide263.xml"/><Relationship Id="rId297" Type="http://schemas.openxmlformats.org/officeDocument/2006/relationships/slide" Target="slides/slide284.xml"/><Relationship Id="rId40" Type="http://schemas.openxmlformats.org/officeDocument/2006/relationships/slide" Target="slides/slide27.xml"/><Relationship Id="rId115" Type="http://schemas.openxmlformats.org/officeDocument/2006/relationships/slide" Target="slides/slide102.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301" Type="http://schemas.openxmlformats.org/officeDocument/2006/relationships/slide" Target="slides/slide288.xml"/><Relationship Id="rId322" Type="http://schemas.openxmlformats.org/officeDocument/2006/relationships/slide" Target="slides/slide309.xml"/><Relationship Id="rId61" Type="http://schemas.openxmlformats.org/officeDocument/2006/relationships/slide" Target="slides/slide48.xml"/><Relationship Id="rId82" Type="http://schemas.openxmlformats.org/officeDocument/2006/relationships/slide" Target="slides/slide69.xml"/><Relationship Id="rId199" Type="http://schemas.openxmlformats.org/officeDocument/2006/relationships/slide" Target="slides/slide186.xml"/><Relationship Id="rId203" Type="http://schemas.openxmlformats.org/officeDocument/2006/relationships/slide" Target="slides/slide190.xml"/><Relationship Id="rId19" Type="http://schemas.openxmlformats.org/officeDocument/2006/relationships/slide" Target="slides/slide6.xml"/><Relationship Id="rId224" Type="http://schemas.openxmlformats.org/officeDocument/2006/relationships/slide" Target="slides/slide211.xml"/><Relationship Id="rId245" Type="http://schemas.openxmlformats.org/officeDocument/2006/relationships/slide" Target="slides/slide232.xml"/><Relationship Id="rId266" Type="http://schemas.openxmlformats.org/officeDocument/2006/relationships/slide" Target="slides/slide253.xml"/><Relationship Id="rId287" Type="http://schemas.openxmlformats.org/officeDocument/2006/relationships/slide" Target="slides/slide274.xml"/><Relationship Id="rId30" Type="http://schemas.openxmlformats.org/officeDocument/2006/relationships/slide" Target="slides/slide1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312" Type="http://schemas.openxmlformats.org/officeDocument/2006/relationships/slide" Target="slides/slide299.xml"/><Relationship Id="rId333" Type="http://schemas.openxmlformats.org/officeDocument/2006/relationships/notesMaster" Target="notesMasters/notesMaster1.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189"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C6C6E9-A15F-4413-8570-F1AD821C7DAA}" type="datetimeFigureOut">
              <a:rPr lang="en-CA" smtClean="0"/>
              <a:t>2024-02-21</a:t>
            </a:fld>
            <a:endParaRPr lang="en-CA"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F01A7F-F162-4A12-AFCF-B786A66C4ED4}" type="slidenum">
              <a:rPr lang="en-CA" smtClean="0"/>
              <a:t>‹#›</a:t>
            </a:fld>
            <a:endParaRPr lang="en-CA" dirty="0"/>
          </a:p>
        </p:txBody>
      </p:sp>
    </p:spTree>
    <p:extLst>
      <p:ext uri="{BB962C8B-B14F-4D97-AF65-F5344CB8AC3E}">
        <p14:creationId xmlns:p14="http://schemas.microsoft.com/office/powerpoint/2010/main" val="197093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1</a:t>
            </a:fld>
            <a:endParaRPr lang="en-CA" dirty="0"/>
          </a:p>
        </p:txBody>
      </p:sp>
    </p:spTree>
    <p:extLst>
      <p:ext uri="{BB962C8B-B14F-4D97-AF65-F5344CB8AC3E}">
        <p14:creationId xmlns:p14="http://schemas.microsoft.com/office/powerpoint/2010/main" val="3612014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135</a:t>
            </a:fld>
            <a:endParaRPr lang="en-CA" dirty="0"/>
          </a:p>
        </p:txBody>
      </p:sp>
    </p:spTree>
    <p:extLst>
      <p:ext uri="{BB962C8B-B14F-4D97-AF65-F5344CB8AC3E}">
        <p14:creationId xmlns:p14="http://schemas.microsoft.com/office/powerpoint/2010/main" val="745799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1A7F-F162-4A12-AFCF-B786A66C4ED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326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1A7F-F162-4A12-AFCF-B786A66C4ED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286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1A7F-F162-4A12-AFCF-B786A66C4ED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0213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1A7F-F162-4A12-AFCF-B786A66C4ED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4467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1A7F-F162-4A12-AFCF-B786A66C4ED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287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215</a:t>
            </a:fld>
            <a:endParaRPr lang="en-CA" dirty="0"/>
          </a:p>
        </p:txBody>
      </p:sp>
    </p:spTree>
    <p:extLst>
      <p:ext uri="{BB962C8B-B14F-4D97-AF65-F5344CB8AC3E}">
        <p14:creationId xmlns:p14="http://schemas.microsoft.com/office/powerpoint/2010/main" val="1375786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276</a:t>
            </a:fld>
            <a:endParaRPr lang="en-CA" dirty="0"/>
          </a:p>
        </p:txBody>
      </p:sp>
    </p:spTree>
    <p:extLst>
      <p:ext uri="{BB962C8B-B14F-4D97-AF65-F5344CB8AC3E}">
        <p14:creationId xmlns:p14="http://schemas.microsoft.com/office/powerpoint/2010/main" val="3058351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313</a:t>
            </a:fld>
            <a:endParaRPr lang="en-CA" dirty="0"/>
          </a:p>
        </p:txBody>
      </p:sp>
    </p:spTree>
    <p:extLst>
      <p:ext uri="{BB962C8B-B14F-4D97-AF65-F5344CB8AC3E}">
        <p14:creationId xmlns:p14="http://schemas.microsoft.com/office/powerpoint/2010/main" val="3058351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319</a:t>
            </a:fld>
            <a:endParaRPr lang="en-CA" dirty="0"/>
          </a:p>
        </p:txBody>
      </p:sp>
    </p:spTree>
    <p:extLst>
      <p:ext uri="{BB962C8B-B14F-4D97-AF65-F5344CB8AC3E}">
        <p14:creationId xmlns:p14="http://schemas.microsoft.com/office/powerpoint/2010/main" val="3612014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2</a:t>
            </a:fld>
            <a:endParaRPr lang="en-CA" dirty="0"/>
          </a:p>
        </p:txBody>
      </p:sp>
    </p:spTree>
    <p:extLst>
      <p:ext uri="{BB962C8B-B14F-4D97-AF65-F5344CB8AC3E}">
        <p14:creationId xmlns:p14="http://schemas.microsoft.com/office/powerpoint/2010/main" val="3167999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6</a:t>
            </a:fld>
            <a:endParaRPr lang="en-CA" dirty="0"/>
          </a:p>
        </p:txBody>
      </p:sp>
    </p:spTree>
    <p:extLst>
      <p:ext uri="{BB962C8B-B14F-4D97-AF65-F5344CB8AC3E}">
        <p14:creationId xmlns:p14="http://schemas.microsoft.com/office/powerpoint/2010/main" val="305835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7</a:t>
            </a:fld>
            <a:endParaRPr lang="en-CA" dirty="0"/>
          </a:p>
        </p:txBody>
      </p:sp>
    </p:spTree>
    <p:extLst>
      <p:ext uri="{BB962C8B-B14F-4D97-AF65-F5344CB8AC3E}">
        <p14:creationId xmlns:p14="http://schemas.microsoft.com/office/powerpoint/2010/main" val="950518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t>11</a:t>
            </a:fld>
            <a:endParaRPr lang="en-CA" dirty="0"/>
          </a:p>
        </p:txBody>
      </p:sp>
    </p:spTree>
    <p:extLst>
      <p:ext uri="{BB962C8B-B14F-4D97-AF65-F5344CB8AC3E}">
        <p14:creationId xmlns:p14="http://schemas.microsoft.com/office/powerpoint/2010/main" val="717209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solidFill>
                  <a:prstClr val="black"/>
                </a:solidFill>
              </a:rPr>
              <a:pPr/>
              <a:t>13</a:t>
            </a:fld>
            <a:endParaRPr lang="en-CA" dirty="0">
              <a:solidFill>
                <a:prstClr val="black"/>
              </a:solidFill>
            </a:endParaRPr>
          </a:p>
        </p:txBody>
      </p:sp>
    </p:spTree>
    <p:extLst>
      <p:ext uri="{BB962C8B-B14F-4D97-AF65-F5344CB8AC3E}">
        <p14:creationId xmlns:p14="http://schemas.microsoft.com/office/powerpoint/2010/main" val="71720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solidFill>
                  <a:prstClr val="black"/>
                </a:solidFill>
              </a:rPr>
              <a:pPr/>
              <a:t>15</a:t>
            </a:fld>
            <a:endParaRPr lang="en-CA" dirty="0">
              <a:solidFill>
                <a:prstClr val="black"/>
              </a:solidFill>
            </a:endParaRPr>
          </a:p>
        </p:txBody>
      </p:sp>
    </p:spTree>
    <p:extLst>
      <p:ext uri="{BB962C8B-B14F-4D97-AF65-F5344CB8AC3E}">
        <p14:creationId xmlns:p14="http://schemas.microsoft.com/office/powerpoint/2010/main" val="717209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solidFill>
                  <a:prstClr val="black"/>
                </a:solidFill>
              </a:rPr>
              <a:pPr/>
              <a:t>17</a:t>
            </a:fld>
            <a:endParaRPr lang="en-CA" dirty="0">
              <a:solidFill>
                <a:prstClr val="black"/>
              </a:solidFill>
            </a:endParaRPr>
          </a:p>
        </p:txBody>
      </p:sp>
    </p:spTree>
    <p:extLst>
      <p:ext uri="{BB962C8B-B14F-4D97-AF65-F5344CB8AC3E}">
        <p14:creationId xmlns:p14="http://schemas.microsoft.com/office/powerpoint/2010/main" val="717209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45</a:t>
            </a:fld>
            <a:endParaRPr lang="en-CA" dirty="0"/>
          </a:p>
        </p:txBody>
      </p:sp>
    </p:spTree>
    <p:extLst>
      <p:ext uri="{BB962C8B-B14F-4D97-AF65-F5344CB8AC3E}">
        <p14:creationId xmlns:p14="http://schemas.microsoft.com/office/powerpoint/2010/main" val="3835703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761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0.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1.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2.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3.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 Target="../slides/slide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9.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 y="1588"/>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sset 20.png"/>
          <p:cNvPicPr>
            <a:picLocks noChangeAspect="1"/>
          </p:cNvPicPr>
          <p:nvPr/>
        </p:nvPicPr>
        <p:blipFill>
          <a:blip r:embed="rId4" cstate="print"/>
          <a:stretch>
            <a:fillRect/>
          </a:stretch>
        </p:blipFill>
        <p:spPr>
          <a:xfrm>
            <a:off x="531813" y="990600"/>
            <a:ext cx="3047999" cy="1401348"/>
          </a:xfrm>
          <a:prstGeom prst="rect">
            <a:avLst/>
          </a:prstGeom>
        </p:spPr>
      </p:pic>
    </p:spTree>
    <p:extLst>
      <p:ext uri="{BB962C8B-B14F-4D97-AF65-F5344CB8AC3E}">
        <p14:creationId xmlns:p14="http://schemas.microsoft.com/office/powerpoint/2010/main" val="214936650"/>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userDrawn="1"/>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userDrawn="1"/>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userDrawn="1"/>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userDrawn="1"/>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Western Canada</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userDrawn="1"/>
        </p:nvPicPr>
        <p:blipFill>
          <a:blip r:embed="rId5"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userDrawn="1"/>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1561128340"/>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userDrawn="1"/>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userDrawn="1"/>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userDrawn="1"/>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userDrawn="1"/>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Western Canada</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userDrawn="1"/>
        </p:nvPicPr>
        <p:blipFill>
          <a:blip r:embed="rId5"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userDrawn="1"/>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1053612625"/>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Western Canada</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p:nvPicPr>
        <p:blipFill>
          <a:blip r:embed="rId5"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756088415"/>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Western Canada</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p:nvPicPr>
        <p:blipFill>
          <a:blip r:embed="rId5"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1679640982"/>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 y="1588"/>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sset 20.png"/>
          <p:cNvPicPr>
            <a:picLocks noChangeAspect="1"/>
          </p:cNvPicPr>
          <p:nvPr/>
        </p:nvPicPr>
        <p:blipFill>
          <a:blip r:embed="rId4" cstate="print"/>
          <a:stretch>
            <a:fillRect/>
          </a:stretch>
        </p:blipFill>
        <p:spPr>
          <a:xfrm>
            <a:off x="531813" y="990600"/>
            <a:ext cx="3047999" cy="1401348"/>
          </a:xfrm>
          <a:prstGeom prst="rect">
            <a:avLst/>
          </a:prstGeom>
        </p:spPr>
      </p:pic>
      <p:sp>
        <p:nvSpPr>
          <p:cNvPr id="10" name="Text Box 123"/>
          <p:cNvSpPr txBox="1">
            <a:spLocks noChangeArrowheads="1"/>
          </p:cNvSpPr>
          <p:nvPr/>
        </p:nvSpPr>
        <p:spPr bwMode="auto">
          <a:xfrm>
            <a:off x="66223" y="6518057"/>
            <a:ext cx="3200400" cy="323165"/>
          </a:xfrm>
          <a:prstGeom prst="rect">
            <a:avLst/>
          </a:prstGeom>
          <a:noFill/>
          <a:ln>
            <a:noFill/>
          </a:ln>
          <a:effectLst/>
        </p:spPr>
        <p:txBody>
          <a:bodyPr wrap="square" lIns="0" tIns="0" rIns="0" bIns="0">
            <a:spAutoFit/>
          </a:bodyPr>
          <a:lstStyle/>
          <a:p>
            <a:pPr algn="ctr"/>
            <a:r>
              <a:rPr lang="en-US" sz="700" dirty="0">
                <a:solidFill>
                  <a:schemeClr val="bg1"/>
                </a:solidFill>
              </a:rPr>
              <a:t>Copyright © 2024, Stratus Ag Research. All rights reserved.  All graphics, charts, data and comments contained in this report remain the property of Stratus Agri-Marketing Inc. and cannot be disclosed to any third party without the consent of Stratus.</a:t>
            </a:r>
          </a:p>
        </p:txBody>
      </p:sp>
    </p:spTree>
    <p:extLst>
      <p:ext uri="{BB962C8B-B14F-4D97-AF65-F5344CB8AC3E}">
        <p14:creationId xmlns:p14="http://schemas.microsoft.com/office/powerpoint/2010/main" val="2832158292"/>
      </p:ext>
    </p:extLst>
  </p:cSld>
  <p:clrMap bg1="lt1" tx1="dk1" bg2="lt2" tx2="dk2" accent1="accent1" accent2="accent2" accent3="accent3" accent4="accent4" accent5="accent5" accent6="accent6" hlink="hlink" folHlink="folHlink"/>
  <p:sldLayoutIdLst>
    <p:sldLayoutId id="2147483691"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33" r="2158" b="684"/>
          <a:stretch/>
        </p:blipFill>
        <p:spPr bwMode="auto">
          <a:xfrm>
            <a:off x="-1" y="2096"/>
            <a:ext cx="7205718" cy="6855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Asset 6.png">
            <a:hlinkClick r:id="rId4" action="ppaction://hlinksldjump"/>
          </p:cNvPr>
          <p:cNvPicPr>
            <a:picLocks noChangeAspect="1"/>
          </p:cNvPicPr>
          <p:nvPr/>
        </p:nvPicPr>
        <p:blipFill>
          <a:blip r:embed="rId5" cstate="print"/>
          <a:stretch>
            <a:fillRect/>
          </a:stretch>
        </p:blipFill>
        <p:spPr>
          <a:xfrm>
            <a:off x="1753581" y="5325035"/>
            <a:ext cx="310620" cy="322953"/>
          </a:xfrm>
          <a:prstGeom prst="rect">
            <a:avLst/>
          </a:prstGeom>
        </p:spPr>
      </p:pic>
      <p:sp>
        <p:nvSpPr>
          <p:cNvPr id="9" name="Rectangle 8"/>
          <p:cNvSpPr/>
          <p:nvPr/>
        </p:nvSpPr>
        <p:spPr>
          <a:xfrm>
            <a:off x="157507" y="6642556"/>
            <a:ext cx="306494" cy="215444"/>
          </a:xfrm>
          <a:prstGeom prst="rect">
            <a:avLst/>
          </a:prstGeom>
        </p:spPr>
        <p:txBody>
          <a:bodyPr wrap="none">
            <a:spAutoFit/>
          </a:bodyPr>
          <a:lstStyle/>
          <a:p>
            <a:fld id="{87738691-A154-4377-BE3F-D2314FE08648}" type="slidenum">
              <a:rPr lang="en-US" sz="800" b="0" smtClean="0">
                <a:solidFill>
                  <a:srgbClr val="B2CBB1"/>
                </a:solidFill>
                <a:latin typeface="+mn-lt"/>
              </a:rPr>
              <a:pPr/>
              <a:t>‹#›</a:t>
            </a:fld>
            <a:endParaRPr lang="en-CA" sz="1800" dirty="0">
              <a:latin typeface="+mn-lt"/>
            </a:endParaRPr>
          </a:p>
        </p:txBody>
      </p:sp>
      <p:pic>
        <p:nvPicPr>
          <p:cNvPr id="16" name="Picture 15" descr="Asset 19.png"/>
          <p:cNvPicPr>
            <a:picLocks noChangeAspect="1"/>
          </p:cNvPicPr>
          <p:nvPr/>
        </p:nvPicPr>
        <p:blipFill>
          <a:blip r:embed="rId6" cstate="print"/>
          <a:stretch>
            <a:fillRect/>
          </a:stretch>
        </p:blipFill>
        <p:spPr>
          <a:xfrm>
            <a:off x="819834" y="5949176"/>
            <a:ext cx="1447800" cy="531659"/>
          </a:xfrm>
          <a:prstGeom prst="rect">
            <a:avLst/>
          </a:prstGeom>
        </p:spPr>
      </p:pic>
    </p:spTree>
    <p:extLst>
      <p:ext uri="{BB962C8B-B14F-4D97-AF65-F5344CB8AC3E}">
        <p14:creationId xmlns:p14="http://schemas.microsoft.com/office/powerpoint/2010/main" val="4109866266"/>
      </p:ext>
    </p:extLst>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t ppt template chapter title2.jpg"/>
          <p:cNvPicPr>
            <a:picLocks noChangeAspect="1"/>
          </p:cNvPicPr>
          <p:nvPr/>
        </p:nvPicPr>
        <p:blipFill>
          <a:blip r:embed="rId3" cstate="print"/>
          <a:stretch>
            <a:fillRect/>
          </a:stretch>
        </p:blipFill>
        <p:spPr>
          <a:xfrm>
            <a:off x="-1587" y="0"/>
            <a:ext cx="12161925" cy="6858000"/>
          </a:xfrm>
          <a:prstGeom prst="rect">
            <a:avLst/>
          </a:prstGeom>
        </p:spPr>
      </p:pic>
      <p:pic>
        <p:nvPicPr>
          <p:cNvPr id="11" name="Picture 10" descr="Asset 20.png"/>
          <p:cNvPicPr>
            <a:picLocks noChangeAspect="1"/>
          </p:cNvPicPr>
          <p:nvPr/>
        </p:nvPicPr>
        <p:blipFill>
          <a:blip r:embed="rId4" cstate="print"/>
          <a:stretch>
            <a:fillRect/>
          </a:stretch>
        </p:blipFill>
        <p:spPr>
          <a:xfrm>
            <a:off x="531812" y="533400"/>
            <a:ext cx="2094742" cy="963078"/>
          </a:xfrm>
          <a:prstGeom prst="rect">
            <a:avLst/>
          </a:prstGeom>
        </p:spPr>
      </p:pic>
      <p:pic>
        <p:nvPicPr>
          <p:cNvPr id="14" name="Picture 13" descr="Asset 6.png">
            <a:hlinkClick r:id="rId5" action="ppaction://hlinksldjump"/>
          </p:cNvPr>
          <p:cNvPicPr>
            <a:picLocks noChangeAspect="1"/>
          </p:cNvPicPr>
          <p:nvPr/>
        </p:nvPicPr>
        <p:blipFill>
          <a:blip r:embed="rId6" cstate="print"/>
          <a:stretch>
            <a:fillRect/>
          </a:stretch>
        </p:blipFill>
        <p:spPr>
          <a:xfrm>
            <a:off x="1203403" y="6001647"/>
            <a:ext cx="310620" cy="322953"/>
          </a:xfrm>
          <a:prstGeom prst="rect">
            <a:avLst/>
          </a:prstGeom>
        </p:spPr>
      </p:pic>
      <p:sp>
        <p:nvSpPr>
          <p:cNvPr id="9" name="Rectangle 8"/>
          <p:cNvSpPr/>
          <p:nvPr/>
        </p:nvSpPr>
        <p:spPr>
          <a:xfrm>
            <a:off x="157507" y="6642556"/>
            <a:ext cx="306494" cy="215444"/>
          </a:xfrm>
          <a:prstGeom prst="rect">
            <a:avLst/>
          </a:prstGeom>
        </p:spPr>
        <p:txBody>
          <a:bodyPr wrap="none">
            <a:spAutoFit/>
          </a:bodyPr>
          <a:lstStyle/>
          <a:p>
            <a:fld id="{87738691-A154-4377-BE3F-D2314FE08648}" type="slidenum">
              <a:rPr lang="en-US" sz="800" b="0" smtClean="0">
                <a:solidFill>
                  <a:srgbClr val="B2CBB1"/>
                </a:solidFill>
                <a:latin typeface="+mn-lt"/>
              </a:rPr>
              <a:pPr/>
              <a:t>‹#›</a:t>
            </a:fld>
            <a:endParaRPr lang="en-CA" sz="1800" dirty="0">
              <a:latin typeface="+mn-lt"/>
            </a:endParaRPr>
          </a:p>
        </p:txBody>
      </p:sp>
    </p:spTree>
    <p:extLst>
      <p:ext uri="{BB962C8B-B14F-4D97-AF65-F5344CB8AC3E}">
        <p14:creationId xmlns:p14="http://schemas.microsoft.com/office/powerpoint/2010/main" val="1381596386"/>
      </p:ext>
    </p:extLst>
  </p:cSld>
  <p:clrMap bg1="lt1" tx1="dk1" bg2="lt2" tx2="dk2" accent1="accent1" accent2="accent2" accent3="accent3" accent4="accent4" accent5="accent5" accent6="accent6" hlink="hlink" folHlink="folHlink"/>
  <p:sldLayoutIdLst>
    <p:sldLayoutId id="2147483670"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3"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4" cstate="print"/>
          <a:stretch>
            <a:fillRect/>
          </a:stretch>
        </p:blipFill>
        <p:spPr>
          <a:xfrm>
            <a:off x="227012" y="5915620"/>
            <a:ext cx="1447800" cy="531659"/>
          </a:xfrm>
          <a:prstGeom prst="rect">
            <a:avLst/>
          </a:prstGeom>
        </p:spPr>
      </p:pic>
      <p:sp>
        <p:nvSpPr>
          <p:cNvPr id="10" name="Text Placeholder 15"/>
          <p:cNvSpPr txBox="1">
            <a:spLocks noChangeAspect="1"/>
          </p:cNvSpPr>
          <p:nvPr/>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t>FERTILIZER USE </a:t>
            </a:r>
          </a:p>
        </p:txBody>
      </p:sp>
      <p:pic>
        <p:nvPicPr>
          <p:cNvPr id="13" name="Picture 12" descr="Asset 6.png">
            <a:hlinkClick r:id="rId5" action="ppaction://hlinksldjump"/>
          </p:cNvPr>
          <p:cNvPicPr>
            <a:picLocks noChangeAspect="1"/>
          </p:cNvPicPr>
          <p:nvPr/>
        </p:nvPicPr>
        <p:blipFill>
          <a:blip r:embed="rId6"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p:nvSpPr>
        <p:spPr>
          <a:xfrm>
            <a:off x="157507" y="6642556"/>
            <a:ext cx="306494" cy="215444"/>
          </a:xfrm>
          <a:prstGeom prst="rect">
            <a:avLst/>
          </a:prstGeom>
        </p:spPr>
        <p:txBody>
          <a:bodyPr wrap="none">
            <a:spAutoFit/>
          </a:bodyPr>
          <a:lstStyle/>
          <a:p>
            <a:fld id="{87738691-A154-4377-BE3F-D2314FE08648}" type="slidenum">
              <a:rPr lang="en-US" sz="800" b="0" smtClean="0">
                <a:solidFill>
                  <a:srgbClr val="B2CBB1"/>
                </a:solidFill>
                <a:latin typeface="+mn-lt"/>
              </a:rPr>
              <a:pPr/>
              <a:t>‹#›</a:t>
            </a:fld>
            <a:endParaRPr lang="en-CA" sz="1800" dirty="0">
              <a:latin typeface="+mn-lt"/>
            </a:endParaRPr>
          </a:p>
        </p:txBody>
      </p:sp>
      <p:sp>
        <p:nvSpPr>
          <p:cNvPr id="9" name="Text Placeholder 15">
            <a:extLst>
              <a:ext uri="{FF2B5EF4-FFF2-40B4-BE49-F238E27FC236}">
                <a16:creationId xmlns:a16="http://schemas.microsoft.com/office/drawing/2014/main" id="{AFF55C8D-3F29-4F30-8C1A-DCFD5C0D7C9B}"/>
              </a:ext>
            </a:extLst>
          </p:cNvPr>
          <p:cNvSpPr txBox="1">
            <a:spLocks noChangeAspect="1"/>
          </p:cNvSpPr>
          <p:nvPr userDrawn="1"/>
        </p:nvSpPr>
        <p:spPr>
          <a:xfrm>
            <a:off x="74611" y="7620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Western Canada</a:t>
            </a:r>
          </a:p>
          <a:p>
            <a:r>
              <a:rPr lang="en-US" dirty="0"/>
              <a:t>CDN 2023</a:t>
            </a:r>
          </a:p>
        </p:txBody>
      </p:sp>
    </p:spTree>
    <p:extLst>
      <p:ext uri="{BB962C8B-B14F-4D97-AF65-F5344CB8AC3E}">
        <p14:creationId xmlns:p14="http://schemas.microsoft.com/office/powerpoint/2010/main" val="2827213203"/>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 y="1588"/>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sset 20.png"/>
          <p:cNvPicPr>
            <a:picLocks noChangeAspect="1"/>
          </p:cNvPicPr>
          <p:nvPr/>
        </p:nvPicPr>
        <p:blipFill>
          <a:blip r:embed="rId4" cstate="print"/>
          <a:stretch>
            <a:fillRect/>
          </a:stretch>
        </p:blipFill>
        <p:spPr>
          <a:xfrm>
            <a:off x="531813" y="990600"/>
            <a:ext cx="3047999" cy="1401348"/>
          </a:xfrm>
          <a:prstGeom prst="rect">
            <a:avLst/>
          </a:prstGeom>
        </p:spPr>
      </p:pic>
      <p:pic>
        <p:nvPicPr>
          <p:cNvPr id="4"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 y="1588"/>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Asset 20.png"/>
          <p:cNvPicPr>
            <a:picLocks noChangeAspect="1"/>
          </p:cNvPicPr>
          <p:nvPr/>
        </p:nvPicPr>
        <p:blipFill>
          <a:blip r:embed="rId4" cstate="print"/>
          <a:stretch>
            <a:fillRect/>
          </a:stretch>
        </p:blipFill>
        <p:spPr>
          <a:xfrm>
            <a:off x="531813" y="990600"/>
            <a:ext cx="3047999" cy="1401348"/>
          </a:xfrm>
          <a:prstGeom prst="rect">
            <a:avLst/>
          </a:prstGeom>
        </p:spPr>
      </p:pic>
    </p:spTree>
    <p:extLst>
      <p:ext uri="{BB962C8B-B14F-4D97-AF65-F5344CB8AC3E}">
        <p14:creationId xmlns:p14="http://schemas.microsoft.com/office/powerpoint/2010/main" val="214936650"/>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t ppt template chapter title2.jpg"/>
          <p:cNvPicPr>
            <a:picLocks noChangeAspect="1"/>
          </p:cNvPicPr>
          <p:nvPr/>
        </p:nvPicPr>
        <p:blipFill>
          <a:blip r:embed="rId3" cstate="print"/>
          <a:stretch>
            <a:fillRect/>
          </a:stretch>
        </p:blipFill>
        <p:spPr>
          <a:xfrm>
            <a:off x="-1587" y="0"/>
            <a:ext cx="12161925" cy="6858000"/>
          </a:xfrm>
          <a:prstGeom prst="rect">
            <a:avLst/>
          </a:prstGeom>
        </p:spPr>
      </p:pic>
      <p:sp>
        <p:nvSpPr>
          <p:cNvPr id="10" name="Slide Number Placeholder 4"/>
          <p:cNvSpPr>
            <a:spLocks noGrp="1"/>
          </p:cNvSpPr>
          <p:nvPr>
            <p:ph type="sldNum" sz="quarter" idx="4"/>
          </p:nvPr>
        </p:nvSpPr>
        <p:spPr>
          <a:xfrm>
            <a:off x="150813" y="6629400"/>
            <a:ext cx="531813" cy="228600"/>
          </a:xfrm>
          <a:prstGeom prst="rect">
            <a:avLst/>
          </a:prstGeom>
        </p:spPr>
        <p:txBody>
          <a:bodyPr/>
          <a:lstStyle>
            <a:lvl1pPr>
              <a:defRPr sz="900">
                <a:solidFill>
                  <a:schemeClr val="bg1"/>
                </a:solidFill>
              </a:defRPr>
            </a:lvl1pPr>
          </a:lstStyle>
          <a:p>
            <a:fld id="{60B70D59-6816-4412-88D3-48F669B753B0}" type="slidenum">
              <a:rPr lang="en-US" smtClean="0"/>
              <a:pPr/>
              <a:t>‹#›</a:t>
            </a:fld>
            <a:endParaRPr lang="en-US" dirty="0"/>
          </a:p>
        </p:txBody>
      </p:sp>
      <p:pic>
        <p:nvPicPr>
          <p:cNvPr id="11" name="Picture 10" descr="Asset 20.png"/>
          <p:cNvPicPr>
            <a:picLocks noChangeAspect="1"/>
          </p:cNvPicPr>
          <p:nvPr/>
        </p:nvPicPr>
        <p:blipFill>
          <a:blip r:embed="rId4" cstate="print"/>
          <a:stretch>
            <a:fillRect/>
          </a:stretch>
        </p:blipFill>
        <p:spPr>
          <a:xfrm>
            <a:off x="531812" y="533400"/>
            <a:ext cx="2094742" cy="963078"/>
          </a:xfrm>
          <a:prstGeom prst="rect">
            <a:avLst/>
          </a:prstGeom>
        </p:spPr>
      </p:pic>
      <p:pic>
        <p:nvPicPr>
          <p:cNvPr id="14" name="Picture 13" descr="Asset 6.png">
            <a:hlinkClick r:id="rId5" action="ppaction://hlinksldjump"/>
          </p:cNvPr>
          <p:cNvPicPr>
            <a:picLocks noChangeAspect="1"/>
          </p:cNvPicPr>
          <p:nvPr/>
        </p:nvPicPr>
        <p:blipFill>
          <a:blip r:embed="rId6" cstate="print"/>
          <a:stretch>
            <a:fillRect/>
          </a:stretch>
        </p:blipFill>
        <p:spPr>
          <a:xfrm>
            <a:off x="754592" y="5105402"/>
            <a:ext cx="310620" cy="322953"/>
          </a:xfrm>
          <a:prstGeom prst="rect">
            <a:avLst/>
          </a:prstGeom>
        </p:spPr>
      </p:pic>
    </p:spTree>
    <p:extLst>
      <p:ext uri="{BB962C8B-B14F-4D97-AF65-F5344CB8AC3E}">
        <p14:creationId xmlns:p14="http://schemas.microsoft.com/office/powerpoint/2010/main" val="4109866266"/>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3"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4" cstate="print"/>
          <a:stretch>
            <a:fillRect/>
          </a:stretch>
        </p:blipFill>
        <p:spPr>
          <a:xfrm>
            <a:off x="227012" y="5915620"/>
            <a:ext cx="1447800" cy="531659"/>
          </a:xfrm>
          <a:prstGeom prst="rect">
            <a:avLst/>
          </a:prstGeom>
        </p:spPr>
      </p:pic>
      <p:sp>
        <p:nvSpPr>
          <p:cNvPr id="9" name="Slide Number Placeholder 4"/>
          <p:cNvSpPr>
            <a:spLocks noGrp="1"/>
          </p:cNvSpPr>
          <p:nvPr>
            <p:ph type="sldNum" sz="quarter" idx="4"/>
          </p:nvPr>
        </p:nvSpPr>
        <p:spPr>
          <a:xfrm>
            <a:off x="150813" y="6629400"/>
            <a:ext cx="531813" cy="228600"/>
          </a:xfrm>
          <a:prstGeom prst="rect">
            <a:avLst/>
          </a:prstGeom>
        </p:spPr>
        <p:txBody>
          <a:bodyPr/>
          <a:lstStyle>
            <a:lvl1pPr>
              <a:defRPr sz="900">
                <a:solidFill>
                  <a:schemeClr val="bg1"/>
                </a:solidFill>
              </a:defRPr>
            </a:lvl1pPr>
          </a:lstStyle>
          <a:p>
            <a:fld id="{60B70D59-6816-4412-88D3-48F669B753B0}" type="slidenum">
              <a:rPr lang="en-US" smtClean="0"/>
              <a:pPr/>
              <a:t>‹#›</a:t>
            </a:fld>
            <a:endParaRPr lang="en-US" dirty="0"/>
          </a:p>
        </p:txBody>
      </p:sp>
      <p:sp>
        <p:nvSpPr>
          <p:cNvPr id="10" name="Text Placeholder 15"/>
          <p:cNvSpPr txBox="1">
            <a:spLocks noChangeAspect="1"/>
          </p:cNvSpPr>
          <p:nvPr/>
        </p:nvSpPr>
        <p:spPr>
          <a:xfrm>
            <a:off x="74611" y="381000"/>
            <a:ext cx="1752599" cy="3810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Fertilizer Use</a:t>
            </a:r>
          </a:p>
        </p:txBody>
      </p:sp>
      <p:sp>
        <p:nvSpPr>
          <p:cNvPr id="11" name="Text Placeholder 15"/>
          <p:cNvSpPr txBox="1">
            <a:spLocks noChangeAspect="1"/>
          </p:cNvSpPr>
          <p:nvPr/>
        </p:nvSpPr>
        <p:spPr>
          <a:xfrm>
            <a:off x="74611" y="7620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Western Canada</a:t>
            </a:r>
          </a:p>
          <a:p>
            <a:r>
              <a:rPr lang="en-US" dirty="0"/>
              <a:t>CDN 2023</a:t>
            </a:r>
          </a:p>
        </p:txBody>
      </p:sp>
      <p:pic>
        <p:nvPicPr>
          <p:cNvPr id="13" name="Picture 12" descr="Asset 6.png">
            <a:hlinkClick r:id="rId5" action="ppaction://hlinksldjump"/>
          </p:cNvPr>
          <p:cNvPicPr>
            <a:picLocks noChangeAspect="1"/>
          </p:cNvPicPr>
          <p:nvPr/>
        </p:nvPicPr>
        <p:blipFill>
          <a:blip r:embed="rId6" cstate="print"/>
          <a:stretch>
            <a:fillRect/>
          </a:stretch>
        </p:blipFill>
        <p:spPr>
          <a:xfrm>
            <a:off x="754592" y="5105402"/>
            <a:ext cx="310620" cy="322953"/>
          </a:xfrm>
          <a:prstGeom prst="rect">
            <a:avLst/>
          </a:prstGeom>
        </p:spPr>
      </p:pic>
    </p:spTree>
    <p:extLst>
      <p:ext uri="{BB962C8B-B14F-4D97-AF65-F5344CB8AC3E}">
        <p14:creationId xmlns:p14="http://schemas.microsoft.com/office/powerpoint/2010/main" val="2827213203"/>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441" y="1600203"/>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441" y="6356353"/>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38246-8B8A-4072-A898-851548FF607A}" type="datetimeFigureOut">
              <a:rPr lang="en-CA" smtClean="0"/>
              <a:t>2024-02-21</a:t>
            </a:fld>
            <a:endParaRPr lang="en-CA" dirty="0"/>
          </a:p>
        </p:txBody>
      </p:sp>
      <p:sp>
        <p:nvSpPr>
          <p:cNvPr id="5" name="Footer Placeholder 4"/>
          <p:cNvSpPr>
            <a:spLocks noGrp="1"/>
          </p:cNvSpPr>
          <p:nvPr>
            <p:ph type="ftr" sz="quarter" idx="3"/>
          </p:nvPr>
        </p:nvSpPr>
        <p:spPr>
          <a:xfrm>
            <a:off x="4164515" y="6356353"/>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735326" y="6356353"/>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206E4-5FD7-48B1-802F-EC90748B73FF}" type="slidenum">
              <a:rPr lang="en-CA" smtClean="0"/>
              <a:t>‹#›</a:t>
            </a:fld>
            <a:endParaRPr lang="en-CA" dirty="0"/>
          </a:p>
        </p:txBody>
      </p:sp>
      <p:pic>
        <p:nvPicPr>
          <p:cNvPr id="7" name="Picture 6" descr="sidebar image blue.jpg"/>
          <p:cNvPicPr>
            <a:picLocks noChangeAspect="1"/>
          </p:cNvPicPr>
          <p:nvPr/>
        </p:nvPicPr>
        <p:blipFill>
          <a:blip r:embed="rId3"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4" cstate="print"/>
          <a:stretch>
            <a:fillRect/>
          </a:stretch>
        </p:blipFill>
        <p:spPr>
          <a:xfrm>
            <a:off x="227012" y="5915620"/>
            <a:ext cx="1447800" cy="531659"/>
          </a:xfrm>
          <a:prstGeom prst="rect">
            <a:avLst/>
          </a:prstGeom>
        </p:spPr>
      </p:pic>
      <p:sp>
        <p:nvSpPr>
          <p:cNvPr id="9" name="Text Placeholder 15"/>
          <p:cNvSpPr txBox="1">
            <a:spLocks noChangeAspect="1"/>
          </p:cNvSpPr>
          <p:nvPr/>
        </p:nvSpPr>
        <p:spPr>
          <a:xfrm>
            <a:off x="74611" y="381000"/>
            <a:ext cx="1752599" cy="3810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FERTILIZER USE </a:t>
            </a:r>
          </a:p>
        </p:txBody>
      </p:sp>
      <p:sp>
        <p:nvSpPr>
          <p:cNvPr id="10" name="Text Placeholder 15"/>
          <p:cNvSpPr txBox="1">
            <a:spLocks noChangeAspect="1"/>
          </p:cNvSpPr>
          <p:nvPr/>
        </p:nvSpPr>
        <p:spPr>
          <a:xfrm>
            <a:off x="74611" y="7620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Western Canada</a:t>
            </a:r>
          </a:p>
          <a:p>
            <a:r>
              <a:rPr lang="en-US" dirty="0"/>
              <a:t>CDN 2023</a:t>
            </a:r>
          </a:p>
        </p:txBody>
      </p:sp>
      <p:pic>
        <p:nvPicPr>
          <p:cNvPr id="11" name="Picture 10" descr="Asset 6.png">
            <a:hlinkClick r:id="rId5" action="ppaction://hlinksldjump"/>
          </p:cNvPr>
          <p:cNvPicPr>
            <a:picLocks noChangeAspect="1"/>
          </p:cNvPicPr>
          <p:nvPr/>
        </p:nvPicPr>
        <p:blipFill>
          <a:blip r:embed="rId6" cstate="print"/>
          <a:stretch>
            <a:fillRect/>
          </a:stretch>
        </p:blipFill>
        <p:spPr>
          <a:xfrm>
            <a:off x="754592" y="5105402"/>
            <a:ext cx="310620" cy="322953"/>
          </a:xfrm>
          <a:prstGeom prst="rect">
            <a:avLst/>
          </a:prstGeom>
        </p:spPr>
      </p:pic>
    </p:spTree>
    <p:extLst>
      <p:ext uri="{BB962C8B-B14F-4D97-AF65-F5344CB8AC3E}">
        <p14:creationId xmlns:p14="http://schemas.microsoft.com/office/powerpoint/2010/main" val="3364786906"/>
      </p:ext>
    </p:extLst>
  </p:cSld>
  <p:clrMap bg1="lt1" tx1="dk1" bg2="lt2" tx2="dk2" accent1="accent1" accent2="accent2" accent3="accent3" accent4="accent4" accent5="accent5" accent6="accent6" hlink="hlink" folHlink="folHlink"/>
  <p:sldLayoutIdLst>
    <p:sldLayoutId id="214748369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0.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image" Target="../media/image134.png"/><Relationship Id="rId7" Type="http://schemas.openxmlformats.org/officeDocument/2006/relationships/package" Target="../embeddings/Microsoft_Excel_Worksheet48.xlsx"/><Relationship Id="rId2" Type="http://schemas.openxmlformats.org/officeDocument/2006/relationships/slideLayout" Target="../slideLayouts/slideLayout5.xml"/><Relationship Id="rId1" Type="http://schemas.openxmlformats.org/officeDocument/2006/relationships/tags" Target="../tags/tag8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1.xml.rels><?xml version="1.0" encoding="UTF-8" standalone="yes"?>
<Relationships xmlns="http://schemas.openxmlformats.org/package/2006/relationships"><Relationship Id="rId8" Type="http://schemas.openxmlformats.org/officeDocument/2006/relationships/package" Target="../embeddings/Microsoft_Excel_Worksheet49.xlsx"/><Relationship Id="rId3" Type="http://schemas.openxmlformats.org/officeDocument/2006/relationships/image" Target="../media/image13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8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36.wmf"/></Relationships>
</file>

<file path=ppt/slides/_rels/slide10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5.xml"/><Relationship Id="rId1" Type="http://schemas.openxmlformats.org/officeDocument/2006/relationships/tags" Target="../tags/tag9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91.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39.wmf"/><Relationship Id="rId4" Type="http://schemas.openxmlformats.org/officeDocument/2006/relationships/slide" Target="slide6.xml"/><Relationship Id="rId9" Type="http://schemas.openxmlformats.org/officeDocument/2006/relationships/package" Target="../embeddings/Microsoft_Excel_Worksheet50.xlsx"/></Relationships>
</file>

<file path=ppt/slides/_rels/slide10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5.xml"/><Relationship Id="rId1" Type="http://schemas.openxmlformats.org/officeDocument/2006/relationships/tags" Target="../tags/tag9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5.xml.rels><?xml version="1.0" encoding="UTF-8" standalone="yes"?>
<Relationships xmlns="http://schemas.openxmlformats.org/package/2006/relationships"><Relationship Id="rId8" Type="http://schemas.openxmlformats.org/officeDocument/2006/relationships/image" Target="../media/image142.wmf"/><Relationship Id="rId3" Type="http://schemas.openxmlformats.org/officeDocument/2006/relationships/image" Target="../media/image141.png"/><Relationship Id="rId7" Type="http://schemas.openxmlformats.org/officeDocument/2006/relationships/package" Target="../embeddings/Microsoft_Excel_Worksheet51.xlsx"/><Relationship Id="rId2" Type="http://schemas.openxmlformats.org/officeDocument/2006/relationships/slideLayout" Target="../slideLayouts/slideLayout5.xml"/><Relationship Id="rId1" Type="http://schemas.openxmlformats.org/officeDocument/2006/relationships/tags" Target="../tags/tag9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6.png"/></Relationships>
</file>

<file path=ppt/slides/_rels/slide106.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image" Target="../media/image143.png"/><Relationship Id="rId7" Type="http://schemas.openxmlformats.org/officeDocument/2006/relationships/package" Target="../embeddings/Microsoft_Excel_Worksheet52.xlsx"/><Relationship Id="rId2" Type="http://schemas.openxmlformats.org/officeDocument/2006/relationships/slideLayout" Target="../slideLayouts/slideLayout5.xml"/><Relationship Id="rId1" Type="http://schemas.openxmlformats.org/officeDocument/2006/relationships/tags" Target="../tags/tag9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3.png"/></Relationships>
</file>

<file path=ppt/slides/_rels/slide107.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9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5.xml"/><Relationship Id="rId1" Type="http://schemas.openxmlformats.org/officeDocument/2006/relationships/tags" Target="../tags/tag9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9.xml.rels><?xml version="1.0" encoding="UTF-8" standalone="yes"?>
<Relationships xmlns="http://schemas.openxmlformats.org/package/2006/relationships"><Relationship Id="rId8" Type="http://schemas.openxmlformats.org/officeDocument/2006/relationships/image" Target="../media/image147.wmf"/><Relationship Id="rId3" Type="http://schemas.openxmlformats.org/officeDocument/2006/relationships/image" Target="../media/image146.png"/><Relationship Id="rId7" Type="http://schemas.openxmlformats.org/officeDocument/2006/relationships/package" Target="../embeddings/Microsoft_Excel_Worksheet53.xlsx"/><Relationship Id="rId2" Type="http://schemas.openxmlformats.org/officeDocument/2006/relationships/slideLayout" Target="../slideLayouts/slideLayout5.xml"/><Relationship Id="rId1" Type="http://schemas.openxmlformats.org/officeDocument/2006/relationships/tags" Target="../tags/tag9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9.png"/><Relationship Id="rId12" Type="http://schemas.openxmlformats.org/officeDocument/2006/relationships/image" Target="../media/image22.wmf"/><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12.png"/><Relationship Id="rId11" Type="http://schemas.openxmlformats.org/officeDocument/2006/relationships/package" Target="../embeddings/Microsoft_Excel_Worksheet1.xlsx"/><Relationship Id="rId5" Type="http://schemas.openxmlformats.org/officeDocument/2006/relationships/slide" Target="slide6.xml"/><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20.emf"/></Relationships>
</file>

<file path=ppt/slides/_rels/slide110.xml.rels><?xml version="1.0" encoding="UTF-8" standalone="yes"?>
<Relationships xmlns="http://schemas.openxmlformats.org/package/2006/relationships"><Relationship Id="rId8" Type="http://schemas.openxmlformats.org/officeDocument/2006/relationships/image" Target="../media/image149.wmf"/><Relationship Id="rId3" Type="http://schemas.openxmlformats.org/officeDocument/2006/relationships/image" Target="../media/image148.png"/><Relationship Id="rId7" Type="http://schemas.openxmlformats.org/officeDocument/2006/relationships/package" Target="../embeddings/Microsoft_Excel_Worksheet54.xlsx"/><Relationship Id="rId2" Type="http://schemas.openxmlformats.org/officeDocument/2006/relationships/slideLayout" Target="../slideLayouts/slideLayout5.xml"/><Relationship Id="rId1" Type="http://schemas.openxmlformats.org/officeDocument/2006/relationships/tags" Target="../tags/tag9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5.xml"/><Relationship Id="rId1" Type="http://schemas.openxmlformats.org/officeDocument/2006/relationships/tags" Target="../tags/tag99.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112.xml.rels><?xml version="1.0" encoding="UTF-8" standalone="yes"?>
<Relationships xmlns="http://schemas.openxmlformats.org/package/2006/relationships"><Relationship Id="rId8" Type="http://schemas.openxmlformats.org/officeDocument/2006/relationships/image" Target="../media/image152.wmf"/><Relationship Id="rId3" Type="http://schemas.openxmlformats.org/officeDocument/2006/relationships/image" Target="../media/image151.png"/><Relationship Id="rId7" Type="http://schemas.openxmlformats.org/officeDocument/2006/relationships/package" Target="../embeddings/Microsoft_Excel_Worksheet55.xlsx"/><Relationship Id="rId2" Type="http://schemas.openxmlformats.org/officeDocument/2006/relationships/slideLayout" Target="../slideLayouts/slideLayout5.xml"/><Relationship Id="rId1" Type="http://schemas.openxmlformats.org/officeDocument/2006/relationships/tags" Target="../tags/tag10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3.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image" Target="../media/image153.png"/><Relationship Id="rId7" Type="http://schemas.openxmlformats.org/officeDocument/2006/relationships/package" Target="../embeddings/Microsoft_Excel_Worksheet56.xlsx"/><Relationship Id="rId2" Type="http://schemas.openxmlformats.org/officeDocument/2006/relationships/slideLayout" Target="../slideLayouts/slideLayout5.xml"/><Relationship Id="rId1" Type="http://schemas.openxmlformats.org/officeDocument/2006/relationships/tags" Target="../tags/tag10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4.x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image" Target="../media/image154.png"/><Relationship Id="rId7" Type="http://schemas.openxmlformats.org/officeDocument/2006/relationships/package" Target="../embeddings/Microsoft_Excel_Worksheet57.xlsx"/><Relationship Id="rId2" Type="http://schemas.openxmlformats.org/officeDocument/2006/relationships/slideLayout" Target="../slideLayouts/slideLayout5.xml"/><Relationship Id="rId1" Type="http://schemas.openxmlformats.org/officeDocument/2006/relationships/tags" Target="../tags/tag10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5.xml.rels><?xml version="1.0" encoding="UTF-8" standalone="yes"?>
<Relationships xmlns="http://schemas.openxmlformats.org/package/2006/relationships"><Relationship Id="rId8" Type="http://schemas.openxmlformats.org/officeDocument/2006/relationships/image" Target="../media/image157.wmf"/><Relationship Id="rId3" Type="http://schemas.openxmlformats.org/officeDocument/2006/relationships/image" Target="../media/image156.png"/><Relationship Id="rId7" Type="http://schemas.openxmlformats.org/officeDocument/2006/relationships/package" Target="../embeddings/Microsoft_Excel_Worksheet58.xlsx"/><Relationship Id="rId2" Type="http://schemas.openxmlformats.org/officeDocument/2006/relationships/slideLayout" Target="../slideLayouts/slideLayout5.xml"/><Relationship Id="rId1" Type="http://schemas.openxmlformats.org/officeDocument/2006/relationships/tags" Target="../tags/tag10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6.x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image" Target="../media/image158.png"/><Relationship Id="rId7" Type="http://schemas.openxmlformats.org/officeDocument/2006/relationships/package" Target="../embeddings/Microsoft_Excel_Worksheet59.xlsx"/><Relationship Id="rId2" Type="http://schemas.openxmlformats.org/officeDocument/2006/relationships/slideLayout" Target="../slideLayouts/slideLayout5.xml"/><Relationship Id="rId1" Type="http://schemas.openxmlformats.org/officeDocument/2006/relationships/tags" Target="../tags/tag10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7.xml.rels><?xml version="1.0" encoding="UTF-8" standalone="yes"?>
<Relationships xmlns="http://schemas.openxmlformats.org/package/2006/relationships"><Relationship Id="rId8" Type="http://schemas.openxmlformats.org/officeDocument/2006/relationships/package" Target="../embeddings/Microsoft_Excel_Worksheet60.xlsx"/><Relationship Id="rId3" Type="http://schemas.openxmlformats.org/officeDocument/2006/relationships/image" Target="../media/image160.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0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86.wmf"/></Relationships>
</file>

<file path=ppt/slides/_rels/slide118.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0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slideLayout" Target="../slideLayouts/slideLayout5.xml"/><Relationship Id="rId1" Type="http://schemas.openxmlformats.org/officeDocument/2006/relationships/tags" Target="../tags/tag10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120.xml.rels><?xml version="1.0" encoding="UTF-8" standalone="yes"?>
<Relationships xmlns="http://schemas.openxmlformats.org/package/2006/relationships"><Relationship Id="rId8" Type="http://schemas.openxmlformats.org/officeDocument/2006/relationships/package" Target="../embeddings/Microsoft_Excel_Worksheet61.xlsx"/><Relationship Id="rId3" Type="http://schemas.openxmlformats.org/officeDocument/2006/relationships/image" Target="../media/image163.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10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64.wmf"/></Relationships>
</file>

<file path=ppt/slides/_rels/slide121.xml.rels><?xml version="1.0" encoding="UTF-8" standalone="yes"?>
<Relationships xmlns="http://schemas.openxmlformats.org/package/2006/relationships"><Relationship Id="rId8" Type="http://schemas.openxmlformats.org/officeDocument/2006/relationships/image" Target="../media/image166.wmf"/><Relationship Id="rId3" Type="http://schemas.openxmlformats.org/officeDocument/2006/relationships/image" Target="../media/image165.png"/><Relationship Id="rId7" Type="http://schemas.openxmlformats.org/officeDocument/2006/relationships/package" Target="../embeddings/Microsoft_Excel_Worksheet62.xlsx"/><Relationship Id="rId2" Type="http://schemas.openxmlformats.org/officeDocument/2006/relationships/slideLayout" Target="../slideLayouts/slideLayout5.xml"/><Relationship Id="rId1" Type="http://schemas.openxmlformats.org/officeDocument/2006/relationships/tags" Target="../tags/tag10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22.xml.rels><?xml version="1.0" encoding="UTF-8" standalone="yes"?>
<Relationships xmlns="http://schemas.openxmlformats.org/package/2006/relationships"><Relationship Id="rId8" Type="http://schemas.openxmlformats.org/officeDocument/2006/relationships/image" Target="../media/image168.wmf"/><Relationship Id="rId3" Type="http://schemas.openxmlformats.org/officeDocument/2006/relationships/image" Target="../media/image167.png"/><Relationship Id="rId7" Type="http://schemas.openxmlformats.org/officeDocument/2006/relationships/package" Target="../embeddings/Microsoft_Excel_Worksheet63.xlsx"/><Relationship Id="rId2" Type="http://schemas.openxmlformats.org/officeDocument/2006/relationships/slideLayout" Target="../slideLayouts/slideLayout5.xml"/><Relationship Id="rId1" Type="http://schemas.openxmlformats.org/officeDocument/2006/relationships/tags" Target="../tags/tag11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23.xml.rels><?xml version="1.0" encoding="UTF-8" standalone="yes"?>
<Relationships xmlns="http://schemas.openxmlformats.org/package/2006/relationships"><Relationship Id="rId8" Type="http://schemas.openxmlformats.org/officeDocument/2006/relationships/package" Target="../embeddings/Microsoft_Excel_Worksheet64.xlsx"/><Relationship Id="rId3" Type="http://schemas.openxmlformats.org/officeDocument/2006/relationships/image" Target="../media/image16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1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70.wmf"/></Relationships>
</file>

<file path=ppt/slides/_rels/slide124.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11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25.xml.rels><?xml version="1.0" encoding="UTF-8" standalone="yes"?>
<Relationships xmlns="http://schemas.openxmlformats.org/package/2006/relationships"><Relationship Id="rId8" Type="http://schemas.openxmlformats.org/officeDocument/2006/relationships/image" Target="../media/image173.wmf"/><Relationship Id="rId3" Type="http://schemas.openxmlformats.org/officeDocument/2006/relationships/image" Target="../media/image172.png"/><Relationship Id="rId7" Type="http://schemas.openxmlformats.org/officeDocument/2006/relationships/package" Target="../embeddings/Microsoft_Excel_Worksheet65.xlsx"/><Relationship Id="rId2" Type="http://schemas.openxmlformats.org/officeDocument/2006/relationships/slideLayout" Target="../slideLayouts/slideLayout5.xml"/><Relationship Id="rId1" Type="http://schemas.openxmlformats.org/officeDocument/2006/relationships/tags" Target="../tags/tag11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26.xml.rels><?xml version="1.0" encoding="UTF-8" standalone="yes"?>
<Relationships xmlns="http://schemas.openxmlformats.org/package/2006/relationships"><Relationship Id="rId8" Type="http://schemas.openxmlformats.org/officeDocument/2006/relationships/image" Target="../media/image175.wmf"/><Relationship Id="rId3" Type="http://schemas.openxmlformats.org/officeDocument/2006/relationships/image" Target="../media/image174.png"/><Relationship Id="rId7" Type="http://schemas.openxmlformats.org/officeDocument/2006/relationships/package" Target="../embeddings/Microsoft_Excel_Worksheet66.xlsx"/><Relationship Id="rId2" Type="http://schemas.openxmlformats.org/officeDocument/2006/relationships/slideLayout" Target="../slideLayouts/slideLayout5.xml"/><Relationship Id="rId1" Type="http://schemas.openxmlformats.org/officeDocument/2006/relationships/tags" Target="../tags/tag11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27.xml.rels><?xml version="1.0" encoding="UTF-8" standalone="yes"?>
<Relationships xmlns="http://schemas.openxmlformats.org/package/2006/relationships"><Relationship Id="rId8" Type="http://schemas.openxmlformats.org/officeDocument/2006/relationships/image" Target="../media/image177.wmf"/><Relationship Id="rId3" Type="http://schemas.openxmlformats.org/officeDocument/2006/relationships/image" Target="../media/image176.png"/><Relationship Id="rId7" Type="http://schemas.openxmlformats.org/officeDocument/2006/relationships/package" Target="../embeddings/Microsoft_Excel_Worksheet67.xlsx"/><Relationship Id="rId2" Type="http://schemas.openxmlformats.org/officeDocument/2006/relationships/slideLayout" Target="../slideLayouts/slideLayout5.xml"/><Relationship Id="rId1" Type="http://schemas.openxmlformats.org/officeDocument/2006/relationships/tags" Target="../tags/tag11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28.xml.rels><?xml version="1.0" encoding="UTF-8" standalone="yes"?>
<Relationships xmlns="http://schemas.openxmlformats.org/package/2006/relationships"><Relationship Id="rId8" Type="http://schemas.openxmlformats.org/officeDocument/2006/relationships/package" Target="../embeddings/Microsoft_Excel_Worksheet68.xlsx"/><Relationship Id="rId3" Type="http://schemas.openxmlformats.org/officeDocument/2006/relationships/image" Target="../media/image66.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16.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178.png"/><Relationship Id="rId9" Type="http://schemas.openxmlformats.org/officeDocument/2006/relationships/image" Target="../media/image179.wmf"/></Relationships>
</file>

<file path=ppt/slides/_rels/slide129.xml.rels><?xml version="1.0" encoding="UTF-8" standalone="yes"?>
<Relationships xmlns="http://schemas.openxmlformats.org/package/2006/relationships"><Relationship Id="rId8" Type="http://schemas.openxmlformats.org/officeDocument/2006/relationships/package" Target="../embeddings/Microsoft_Excel_Worksheet69.xlsx"/><Relationship Id="rId3" Type="http://schemas.openxmlformats.org/officeDocument/2006/relationships/image" Target="../media/image66.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17.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180.png"/><Relationship Id="rId9" Type="http://schemas.openxmlformats.org/officeDocument/2006/relationships/image" Target="../media/image72.wmf"/></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slide" Target="slide6.xml"/><Relationship Id="rId10" Type="http://schemas.openxmlformats.org/officeDocument/2006/relationships/image" Target="../media/image21.png"/><Relationship Id="rId4" Type="http://schemas.openxmlformats.org/officeDocument/2006/relationships/image" Target="../media/image24.png"/><Relationship Id="rId9" Type="http://schemas.openxmlformats.org/officeDocument/2006/relationships/image" Target="../media/image20.emf"/></Relationships>
</file>

<file path=ppt/slides/_rels/slide130.xml.rels><?xml version="1.0" encoding="UTF-8" standalone="yes"?>
<Relationships xmlns="http://schemas.openxmlformats.org/package/2006/relationships"><Relationship Id="rId8" Type="http://schemas.openxmlformats.org/officeDocument/2006/relationships/package" Target="../embeddings/Microsoft_Excel_Worksheet70.xlsx"/><Relationship Id="rId3" Type="http://schemas.openxmlformats.org/officeDocument/2006/relationships/image" Target="../media/image66.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18.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181.png"/><Relationship Id="rId9" Type="http://schemas.openxmlformats.org/officeDocument/2006/relationships/image" Target="../media/image182.wmf"/></Relationships>
</file>

<file path=ppt/slides/_rels/slide131.xml.rels><?xml version="1.0" encoding="UTF-8" standalone="yes"?>
<Relationships xmlns="http://schemas.openxmlformats.org/package/2006/relationships"><Relationship Id="rId8" Type="http://schemas.openxmlformats.org/officeDocument/2006/relationships/package" Target="../embeddings/Microsoft_Excel_Worksheet71.xlsx"/><Relationship Id="rId3" Type="http://schemas.openxmlformats.org/officeDocument/2006/relationships/image" Target="../media/image66.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19.xml"/><Relationship Id="rId6" Type="http://schemas.openxmlformats.org/officeDocument/2006/relationships/image" Target="../media/image12.png"/><Relationship Id="rId5" Type="http://schemas.openxmlformats.org/officeDocument/2006/relationships/slide" Target="slide6.xml"/><Relationship Id="rId10" Type="http://schemas.openxmlformats.org/officeDocument/2006/relationships/image" Target="../media/image13.png"/><Relationship Id="rId4" Type="http://schemas.openxmlformats.org/officeDocument/2006/relationships/image" Target="../media/image183.png"/><Relationship Id="rId9" Type="http://schemas.openxmlformats.org/officeDocument/2006/relationships/image" Target="../media/image184.wmf"/></Relationships>
</file>

<file path=ppt/slides/_rels/slide13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20.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185.png"/></Relationships>
</file>

<file path=ppt/slides/_rels/slide133.xml.rels><?xml version="1.0" encoding="UTF-8" standalone="yes"?>
<Relationships xmlns="http://schemas.openxmlformats.org/package/2006/relationships"><Relationship Id="rId8" Type="http://schemas.openxmlformats.org/officeDocument/2006/relationships/package" Target="../embeddings/Microsoft_Excel_Worksheet72.xlsx"/><Relationship Id="rId3" Type="http://schemas.openxmlformats.org/officeDocument/2006/relationships/image" Target="../media/image186.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12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87.wmf"/></Relationships>
</file>

<file path=ppt/slides/_rels/slide134.xml.rels><?xml version="1.0" encoding="UTF-8" standalone="yes"?>
<Relationships xmlns="http://schemas.openxmlformats.org/package/2006/relationships"><Relationship Id="rId8" Type="http://schemas.openxmlformats.org/officeDocument/2006/relationships/image" Target="../media/image189.wmf"/><Relationship Id="rId3" Type="http://schemas.openxmlformats.org/officeDocument/2006/relationships/image" Target="../media/image188.png"/><Relationship Id="rId7" Type="http://schemas.openxmlformats.org/officeDocument/2006/relationships/package" Target="../embeddings/Microsoft_Excel_Worksheet73.xlsx"/><Relationship Id="rId2" Type="http://schemas.openxmlformats.org/officeDocument/2006/relationships/slideLayout" Target="../slideLayouts/slideLayout5.xml"/><Relationship Id="rId1" Type="http://schemas.openxmlformats.org/officeDocument/2006/relationships/tags" Target="../tags/tag12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35.xml.rels><?xml version="1.0" encoding="UTF-8" standalone="yes"?>
<Relationships xmlns="http://schemas.openxmlformats.org/package/2006/relationships"><Relationship Id="rId8" Type="http://schemas.openxmlformats.org/officeDocument/2006/relationships/package" Target="../embeddings/Microsoft_Excel_Worksheet74.xlsx"/><Relationship Id="rId3" Type="http://schemas.openxmlformats.org/officeDocument/2006/relationships/notesSlide" Target="../notesSlides/notesSlide10.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23.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190.png"/><Relationship Id="rId9" Type="http://schemas.openxmlformats.org/officeDocument/2006/relationships/image" Target="../media/image127.wmf"/></Relationships>
</file>

<file path=ppt/slides/_rels/slide136.xml.rels><?xml version="1.0" encoding="UTF-8" standalone="yes"?>
<Relationships xmlns="http://schemas.openxmlformats.org/package/2006/relationships"><Relationship Id="rId8" Type="http://schemas.openxmlformats.org/officeDocument/2006/relationships/image" Target="../media/image192.wmf"/><Relationship Id="rId3" Type="http://schemas.openxmlformats.org/officeDocument/2006/relationships/image" Target="../media/image191.png"/><Relationship Id="rId7" Type="http://schemas.openxmlformats.org/officeDocument/2006/relationships/package" Target="../embeddings/Microsoft_Excel_Worksheet75.xlsx"/><Relationship Id="rId2" Type="http://schemas.openxmlformats.org/officeDocument/2006/relationships/slideLayout" Target="../slideLayouts/slideLayout5.xml"/><Relationship Id="rId1" Type="http://schemas.openxmlformats.org/officeDocument/2006/relationships/tags" Target="../tags/tag12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37.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image" Target="../media/image193.png"/><Relationship Id="rId7" Type="http://schemas.openxmlformats.org/officeDocument/2006/relationships/package" Target="../embeddings/Microsoft_Excel_Worksheet76.xlsx"/><Relationship Id="rId2" Type="http://schemas.openxmlformats.org/officeDocument/2006/relationships/slideLayout" Target="../slideLayouts/slideLayout5.xml"/><Relationship Id="rId1" Type="http://schemas.openxmlformats.org/officeDocument/2006/relationships/tags" Target="../tags/tag12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38.xml.rels><?xml version="1.0" encoding="UTF-8" standalone="yes"?>
<Relationships xmlns="http://schemas.openxmlformats.org/package/2006/relationships"><Relationship Id="rId8" Type="http://schemas.openxmlformats.org/officeDocument/2006/relationships/image" Target="../media/image195.wmf"/><Relationship Id="rId3" Type="http://schemas.openxmlformats.org/officeDocument/2006/relationships/image" Target="../media/image194.png"/><Relationship Id="rId7" Type="http://schemas.openxmlformats.org/officeDocument/2006/relationships/package" Target="../embeddings/Microsoft_Excel_Worksheet77.xlsx"/><Relationship Id="rId2" Type="http://schemas.openxmlformats.org/officeDocument/2006/relationships/slideLayout" Target="../slideLayouts/slideLayout5.xml"/><Relationship Id="rId1" Type="http://schemas.openxmlformats.org/officeDocument/2006/relationships/tags" Target="../tags/tag12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39.xml.rels><?xml version="1.0" encoding="UTF-8" standalone="yes"?>
<Relationships xmlns="http://schemas.openxmlformats.org/package/2006/relationships"><Relationship Id="rId8" Type="http://schemas.openxmlformats.org/officeDocument/2006/relationships/image" Target="../media/image197.wmf"/><Relationship Id="rId3" Type="http://schemas.openxmlformats.org/officeDocument/2006/relationships/image" Target="../media/image196.png"/><Relationship Id="rId7" Type="http://schemas.openxmlformats.org/officeDocument/2006/relationships/package" Target="../embeddings/Microsoft_Excel_Worksheet78.xlsx"/><Relationship Id="rId2" Type="http://schemas.openxmlformats.org/officeDocument/2006/relationships/slideLayout" Target="../slideLayouts/slideLayout5.xml"/><Relationship Id="rId1" Type="http://schemas.openxmlformats.org/officeDocument/2006/relationships/tags" Target="../tags/tag12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140.xml.rels><?xml version="1.0" encoding="UTF-8" standalone="yes"?>
<Relationships xmlns="http://schemas.openxmlformats.org/package/2006/relationships"><Relationship Id="rId8" Type="http://schemas.openxmlformats.org/officeDocument/2006/relationships/image" Target="../media/image199.wmf"/><Relationship Id="rId3" Type="http://schemas.openxmlformats.org/officeDocument/2006/relationships/image" Target="../media/image198.png"/><Relationship Id="rId7" Type="http://schemas.openxmlformats.org/officeDocument/2006/relationships/package" Target="../embeddings/Microsoft_Excel_Worksheet79.xlsx"/><Relationship Id="rId2" Type="http://schemas.openxmlformats.org/officeDocument/2006/relationships/slideLayout" Target="../slideLayouts/slideLayout5.xml"/><Relationship Id="rId1" Type="http://schemas.openxmlformats.org/officeDocument/2006/relationships/tags" Target="../tags/tag128.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9.png"/></Relationships>
</file>

<file path=ppt/slides/_rels/slide141.xml.rels><?xml version="1.0" encoding="UTF-8" standalone="yes"?>
<Relationships xmlns="http://schemas.openxmlformats.org/package/2006/relationships"><Relationship Id="rId8" Type="http://schemas.openxmlformats.org/officeDocument/2006/relationships/slide" Target="slide203.xml"/><Relationship Id="rId13" Type="http://schemas.openxmlformats.org/officeDocument/2006/relationships/slide" Target="slide252.xml"/><Relationship Id="rId18" Type="http://schemas.openxmlformats.org/officeDocument/2006/relationships/slide" Target="slide216.xml"/><Relationship Id="rId26" Type="http://schemas.openxmlformats.org/officeDocument/2006/relationships/slide" Target="slide234.xml"/><Relationship Id="rId3" Type="http://schemas.openxmlformats.org/officeDocument/2006/relationships/notesSlide" Target="../notesSlides/notesSlide11.xml"/><Relationship Id="rId21" Type="http://schemas.openxmlformats.org/officeDocument/2006/relationships/slide" Target="slide240.xml"/><Relationship Id="rId34" Type="http://schemas.openxmlformats.org/officeDocument/2006/relationships/slide" Target="slide274.xml"/><Relationship Id="rId7" Type="http://schemas.openxmlformats.org/officeDocument/2006/relationships/slide" Target="slide162.xml"/><Relationship Id="rId12" Type="http://schemas.openxmlformats.org/officeDocument/2006/relationships/slide" Target="slide241.xml"/><Relationship Id="rId17" Type="http://schemas.openxmlformats.org/officeDocument/2006/relationships/slide" Target="slide235.xml"/><Relationship Id="rId25" Type="http://schemas.openxmlformats.org/officeDocument/2006/relationships/slide" Target="slide270.xml"/><Relationship Id="rId33" Type="http://schemas.openxmlformats.org/officeDocument/2006/relationships/slide" Target="slide261.xml"/><Relationship Id="rId2" Type="http://schemas.openxmlformats.org/officeDocument/2006/relationships/slideLayout" Target="../slideLayouts/slideLayout3.xml"/><Relationship Id="rId16" Type="http://schemas.openxmlformats.org/officeDocument/2006/relationships/slide" Target="slide268.xml"/><Relationship Id="rId20" Type="http://schemas.openxmlformats.org/officeDocument/2006/relationships/slide" Target="slide226.xml"/><Relationship Id="rId29" Type="http://schemas.openxmlformats.org/officeDocument/2006/relationships/slide" Target="slide248.xml"/><Relationship Id="rId1" Type="http://schemas.openxmlformats.org/officeDocument/2006/relationships/tags" Target="../tags/tag129.xml"/><Relationship Id="rId6" Type="http://schemas.openxmlformats.org/officeDocument/2006/relationships/slide" Target="slide142.xml"/><Relationship Id="rId11" Type="http://schemas.openxmlformats.org/officeDocument/2006/relationships/slide" Target="slide238.xml"/><Relationship Id="rId24" Type="http://schemas.openxmlformats.org/officeDocument/2006/relationships/slide" Target="slide236.xml"/><Relationship Id="rId32" Type="http://schemas.openxmlformats.org/officeDocument/2006/relationships/slide" Target="slide251.xml"/><Relationship Id="rId37" Type="http://schemas.openxmlformats.org/officeDocument/2006/relationships/slide" Target="slide260.xml"/><Relationship Id="rId5" Type="http://schemas.openxmlformats.org/officeDocument/2006/relationships/image" Target="../media/image10.png"/><Relationship Id="rId15" Type="http://schemas.openxmlformats.org/officeDocument/2006/relationships/slide" Target="slide262.xml"/><Relationship Id="rId23" Type="http://schemas.openxmlformats.org/officeDocument/2006/relationships/slide" Target="slide266.xml"/><Relationship Id="rId28" Type="http://schemas.openxmlformats.org/officeDocument/2006/relationships/slide" Target="slide247.xml"/><Relationship Id="rId36" Type="http://schemas.openxmlformats.org/officeDocument/2006/relationships/slide" Target="slide245.xml"/><Relationship Id="rId10" Type="http://schemas.openxmlformats.org/officeDocument/2006/relationships/slide" Target="slide231.xml"/><Relationship Id="rId19" Type="http://schemas.openxmlformats.org/officeDocument/2006/relationships/slide" Target="slide221.xml"/><Relationship Id="rId31" Type="http://schemas.openxmlformats.org/officeDocument/2006/relationships/slide" Target="slide250.xml"/><Relationship Id="rId4" Type="http://schemas.openxmlformats.org/officeDocument/2006/relationships/image" Target="../media/image9.png"/><Relationship Id="rId9" Type="http://schemas.openxmlformats.org/officeDocument/2006/relationships/slide" Target="slide211.xml"/><Relationship Id="rId14" Type="http://schemas.openxmlformats.org/officeDocument/2006/relationships/slide" Target="slide258.xml"/><Relationship Id="rId22" Type="http://schemas.openxmlformats.org/officeDocument/2006/relationships/slide" Target="slide256.xml"/><Relationship Id="rId27" Type="http://schemas.openxmlformats.org/officeDocument/2006/relationships/slide" Target="slide244.xml"/><Relationship Id="rId30" Type="http://schemas.openxmlformats.org/officeDocument/2006/relationships/slide" Target="slide249.xml"/><Relationship Id="rId35" Type="http://schemas.openxmlformats.org/officeDocument/2006/relationships/slide" Target="slide275.xml"/></Relationships>
</file>

<file path=ppt/slides/_rels/slide142.xml.rels><?xml version="1.0" encoding="UTF-8" standalone="yes"?>
<Relationships xmlns="http://schemas.openxmlformats.org/package/2006/relationships"><Relationship Id="rId8" Type="http://schemas.openxmlformats.org/officeDocument/2006/relationships/package" Target="../embeddings/Microsoft_Excel_Worksheet80.xlsx"/><Relationship Id="rId3" Type="http://schemas.openxmlformats.org/officeDocument/2006/relationships/image" Target="../media/image200.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3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41.xml"/><Relationship Id="rId9" Type="http://schemas.openxmlformats.org/officeDocument/2006/relationships/image" Target="../media/image86.wmf"/></Relationships>
</file>

<file path=ppt/slides/_rels/slide14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01.png"/><Relationship Id="rId7" Type="http://schemas.openxmlformats.org/officeDocument/2006/relationships/slide" Target="slide141.xml"/><Relationship Id="rId2" Type="http://schemas.openxmlformats.org/officeDocument/2006/relationships/slideLayout" Target="../slideLayouts/slideLayout5.xml"/><Relationship Id="rId1" Type="http://schemas.openxmlformats.org/officeDocument/2006/relationships/tags" Target="../tags/tag13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9.png"/></Relationships>
</file>

<file path=ppt/slides/_rels/slide144.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3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41.xml"/></Relationships>
</file>

<file path=ppt/slides/_rels/slide145.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33.xml"/><Relationship Id="rId6" Type="http://schemas.openxmlformats.org/officeDocument/2006/relationships/slide" Target="slide141.xml"/><Relationship Id="rId5" Type="http://schemas.openxmlformats.org/officeDocument/2006/relationships/image" Target="../media/image16.png"/><Relationship Id="rId4" Type="http://schemas.openxmlformats.org/officeDocument/2006/relationships/image" Target="../media/image9.png"/></Relationships>
</file>

<file path=ppt/slides/_rels/slide14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2.xml"/><Relationship Id="rId7" Type="http://schemas.openxmlformats.org/officeDocument/2006/relationships/slide" Target="slide141.xml"/><Relationship Id="rId12" Type="http://schemas.openxmlformats.org/officeDocument/2006/relationships/image" Target="../media/image127.wmf"/><Relationship Id="rId2" Type="http://schemas.openxmlformats.org/officeDocument/2006/relationships/slideLayout" Target="../slideLayouts/slideLayout5.xml"/><Relationship Id="rId1" Type="http://schemas.openxmlformats.org/officeDocument/2006/relationships/tags" Target="../tags/tag134.xml"/><Relationship Id="rId6" Type="http://schemas.openxmlformats.org/officeDocument/2006/relationships/image" Target="../media/image13.png"/><Relationship Id="rId11" Type="http://schemas.openxmlformats.org/officeDocument/2006/relationships/package" Target="../embeddings/Microsoft_Excel_Worksheet81.xlsx"/><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204.png"/><Relationship Id="rId9" Type="http://schemas.openxmlformats.org/officeDocument/2006/relationships/image" Target="../media/image20.emf"/></Relationships>
</file>

<file path=ppt/slides/_rels/slide14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05.png"/><Relationship Id="rId7" Type="http://schemas.openxmlformats.org/officeDocument/2006/relationships/slide" Target="slide141.xml"/><Relationship Id="rId2" Type="http://schemas.openxmlformats.org/officeDocument/2006/relationships/slideLayout" Target="../slideLayouts/slideLayout5.xml"/><Relationship Id="rId1" Type="http://schemas.openxmlformats.org/officeDocument/2006/relationships/tags" Target="../tags/tag135.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14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3.xml"/><Relationship Id="rId7" Type="http://schemas.openxmlformats.org/officeDocument/2006/relationships/slide" Target="slide141.xml"/><Relationship Id="rId2" Type="http://schemas.openxmlformats.org/officeDocument/2006/relationships/slideLayout" Target="../slideLayouts/slideLayout5.xml"/><Relationship Id="rId1" Type="http://schemas.openxmlformats.org/officeDocument/2006/relationships/tags" Target="../tags/tag136.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206.png"/><Relationship Id="rId9" Type="http://schemas.openxmlformats.org/officeDocument/2006/relationships/image" Target="../media/image20.emf"/></Relationships>
</file>

<file path=ppt/slides/_rels/slide14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07.png"/><Relationship Id="rId7" Type="http://schemas.openxmlformats.org/officeDocument/2006/relationships/slide" Target="slide141.xml"/><Relationship Id="rId2" Type="http://schemas.openxmlformats.org/officeDocument/2006/relationships/slideLayout" Target="../slideLayouts/slideLayout5.xml"/><Relationship Id="rId1" Type="http://schemas.openxmlformats.org/officeDocument/2006/relationships/tags" Target="../tags/tag137.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slide" Target="slide6.xml"/><Relationship Id="rId10" Type="http://schemas.openxmlformats.org/officeDocument/2006/relationships/image" Target="../media/image20.emf"/><Relationship Id="rId4" Type="http://schemas.openxmlformats.org/officeDocument/2006/relationships/image" Target="../media/image26.png"/><Relationship Id="rId9" Type="http://schemas.openxmlformats.org/officeDocument/2006/relationships/image" Target="../media/image21.png"/></Relationships>
</file>

<file path=ppt/slides/_rels/slide15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4.xml"/><Relationship Id="rId7" Type="http://schemas.openxmlformats.org/officeDocument/2006/relationships/slide" Target="slide141.xml"/><Relationship Id="rId2" Type="http://schemas.openxmlformats.org/officeDocument/2006/relationships/slideLayout" Target="../slideLayouts/slideLayout5.xml"/><Relationship Id="rId1" Type="http://schemas.openxmlformats.org/officeDocument/2006/relationships/tags" Target="../tags/tag138.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208.png"/><Relationship Id="rId9" Type="http://schemas.openxmlformats.org/officeDocument/2006/relationships/image" Target="../media/image20.emf"/></Relationships>
</file>

<file path=ppt/slides/_rels/slide15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09.png"/><Relationship Id="rId7" Type="http://schemas.openxmlformats.org/officeDocument/2006/relationships/slide" Target="slide141.xml"/><Relationship Id="rId2" Type="http://schemas.openxmlformats.org/officeDocument/2006/relationships/slideLayout" Target="../slideLayouts/slideLayout5.xml"/><Relationship Id="rId1" Type="http://schemas.openxmlformats.org/officeDocument/2006/relationships/tags" Target="../tags/tag139.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15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5.xml"/><Relationship Id="rId7" Type="http://schemas.openxmlformats.org/officeDocument/2006/relationships/slide" Target="slide141.xml"/><Relationship Id="rId2" Type="http://schemas.openxmlformats.org/officeDocument/2006/relationships/slideLayout" Target="../slideLayouts/slideLayout5.xml"/><Relationship Id="rId1" Type="http://schemas.openxmlformats.org/officeDocument/2006/relationships/tags" Target="../tags/tag140.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210.png"/><Relationship Id="rId9" Type="http://schemas.openxmlformats.org/officeDocument/2006/relationships/image" Target="../media/image20.emf"/></Relationships>
</file>

<file path=ppt/slides/_rels/slide15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11.png"/><Relationship Id="rId7" Type="http://schemas.openxmlformats.org/officeDocument/2006/relationships/slide" Target="slide141.xml"/><Relationship Id="rId2" Type="http://schemas.openxmlformats.org/officeDocument/2006/relationships/slideLayout" Target="../slideLayouts/slideLayout5.xml"/><Relationship Id="rId1" Type="http://schemas.openxmlformats.org/officeDocument/2006/relationships/tags" Target="../tags/tag141.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15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9.png"/><Relationship Id="rId7" Type="http://schemas.openxmlformats.org/officeDocument/2006/relationships/slide" Target="slide4.xml"/><Relationship Id="rId2" Type="http://schemas.openxmlformats.org/officeDocument/2006/relationships/image" Target="../media/image212.pn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213.wmf"/><Relationship Id="rId5" Type="http://schemas.openxmlformats.org/officeDocument/2006/relationships/slide" Target="slide141.xml"/><Relationship Id="rId10" Type="http://schemas.openxmlformats.org/officeDocument/2006/relationships/package" Target="../embeddings/Microsoft_Excel_Worksheet82.xlsx"/><Relationship Id="rId4" Type="http://schemas.openxmlformats.org/officeDocument/2006/relationships/image" Target="../media/image13.png"/><Relationship Id="rId9" Type="http://schemas.openxmlformats.org/officeDocument/2006/relationships/image" Target="../media/image21.png"/></Relationships>
</file>

<file path=ppt/slides/_rels/slide15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14.png"/><Relationship Id="rId7" Type="http://schemas.openxmlformats.org/officeDocument/2006/relationships/slide" Target="slide141.xml"/><Relationship Id="rId2" Type="http://schemas.openxmlformats.org/officeDocument/2006/relationships/slideLayout" Target="../slideLayouts/slideLayout5.xml"/><Relationship Id="rId1" Type="http://schemas.openxmlformats.org/officeDocument/2006/relationships/tags" Target="../tags/tag142.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15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9.png"/><Relationship Id="rId7" Type="http://schemas.openxmlformats.org/officeDocument/2006/relationships/slide" Target="slide4.xml"/><Relationship Id="rId2" Type="http://schemas.openxmlformats.org/officeDocument/2006/relationships/image" Target="../media/image215.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13.png"/><Relationship Id="rId9" Type="http://schemas.openxmlformats.org/officeDocument/2006/relationships/image" Target="../media/image21.png"/></Relationships>
</file>

<file path=ppt/slides/_rels/slide15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16.png"/><Relationship Id="rId7" Type="http://schemas.openxmlformats.org/officeDocument/2006/relationships/slide" Target="slide141.xml"/><Relationship Id="rId2" Type="http://schemas.openxmlformats.org/officeDocument/2006/relationships/slideLayout" Target="../slideLayouts/slideLayout5.xml"/><Relationship Id="rId1" Type="http://schemas.openxmlformats.org/officeDocument/2006/relationships/tags" Target="../tags/tag143.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15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17.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44.xml"/><Relationship Id="rId6" Type="http://schemas.openxmlformats.org/officeDocument/2006/relationships/slide" Target="slide141.xml"/><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15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18.png"/><Relationship Id="rId7" Type="http://schemas.openxmlformats.org/officeDocument/2006/relationships/slide" Target="slide141.xml"/><Relationship Id="rId2" Type="http://schemas.openxmlformats.org/officeDocument/2006/relationships/slideLayout" Target="../slideLayouts/slideLayout5.xml"/><Relationship Id="rId1" Type="http://schemas.openxmlformats.org/officeDocument/2006/relationships/tags" Target="../tags/tag145.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16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9.png"/><Relationship Id="rId7" Type="http://schemas.openxmlformats.org/officeDocument/2006/relationships/slide" Target="slide4.xml"/><Relationship Id="rId2" Type="http://schemas.openxmlformats.org/officeDocument/2006/relationships/image" Target="../media/image219.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13.png"/><Relationship Id="rId9" Type="http://schemas.openxmlformats.org/officeDocument/2006/relationships/image" Target="../media/image21.png"/></Relationships>
</file>

<file path=ppt/slides/_rels/slide16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20.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46.xml"/><Relationship Id="rId6" Type="http://schemas.openxmlformats.org/officeDocument/2006/relationships/slide" Target="slide141.xml"/><Relationship Id="rId5"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21.png"/></Relationships>
</file>

<file path=ppt/slides/_rels/slide16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21.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47.xml"/><Relationship Id="rId6" Type="http://schemas.openxmlformats.org/officeDocument/2006/relationships/slide" Target="slide141.xml"/><Relationship Id="rId11" Type="http://schemas.openxmlformats.org/officeDocument/2006/relationships/image" Target="../media/image86.wmf"/><Relationship Id="rId5" Type="http://schemas.openxmlformats.org/officeDocument/2006/relationships/image" Target="../media/image13.png"/><Relationship Id="rId10" Type="http://schemas.openxmlformats.org/officeDocument/2006/relationships/package" Target="../embeddings/Microsoft_Excel_Worksheet83.xlsx"/><Relationship Id="rId4" Type="http://schemas.openxmlformats.org/officeDocument/2006/relationships/image" Target="../media/image9.png"/><Relationship Id="rId9" Type="http://schemas.openxmlformats.org/officeDocument/2006/relationships/image" Target="../media/image21.png"/></Relationships>
</file>

<file path=ppt/slides/_rels/slide163.xml.rels><?xml version="1.0" encoding="UTF-8" standalone="yes"?>
<Relationships xmlns="http://schemas.openxmlformats.org/package/2006/relationships"><Relationship Id="rId3" Type="http://schemas.openxmlformats.org/officeDocument/2006/relationships/image" Target="../media/image222.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48.xml"/><Relationship Id="rId6" Type="http://schemas.openxmlformats.org/officeDocument/2006/relationships/slide" Target="slide141.xml"/><Relationship Id="rId5" Type="http://schemas.openxmlformats.org/officeDocument/2006/relationships/image" Target="../media/image16.png"/><Relationship Id="rId4" Type="http://schemas.openxmlformats.org/officeDocument/2006/relationships/image" Target="../media/image9.png"/></Relationships>
</file>

<file path=ppt/slides/_rels/slide16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23.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49.xml"/><Relationship Id="rId6" Type="http://schemas.openxmlformats.org/officeDocument/2006/relationships/image" Target="../media/image12.png"/><Relationship Id="rId11" Type="http://schemas.openxmlformats.org/officeDocument/2006/relationships/image" Target="../media/image224.wmf"/><Relationship Id="rId5" Type="http://schemas.openxmlformats.org/officeDocument/2006/relationships/slide" Target="slide141.xml"/><Relationship Id="rId10" Type="http://schemas.openxmlformats.org/officeDocument/2006/relationships/package" Target="../embeddings/Microsoft_Excel_Worksheet84.xlsx"/><Relationship Id="rId4" Type="http://schemas.openxmlformats.org/officeDocument/2006/relationships/image" Target="../media/image9.png"/><Relationship Id="rId9" Type="http://schemas.openxmlformats.org/officeDocument/2006/relationships/image" Target="../media/image21.png"/></Relationships>
</file>

<file path=ppt/slides/_rels/slide165.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image" Target="../media/image225.png"/><Relationship Id="rId7" Type="http://schemas.openxmlformats.org/officeDocument/2006/relationships/package" Target="../embeddings/Microsoft_Excel_Worksheet85.xlsx"/><Relationship Id="rId2" Type="http://schemas.openxmlformats.org/officeDocument/2006/relationships/slideLayout" Target="../slideLayouts/slideLayout5.xml"/><Relationship Id="rId1" Type="http://schemas.openxmlformats.org/officeDocument/2006/relationships/tags" Target="../tags/tag150.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166.xml.rels><?xml version="1.0" encoding="UTF-8" standalone="yes"?>
<Relationships xmlns="http://schemas.openxmlformats.org/package/2006/relationships"><Relationship Id="rId8" Type="http://schemas.openxmlformats.org/officeDocument/2006/relationships/image" Target="../media/image227.wmf"/><Relationship Id="rId3" Type="http://schemas.openxmlformats.org/officeDocument/2006/relationships/image" Target="../media/image226.png"/><Relationship Id="rId7" Type="http://schemas.openxmlformats.org/officeDocument/2006/relationships/package" Target="../embeddings/Microsoft_Excel_Worksheet86.xlsx"/><Relationship Id="rId2" Type="http://schemas.openxmlformats.org/officeDocument/2006/relationships/slideLayout" Target="../slideLayouts/slideLayout5.xml"/><Relationship Id="rId1" Type="http://schemas.openxmlformats.org/officeDocument/2006/relationships/tags" Target="../tags/tag151.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16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28.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52.xml"/><Relationship Id="rId6" Type="http://schemas.openxmlformats.org/officeDocument/2006/relationships/image" Target="../media/image12.png"/><Relationship Id="rId11" Type="http://schemas.openxmlformats.org/officeDocument/2006/relationships/image" Target="../media/image86.wmf"/><Relationship Id="rId5" Type="http://schemas.openxmlformats.org/officeDocument/2006/relationships/slide" Target="slide141.xml"/><Relationship Id="rId10" Type="http://schemas.openxmlformats.org/officeDocument/2006/relationships/package" Target="../embeddings/Microsoft_Excel_Worksheet87.xlsx"/><Relationship Id="rId4" Type="http://schemas.openxmlformats.org/officeDocument/2006/relationships/image" Target="../media/image9.png"/><Relationship Id="rId9" Type="http://schemas.openxmlformats.org/officeDocument/2006/relationships/image" Target="../media/image21.png"/></Relationships>
</file>

<file path=ppt/slides/_rels/slide16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emf"/><Relationship Id="rId2" Type="http://schemas.openxmlformats.org/officeDocument/2006/relationships/image" Target="../media/image229.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slide" Target="slide141.xml"/><Relationship Id="rId10" Type="http://schemas.openxmlformats.org/officeDocument/2006/relationships/image" Target="../media/image127.wmf"/><Relationship Id="rId4" Type="http://schemas.openxmlformats.org/officeDocument/2006/relationships/image" Target="../media/image13.png"/><Relationship Id="rId9" Type="http://schemas.openxmlformats.org/officeDocument/2006/relationships/package" Target="../embeddings/Microsoft_Excel_Worksheet88.xlsx"/></Relationships>
</file>

<file path=ppt/slides/_rels/slide16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30.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53.xml"/><Relationship Id="rId6" Type="http://schemas.openxmlformats.org/officeDocument/2006/relationships/slide" Target="slide141.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8.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slide" Target="slide6.xml"/><Relationship Id="rId10"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20.emf"/></Relationships>
</file>

<file path=ppt/slides/_rels/slide17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31.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54.xml"/><Relationship Id="rId6" Type="http://schemas.openxmlformats.org/officeDocument/2006/relationships/slide" Target="slide141.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17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32.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55.xml"/><Relationship Id="rId6" Type="http://schemas.openxmlformats.org/officeDocument/2006/relationships/slide" Target="slide141.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17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3.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156.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17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34.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57.xml"/><Relationship Id="rId6" Type="http://schemas.openxmlformats.org/officeDocument/2006/relationships/slide" Target="slide141.xml"/><Relationship Id="rId11" Type="http://schemas.openxmlformats.org/officeDocument/2006/relationships/image" Target="../media/image86.wmf"/><Relationship Id="rId5" Type="http://schemas.openxmlformats.org/officeDocument/2006/relationships/image" Target="../media/image13.png"/><Relationship Id="rId10" Type="http://schemas.openxmlformats.org/officeDocument/2006/relationships/package" Target="../embeddings/Microsoft_Excel_Worksheet89.xlsx"/><Relationship Id="rId4" Type="http://schemas.openxmlformats.org/officeDocument/2006/relationships/image" Target="../media/image9.png"/><Relationship Id="rId9" Type="http://schemas.openxmlformats.org/officeDocument/2006/relationships/image" Target="../media/image21.png"/></Relationships>
</file>

<file path=ppt/slides/_rels/slide174.xml.rels><?xml version="1.0" encoding="UTF-8" standalone="yes"?>
<Relationships xmlns="http://schemas.openxmlformats.org/package/2006/relationships"><Relationship Id="rId3" Type="http://schemas.openxmlformats.org/officeDocument/2006/relationships/image" Target="../media/image2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58.xml"/><Relationship Id="rId6" Type="http://schemas.openxmlformats.org/officeDocument/2006/relationships/slide" Target="slide141.xml"/><Relationship Id="rId5" Type="http://schemas.openxmlformats.org/officeDocument/2006/relationships/image" Target="../media/image16.png"/><Relationship Id="rId4" Type="http://schemas.openxmlformats.org/officeDocument/2006/relationships/image" Target="../media/image9.png"/></Relationships>
</file>

<file path=ppt/slides/_rels/slide17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36.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59.xml"/><Relationship Id="rId6" Type="http://schemas.openxmlformats.org/officeDocument/2006/relationships/image" Target="../media/image12.png"/><Relationship Id="rId11" Type="http://schemas.openxmlformats.org/officeDocument/2006/relationships/image" Target="../media/image224.wmf"/><Relationship Id="rId5" Type="http://schemas.openxmlformats.org/officeDocument/2006/relationships/slide" Target="slide141.xml"/><Relationship Id="rId10" Type="http://schemas.openxmlformats.org/officeDocument/2006/relationships/package" Target="../embeddings/Microsoft_Excel_Worksheet90.xlsx"/><Relationship Id="rId4" Type="http://schemas.openxmlformats.org/officeDocument/2006/relationships/image" Target="../media/image9.png"/><Relationship Id="rId9" Type="http://schemas.openxmlformats.org/officeDocument/2006/relationships/image" Target="../media/image21.png"/></Relationships>
</file>

<file path=ppt/slides/_rels/slide176.xml.rels><?xml version="1.0" encoding="UTF-8" standalone="yes"?>
<Relationships xmlns="http://schemas.openxmlformats.org/package/2006/relationships"><Relationship Id="rId8" Type="http://schemas.openxmlformats.org/officeDocument/2006/relationships/image" Target="../media/image238.wmf"/><Relationship Id="rId3" Type="http://schemas.openxmlformats.org/officeDocument/2006/relationships/image" Target="../media/image237.png"/><Relationship Id="rId7" Type="http://schemas.openxmlformats.org/officeDocument/2006/relationships/package" Target="../embeddings/Microsoft_Excel_Worksheet91.xlsx"/><Relationship Id="rId2" Type="http://schemas.openxmlformats.org/officeDocument/2006/relationships/slideLayout" Target="../slideLayouts/slideLayout5.xml"/><Relationship Id="rId1" Type="http://schemas.openxmlformats.org/officeDocument/2006/relationships/tags" Target="../tags/tag160.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177.xml.rels><?xml version="1.0" encoding="UTF-8" standalone="yes"?>
<Relationships xmlns="http://schemas.openxmlformats.org/package/2006/relationships"><Relationship Id="rId8" Type="http://schemas.openxmlformats.org/officeDocument/2006/relationships/image" Target="../media/image240.wmf"/><Relationship Id="rId3" Type="http://schemas.openxmlformats.org/officeDocument/2006/relationships/image" Target="../media/image239.png"/><Relationship Id="rId7" Type="http://schemas.openxmlformats.org/officeDocument/2006/relationships/package" Target="../embeddings/Microsoft_Excel_Worksheet92.xlsx"/><Relationship Id="rId2" Type="http://schemas.openxmlformats.org/officeDocument/2006/relationships/slideLayout" Target="../slideLayouts/slideLayout5.xml"/><Relationship Id="rId1" Type="http://schemas.openxmlformats.org/officeDocument/2006/relationships/tags" Target="../tags/tag161.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17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41.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62.xml"/><Relationship Id="rId6" Type="http://schemas.openxmlformats.org/officeDocument/2006/relationships/image" Target="../media/image12.png"/><Relationship Id="rId11" Type="http://schemas.openxmlformats.org/officeDocument/2006/relationships/image" Target="../media/image238.wmf"/><Relationship Id="rId5" Type="http://schemas.openxmlformats.org/officeDocument/2006/relationships/slide" Target="slide141.xml"/><Relationship Id="rId10" Type="http://schemas.openxmlformats.org/officeDocument/2006/relationships/package" Target="../embeddings/Microsoft_Excel_Worksheet93.xlsx"/><Relationship Id="rId4" Type="http://schemas.openxmlformats.org/officeDocument/2006/relationships/image" Target="../media/image9.png"/><Relationship Id="rId9" Type="http://schemas.openxmlformats.org/officeDocument/2006/relationships/image" Target="../media/image21.png"/></Relationships>
</file>

<file path=ppt/slides/_rels/slide17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42.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3.xml"/><Relationship Id="rId6" Type="http://schemas.openxmlformats.org/officeDocument/2006/relationships/slide" Target="slide141.xml"/><Relationship Id="rId11" Type="http://schemas.openxmlformats.org/officeDocument/2006/relationships/image" Target="../media/image240.wmf"/><Relationship Id="rId5" Type="http://schemas.openxmlformats.org/officeDocument/2006/relationships/image" Target="../media/image13.png"/><Relationship Id="rId10" Type="http://schemas.openxmlformats.org/officeDocument/2006/relationships/package" Target="../embeddings/Microsoft_Excel_Worksheet94.xlsx"/><Relationship Id="rId4" Type="http://schemas.openxmlformats.org/officeDocument/2006/relationships/image" Target="../media/image9.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9.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18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43.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4.xml"/><Relationship Id="rId6" Type="http://schemas.openxmlformats.org/officeDocument/2006/relationships/slide" Target="slide141.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18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44.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5.xml"/><Relationship Id="rId6" Type="http://schemas.openxmlformats.org/officeDocument/2006/relationships/slide" Target="slide141.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18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6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6.xml"/><Relationship Id="rId6" Type="http://schemas.openxmlformats.org/officeDocument/2006/relationships/slide" Target="slide141.xml"/><Relationship Id="rId5" Type="http://schemas.openxmlformats.org/officeDocument/2006/relationships/image" Target="../media/image9.png"/><Relationship Id="rId4" Type="http://schemas.openxmlformats.org/officeDocument/2006/relationships/image" Target="../media/image245.png"/><Relationship Id="rId9" Type="http://schemas.openxmlformats.org/officeDocument/2006/relationships/image" Target="../media/image21.png"/></Relationships>
</file>

<file path=ppt/slides/_rels/slide18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4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7.xml"/><Relationship Id="rId6" Type="http://schemas.openxmlformats.org/officeDocument/2006/relationships/slide" Target="slide141.xml"/><Relationship Id="rId11" Type="http://schemas.openxmlformats.org/officeDocument/2006/relationships/image" Target="../media/image86.wmf"/><Relationship Id="rId5" Type="http://schemas.openxmlformats.org/officeDocument/2006/relationships/image" Target="../media/image13.png"/><Relationship Id="rId10" Type="http://schemas.openxmlformats.org/officeDocument/2006/relationships/package" Target="../embeddings/Microsoft_Excel_Worksheet95.xlsx"/><Relationship Id="rId4" Type="http://schemas.openxmlformats.org/officeDocument/2006/relationships/image" Target="../media/image9.png"/><Relationship Id="rId9" Type="http://schemas.openxmlformats.org/officeDocument/2006/relationships/image" Target="../media/image21.png"/></Relationships>
</file>

<file path=ppt/slides/_rels/slide184.xml.rels><?xml version="1.0" encoding="UTF-8" standalone="yes"?>
<Relationships xmlns="http://schemas.openxmlformats.org/package/2006/relationships"><Relationship Id="rId3" Type="http://schemas.openxmlformats.org/officeDocument/2006/relationships/image" Target="../media/image247.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8.xml"/><Relationship Id="rId6" Type="http://schemas.openxmlformats.org/officeDocument/2006/relationships/slide" Target="slide141.xml"/><Relationship Id="rId5" Type="http://schemas.openxmlformats.org/officeDocument/2006/relationships/image" Target="../media/image16.png"/><Relationship Id="rId4" Type="http://schemas.openxmlformats.org/officeDocument/2006/relationships/image" Target="../media/image9.png"/></Relationships>
</file>

<file path=ppt/slides/_rels/slide18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48.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69.xml"/><Relationship Id="rId6" Type="http://schemas.openxmlformats.org/officeDocument/2006/relationships/image" Target="../media/image12.png"/><Relationship Id="rId11" Type="http://schemas.openxmlformats.org/officeDocument/2006/relationships/image" Target="../media/image224.wmf"/><Relationship Id="rId5" Type="http://schemas.openxmlformats.org/officeDocument/2006/relationships/slide" Target="slide141.xml"/><Relationship Id="rId10" Type="http://schemas.openxmlformats.org/officeDocument/2006/relationships/package" Target="../embeddings/Microsoft_Excel_Worksheet96.xlsx"/><Relationship Id="rId4" Type="http://schemas.openxmlformats.org/officeDocument/2006/relationships/image" Target="../media/image9.png"/><Relationship Id="rId9" Type="http://schemas.openxmlformats.org/officeDocument/2006/relationships/image" Target="../media/image21.png"/></Relationships>
</file>

<file path=ppt/slides/_rels/slide186.xml.rels><?xml version="1.0" encoding="UTF-8" standalone="yes"?>
<Relationships xmlns="http://schemas.openxmlformats.org/package/2006/relationships"><Relationship Id="rId8" Type="http://schemas.openxmlformats.org/officeDocument/2006/relationships/image" Target="../media/image250.wmf"/><Relationship Id="rId3" Type="http://schemas.openxmlformats.org/officeDocument/2006/relationships/image" Target="../media/image249.png"/><Relationship Id="rId7" Type="http://schemas.openxmlformats.org/officeDocument/2006/relationships/package" Target="../embeddings/Microsoft_Excel_Worksheet97.xlsx"/><Relationship Id="rId2" Type="http://schemas.openxmlformats.org/officeDocument/2006/relationships/slideLayout" Target="../slideLayouts/slideLayout5.xml"/><Relationship Id="rId1" Type="http://schemas.openxmlformats.org/officeDocument/2006/relationships/tags" Target="../tags/tag170.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187.xml.rels><?xml version="1.0" encoding="UTF-8" standalone="yes"?>
<Relationships xmlns="http://schemas.openxmlformats.org/package/2006/relationships"><Relationship Id="rId8" Type="http://schemas.openxmlformats.org/officeDocument/2006/relationships/image" Target="../media/image252.wmf"/><Relationship Id="rId3" Type="http://schemas.openxmlformats.org/officeDocument/2006/relationships/image" Target="../media/image251.png"/><Relationship Id="rId7" Type="http://schemas.openxmlformats.org/officeDocument/2006/relationships/package" Target="../embeddings/Microsoft_Excel_Worksheet98.xlsx"/><Relationship Id="rId2" Type="http://schemas.openxmlformats.org/officeDocument/2006/relationships/slideLayout" Target="../slideLayouts/slideLayout5.xml"/><Relationship Id="rId1" Type="http://schemas.openxmlformats.org/officeDocument/2006/relationships/tags" Target="../tags/tag171.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18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emf"/><Relationship Id="rId2" Type="http://schemas.openxmlformats.org/officeDocument/2006/relationships/image" Target="../media/image253.png"/><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12.png"/><Relationship Id="rId10" Type="http://schemas.openxmlformats.org/officeDocument/2006/relationships/image" Target="../media/image250.wmf"/><Relationship Id="rId4" Type="http://schemas.openxmlformats.org/officeDocument/2006/relationships/slide" Target="slide141.xml"/><Relationship Id="rId9" Type="http://schemas.openxmlformats.org/officeDocument/2006/relationships/package" Target="../embeddings/Microsoft_Excel_Worksheet99.xlsx"/></Relationships>
</file>

<file path=ppt/slides/_rels/slide18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6.png"/><Relationship Id="rId7" Type="http://schemas.openxmlformats.org/officeDocument/2006/relationships/slide" Target="slide141.xml"/><Relationship Id="rId12" Type="http://schemas.openxmlformats.org/officeDocument/2006/relationships/image" Target="../media/image252.wmf"/><Relationship Id="rId2" Type="http://schemas.openxmlformats.org/officeDocument/2006/relationships/slideLayout" Target="../slideLayouts/slideLayout5.xml"/><Relationship Id="rId1" Type="http://schemas.openxmlformats.org/officeDocument/2006/relationships/tags" Target="../tags/tag172.xml"/><Relationship Id="rId6" Type="http://schemas.openxmlformats.org/officeDocument/2006/relationships/image" Target="../media/image13.png"/><Relationship Id="rId11" Type="http://schemas.openxmlformats.org/officeDocument/2006/relationships/package" Target="../embeddings/Microsoft_Excel_Worksheet100.xlsx"/><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254.png"/><Relationship Id="rId9" Type="http://schemas.openxmlformats.org/officeDocument/2006/relationships/image" Target="../media/image20.emf"/></Relationships>
</file>

<file path=ppt/slides/_rels/slide1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6.xml"/><Relationship Id="rId7"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31.wmf"/><Relationship Id="rId5" Type="http://schemas.openxmlformats.org/officeDocument/2006/relationships/image" Target="../media/image9.png"/><Relationship Id="rId10" Type="http://schemas.openxmlformats.org/officeDocument/2006/relationships/package" Target="../embeddings/Microsoft_Excel_Worksheet2.xlsx"/><Relationship Id="rId4" Type="http://schemas.openxmlformats.org/officeDocument/2006/relationships/image" Target="../media/image12.png"/><Relationship Id="rId9" Type="http://schemas.openxmlformats.org/officeDocument/2006/relationships/image" Target="../media/image21.png"/></Relationships>
</file>

<file path=ppt/slides/_rels/slide19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5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3.xml"/><Relationship Id="rId6" Type="http://schemas.openxmlformats.org/officeDocument/2006/relationships/slide" Target="slide141.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19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5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4.xml"/><Relationship Id="rId6" Type="http://schemas.openxmlformats.org/officeDocument/2006/relationships/slide" Target="slide141.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19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6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5.xml"/><Relationship Id="rId6" Type="http://schemas.openxmlformats.org/officeDocument/2006/relationships/slide" Target="slide141.xml"/><Relationship Id="rId5" Type="http://schemas.openxmlformats.org/officeDocument/2006/relationships/image" Target="../media/image9.png"/><Relationship Id="rId4" Type="http://schemas.openxmlformats.org/officeDocument/2006/relationships/image" Target="../media/image257.png"/><Relationship Id="rId9" Type="http://schemas.openxmlformats.org/officeDocument/2006/relationships/image" Target="../media/image21.png"/></Relationships>
</file>

<file path=ppt/slides/_rels/slide19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58.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6.xml"/><Relationship Id="rId6" Type="http://schemas.openxmlformats.org/officeDocument/2006/relationships/slide" Target="slide141.xml"/><Relationship Id="rId11" Type="http://schemas.openxmlformats.org/officeDocument/2006/relationships/image" Target="../media/image86.wmf"/><Relationship Id="rId5" Type="http://schemas.openxmlformats.org/officeDocument/2006/relationships/image" Target="../media/image13.png"/><Relationship Id="rId10" Type="http://schemas.openxmlformats.org/officeDocument/2006/relationships/package" Target="../embeddings/Microsoft_Excel_Worksheet101.xlsx"/><Relationship Id="rId4" Type="http://schemas.openxmlformats.org/officeDocument/2006/relationships/image" Target="../media/image9.png"/><Relationship Id="rId9" Type="http://schemas.openxmlformats.org/officeDocument/2006/relationships/image" Target="../media/image21.png"/></Relationships>
</file>

<file path=ppt/slides/_rels/slide194.xml.rels><?xml version="1.0" encoding="UTF-8" standalone="yes"?>
<Relationships xmlns="http://schemas.openxmlformats.org/package/2006/relationships"><Relationship Id="rId3" Type="http://schemas.openxmlformats.org/officeDocument/2006/relationships/image" Target="../media/image259.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7.xml"/><Relationship Id="rId6" Type="http://schemas.openxmlformats.org/officeDocument/2006/relationships/slide" Target="slide141.xml"/><Relationship Id="rId5" Type="http://schemas.openxmlformats.org/officeDocument/2006/relationships/image" Target="../media/image16.png"/><Relationship Id="rId4" Type="http://schemas.openxmlformats.org/officeDocument/2006/relationships/image" Target="../media/image9.png"/></Relationships>
</file>

<file path=ppt/slides/_rels/slide19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60.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78.xml"/><Relationship Id="rId6" Type="http://schemas.openxmlformats.org/officeDocument/2006/relationships/image" Target="../media/image12.png"/><Relationship Id="rId11" Type="http://schemas.openxmlformats.org/officeDocument/2006/relationships/image" Target="../media/image224.wmf"/><Relationship Id="rId5" Type="http://schemas.openxmlformats.org/officeDocument/2006/relationships/slide" Target="slide141.xml"/><Relationship Id="rId10" Type="http://schemas.openxmlformats.org/officeDocument/2006/relationships/package" Target="../embeddings/Microsoft_Excel_Worksheet102.xlsx"/><Relationship Id="rId4" Type="http://schemas.openxmlformats.org/officeDocument/2006/relationships/image" Target="../media/image9.png"/><Relationship Id="rId9" Type="http://schemas.openxmlformats.org/officeDocument/2006/relationships/image" Target="../media/image21.png"/></Relationships>
</file>

<file path=ppt/slides/_rels/slide196.xml.rels><?xml version="1.0" encoding="UTF-8" standalone="yes"?>
<Relationships xmlns="http://schemas.openxmlformats.org/package/2006/relationships"><Relationship Id="rId8" Type="http://schemas.openxmlformats.org/officeDocument/2006/relationships/image" Target="../media/image262.wmf"/><Relationship Id="rId3" Type="http://schemas.openxmlformats.org/officeDocument/2006/relationships/image" Target="../media/image261.png"/><Relationship Id="rId7" Type="http://schemas.openxmlformats.org/officeDocument/2006/relationships/package" Target="../embeddings/Microsoft_Excel_Worksheet103.xlsx"/><Relationship Id="rId2" Type="http://schemas.openxmlformats.org/officeDocument/2006/relationships/slideLayout" Target="../slideLayouts/slideLayout5.xml"/><Relationship Id="rId1" Type="http://schemas.openxmlformats.org/officeDocument/2006/relationships/tags" Target="../tags/tag179.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197.xml.rels><?xml version="1.0" encoding="UTF-8" standalone="yes"?>
<Relationships xmlns="http://schemas.openxmlformats.org/package/2006/relationships"><Relationship Id="rId8" Type="http://schemas.openxmlformats.org/officeDocument/2006/relationships/image" Target="../media/image264.wmf"/><Relationship Id="rId3" Type="http://schemas.openxmlformats.org/officeDocument/2006/relationships/image" Target="../media/image263.png"/><Relationship Id="rId7" Type="http://schemas.openxmlformats.org/officeDocument/2006/relationships/package" Target="../embeddings/Microsoft_Excel_Worksheet104.xlsx"/><Relationship Id="rId2" Type="http://schemas.openxmlformats.org/officeDocument/2006/relationships/slideLayout" Target="../slideLayouts/slideLayout5.xml"/><Relationship Id="rId1" Type="http://schemas.openxmlformats.org/officeDocument/2006/relationships/tags" Target="../tags/tag180.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19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65.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81.xml"/><Relationship Id="rId6" Type="http://schemas.openxmlformats.org/officeDocument/2006/relationships/image" Target="../media/image12.png"/><Relationship Id="rId11" Type="http://schemas.openxmlformats.org/officeDocument/2006/relationships/image" Target="../media/image262.wmf"/><Relationship Id="rId5" Type="http://schemas.openxmlformats.org/officeDocument/2006/relationships/slide" Target="slide141.xml"/><Relationship Id="rId10" Type="http://schemas.openxmlformats.org/officeDocument/2006/relationships/package" Target="../embeddings/Microsoft_Excel_Worksheet105.xlsx"/><Relationship Id="rId4" Type="http://schemas.openxmlformats.org/officeDocument/2006/relationships/image" Target="../media/image9.png"/><Relationship Id="rId9" Type="http://schemas.openxmlformats.org/officeDocument/2006/relationships/image" Target="../media/image21.png"/></Relationships>
</file>

<file path=ppt/slides/_rels/slide19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6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82.xml"/><Relationship Id="rId6" Type="http://schemas.openxmlformats.org/officeDocument/2006/relationships/slide" Target="slide141.xml"/><Relationship Id="rId11" Type="http://schemas.openxmlformats.org/officeDocument/2006/relationships/image" Target="../media/image267.wmf"/><Relationship Id="rId5" Type="http://schemas.openxmlformats.org/officeDocument/2006/relationships/image" Target="../media/image13.png"/><Relationship Id="rId10" Type="http://schemas.openxmlformats.org/officeDocument/2006/relationships/package" Target="../embeddings/Microsoft_Excel_Worksheet106.xlsx"/><Relationship Id="rId4" Type="http://schemas.openxmlformats.org/officeDocument/2006/relationships/image" Target="../media/image9.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26" Type="http://schemas.openxmlformats.org/officeDocument/2006/relationships/slide" Target="slide317.xml"/><Relationship Id="rId21" Type="http://schemas.openxmlformats.org/officeDocument/2006/relationships/slide" Target="slide3.xml"/><Relationship Id="rId34" Type="http://schemas.openxmlformats.org/officeDocument/2006/relationships/slide" Target="slide95.xml"/><Relationship Id="rId42" Type="http://schemas.openxmlformats.org/officeDocument/2006/relationships/slide" Target="slide80.xml"/><Relationship Id="rId47" Type="http://schemas.openxmlformats.org/officeDocument/2006/relationships/slide" Target="slide131.xml"/><Relationship Id="rId50" Type="http://schemas.openxmlformats.org/officeDocument/2006/relationships/slide" Target="slide99.xml"/><Relationship Id="rId55" Type="http://schemas.openxmlformats.org/officeDocument/2006/relationships/slide" Target="slide115.xml"/><Relationship Id="rId63" Type="http://schemas.openxmlformats.org/officeDocument/2006/relationships/slide" Target="slide203.xml"/><Relationship Id="rId68" Type="http://schemas.openxmlformats.org/officeDocument/2006/relationships/slide" Target="slide252.xml"/><Relationship Id="rId76" Type="http://schemas.openxmlformats.org/officeDocument/2006/relationships/slide" Target="slide240.xml"/><Relationship Id="rId84" Type="http://schemas.openxmlformats.org/officeDocument/2006/relationships/slide" Target="slide248.xml"/><Relationship Id="rId89" Type="http://schemas.openxmlformats.org/officeDocument/2006/relationships/slide" Target="slide274.xml"/><Relationship Id="rId97" Type="http://schemas.openxmlformats.org/officeDocument/2006/relationships/image" Target="../media/image9.png"/><Relationship Id="rId7" Type="http://schemas.openxmlformats.org/officeDocument/2006/relationships/slide" Target="slide279.xml"/><Relationship Id="rId71" Type="http://schemas.openxmlformats.org/officeDocument/2006/relationships/slide" Target="slide268.xml"/><Relationship Id="rId92" Type="http://schemas.openxmlformats.org/officeDocument/2006/relationships/slide" Target="slide125.xml"/><Relationship Id="rId2" Type="http://schemas.openxmlformats.org/officeDocument/2006/relationships/slideLayout" Target="../slideLayouts/slideLayout5.xml"/><Relationship Id="rId16" Type="http://schemas.openxmlformats.org/officeDocument/2006/relationships/slide" Target="slide298.xml"/><Relationship Id="rId29" Type="http://schemas.openxmlformats.org/officeDocument/2006/relationships/slide" Target="slide309.xml"/><Relationship Id="rId11" Type="http://schemas.openxmlformats.org/officeDocument/2006/relationships/slide" Target="slide281.xml"/><Relationship Id="rId24" Type="http://schemas.openxmlformats.org/officeDocument/2006/relationships/slide" Target="slide315.xml"/><Relationship Id="rId32" Type="http://schemas.openxmlformats.org/officeDocument/2006/relationships/slide" Target="slide67.xml"/><Relationship Id="rId37" Type="http://schemas.openxmlformats.org/officeDocument/2006/relationships/slide" Target="slide117.xml"/><Relationship Id="rId40" Type="http://schemas.openxmlformats.org/officeDocument/2006/relationships/slide" Target="slide133.xml"/><Relationship Id="rId45" Type="http://schemas.openxmlformats.org/officeDocument/2006/relationships/slide" Target="slide105.xml"/><Relationship Id="rId53" Type="http://schemas.openxmlformats.org/officeDocument/2006/relationships/slide" Target="slide113.xml"/><Relationship Id="rId58" Type="http://schemas.openxmlformats.org/officeDocument/2006/relationships/slide" Target="slide139.xml"/><Relationship Id="rId66" Type="http://schemas.openxmlformats.org/officeDocument/2006/relationships/slide" Target="slide238.xml"/><Relationship Id="rId74" Type="http://schemas.openxmlformats.org/officeDocument/2006/relationships/slide" Target="slide221.xml"/><Relationship Id="rId79" Type="http://schemas.openxmlformats.org/officeDocument/2006/relationships/slide" Target="slide236.xml"/><Relationship Id="rId87" Type="http://schemas.openxmlformats.org/officeDocument/2006/relationships/slide" Target="slide251.xml"/><Relationship Id="rId5" Type="http://schemas.openxmlformats.org/officeDocument/2006/relationships/slide" Target="slide276.xml"/><Relationship Id="rId61" Type="http://schemas.openxmlformats.org/officeDocument/2006/relationships/slide" Target="slide142.xml"/><Relationship Id="rId82" Type="http://schemas.openxmlformats.org/officeDocument/2006/relationships/slide" Target="slide244.xml"/><Relationship Id="rId90" Type="http://schemas.openxmlformats.org/officeDocument/2006/relationships/slide" Target="slide275.xml"/><Relationship Id="rId95" Type="http://schemas.openxmlformats.org/officeDocument/2006/relationships/slide" Target="slide140.xml"/><Relationship Id="rId19" Type="http://schemas.openxmlformats.org/officeDocument/2006/relationships/slide" Target="slide307.xml"/><Relationship Id="rId14" Type="http://schemas.openxmlformats.org/officeDocument/2006/relationships/slide" Target="slide292.xml"/><Relationship Id="rId22" Type="http://schemas.openxmlformats.org/officeDocument/2006/relationships/slide" Target="slide313.xml"/><Relationship Id="rId27" Type="http://schemas.openxmlformats.org/officeDocument/2006/relationships/slide" Target="slide5.xml"/><Relationship Id="rId30" Type="http://schemas.openxmlformats.org/officeDocument/2006/relationships/slide" Target="slide7.xml"/><Relationship Id="rId35" Type="http://schemas.openxmlformats.org/officeDocument/2006/relationships/slide" Target="slide103.xml"/><Relationship Id="rId43" Type="http://schemas.openxmlformats.org/officeDocument/2006/relationships/slide" Target="slide85.xml"/><Relationship Id="rId48" Type="http://schemas.openxmlformats.org/officeDocument/2006/relationships/slide" Target="slide101.xml"/><Relationship Id="rId56" Type="http://schemas.openxmlformats.org/officeDocument/2006/relationships/slide" Target="slide116.xml"/><Relationship Id="rId64" Type="http://schemas.openxmlformats.org/officeDocument/2006/relationships/slide" Target="slide211.xml"/><Relationship Id="rId69" Type="http://schemas.openxmlformats.org/officeDocument/2006/relationships/slide" Target="slide258.xml"/><Relationship Id="rId77" Type="http://schemas.openxmlformats.org/officeDocument/2006/relationships/slide" Target="slide256.xml"/><Relationship Id="rId8" Type="http://schemas.openxmlformats.org/officeDocument/2006/relationships/slide" Target="slide282.xml"/><Relationship Id="rId51" Type="http://schemas.openxmlformats.org/officeDocument/2006/relationships/slide" Target="slide109.xml"/><Relationship Id="rId72" Type="http://schemas.openxmlformats.org/officeDocument/2006/relationships/slide" Target="slide235.xml"/><Relationship Id="rId80" Type="http://schemas.openxmlformats.org/officeDocument/2006/relationships/slide" Target="slide270.xml"/><Relationship Id="rId85" Type="http://schemas.openxmlformats.org/officeDocument/2006/relationships/slide" Target="slide249.xml"/><Relationship Id="rId93" Type="http://schemas.openxmlformats.org/officeDocument/2006/relationships/slide" Target="slide245.xml"/><Relationship Id="rId98" Type="http://schemas.openxmlformats.org/officeDocument/2006/relationships/image" Target="../media/image10.png"/><Relationship Id="rId3" Type="http://schemas.openxmlformats.org/officeDocument/2006/relationships/notesSlide" Target="../notesSlides/notesSlide2.xml"/><Relationship Id="rId12" Type="http://schemas.openxmlformats.org/officeDocument/2006/relationships/slide" Target="slide288.xml"/><Relationship Id="rId17" Type="http://schemas.openxmlformats.org/officeDocument/2006/relationships/slide" Target="slide300.xml"/><Relationship Id="rId25" Type="http://schemas.openxmlformats.org/officeDocument/2006/relationships/slide" Target="slide316.xml"/><Relationship Id="rId33" Type="http://schemas.openxmlformats.org/officeDocument/2006/relationships/slide" Target="slide75.xml"/><Relationship Id="rId38" Type="http://schemas.openxmlformats.org/officeDocument/2006/relationships/slide" Target="slide123.xml"/><Relationship Id="rId46" Type="http://schemas.openxmlformats.org/officeDocument/2006/relationships/slide" Target="slide121.xml"/><Relationship Id="rId59" Type="http://schemas.openxmlformats.org/officeDocument/2006/relationships/slide" Target="slide4.xml"/><Relationship Id="rId67" Type="http://schemas.openxmlformats.org/officeDocument/2006/relationships/slide" Target="slide241.xml"/><Relationship Id="rId20" Type="http://schemas.openxmlformats.org/officeDocument/2006/relationships/slide" Target="slide304.xml"/><Relationship Id="rId41" Type="http://schemas.openxmlformats.org/officeDocument/2006/relationships/slide" Target="slide100.xml"/><Relationship Id="rId54" Type="http://schemas.openxmlformats.org/officeDocument/2006/relationships/slide" Target="slide114.xml"/><Relationship Id="rId62" Type="http://schemas.openxmlformats.org/officeDocument/2006/relationships/slide" Target="slide162.xml"/><Relationship Id="rId70" Type="http://schemas.openxmlformats.org/officeDocument/2006/relationships/slide" Target="slide262.xml"/><Relationship Id="rId75" Type="http://schemas.openxmlformats.org/officeDocument/2006/relationships/slide" Target="slide226.xml"/><Relationship Id="rId83" Type="http://schemas.openxmlformats.org/officeDocument/2006/relationships/slide" Target="slide247.xml"/><Relationship Id="rId88" Type="http://schemas.openxmlformats.org/officeDocument/2006/relationships/slide" Target="slide261.xml"/><Relationship Id="rId91" Type="http://schemas.openxmlformats.org/officeDocument/2006/relationships/slide" Target="slide110.xml"/><Relationship Id="rId96" Type="http://schemas.openxmlformats.org/officeDocument/2006/relationships/slide" Target="slide312.xml"/><Relationship Id="rId1" Type="http://schemas.openxmlformats.org/officeDocument/2006/relationships/tags" Target="../tags/tag1.xml"/><Relationship Id="rId6" Type="http://schemas.openxmlformats.org/officeDocument/2006/relationships/slide" Target="slide277.xml"/><Relationship Id="rId15" Type="http://schemas.openxmlformats.org/officeDocument/2006/relationships/slide" Target="slide294.xml"/><Relationship Id="rId23" Type="http://schemas.openxmlformats.org/officeDocument/2006/relationships/slide" Target="slide314.xml"/><Relationship Id="rId28" Type="http://schemas.openxmlformats.org/officeDocument/2006/relationships/slide" Target="slide311.xml"/><Relationship Id="rId36" Type="http://schemas.openxmlformats.org/officeDocument/2006/relationships/slide" Target="slide106.xml"/><Relationship Id="rId49" Type="http://schemas.openxmlformats.org/officeDocument/2006/relationships/slide" Target="slide135.xml"/><Relationship Id="rId57" Type="http://schemas.openxmlformats.org/officeDocument/2006/relationships/slide" Target="slide126.xml"/><Relationship Id="rId10" Type="http://schemas.openxmlformats.org/officeDocument/2006/relationships/slide" Target="slide308.xml"/><Relationship Id="rId31" Type="http://schemas.openxmlformats.org/officeDocument/2006/relationships/slide" Target="slide27.xml"/><Relationship Id="rId44" Type="http://schemas.openxmlformats.org/officeDocument/2006/relationships/slide" Target="slide90.xml"/><Relationship Id="rId52" Type="http://schemas.openxmlformats.org/officeDocument/2006/relationships/slide" Target="slide112.xml"/><Relationship Id="rId60" Type="http://schemas.openxmlformats.org/officeDocument/2006/relationships/slide" Target="slide141.xml"/><Relationship Id="rId65" Type="http://schemas.openxmlformats.org/officeDocument/2006/relationships/slide" Target="slide231.xml"/><Relationship Id="rId73" Type="http://schemas.openxmlformats.org/officeDocument/2006/relationships/slide" Target="slide216.xml"/><Relationship Id="rId78" Type="http://schemas.openxmlformats.org/officeDocument/2006/relationships/slide" Target="slide266.xml"/><Relationship Id="rId81" Type="http://schemas.openxmlformats.org/officeDocument/2006/relationships/slide" Target="slide234.xml"/><Relationship Id="rId86" Type="http://schemas.openxmlformats.org/officeDocument/2006/relationships/slide" Target="slide250.xml"/><Relationship Id="rId94" Type="http://schemas.openxmlformats.org/officeDocument/2006/relationships/slide" Target="slide260.xml"/><Relationship Id="rId4" Type="http://schemas.openxmlformats.org/officeDocument/2006/relationships/slide" Target="slide6.xml"/><Relationship Id="rId9" Type="http://schemas.openxmlformats.org/officeDocument/2006/relationships/slide" Target="slide296.xml"/><Relationship Id="rId13" Type="http://schemas.openxmlformats.org/officeDocument/2006/relationships/slide" Target="slide290.xml"/><Relationship Id="rId18" Type="http://schemas.openxmlformats.org/officeDocument/2006/relationships/slide" Target="slide306.xml"/><Relationship Id="rId39" Type="http://schemas.openxmlformats.org/officeDocument/2006/relationships/slide" Target="slide127.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2.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20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6.png"/><Relationship Id="rId7" Type="http://schemas.openxmlformats.org/officeDocument/2006/relationships/slide" Target="slide141.xml"/><Relationship Id="rId2" Type="http://schemas.openxmlformats.org/officeDocument/2006/relationships/slideLayout" Target="../slideLayouts/slideLayout5.xml"/><Relationship Id="rId1" Type="http://schemas.openxmlformats.org/officeDocument/2006/relationships/tags" Target="../tags/tag183.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268.png"/><Relationship Id="rId9" Type="http://schemas.openxmlformats.org/officeDocument/2006/relationships/image" Target="../media/image20.emf"/></Relationships>
</file>

<file path=ppt/slides/_rels/slide20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69.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84.xml"/><Relationship Id="rId6" Type="http://schemas.openxmlformats.org/officeDocument/2006/relationships/slide" Target="slide141.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20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6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85.xml"/><Relationship Id="rId6" Type="http://schemas.openxmlformats.org/officeDocument/2006/relationships/slide" Target="slide141.xml"/><Relationship Id="rId5" Type="http://schemas.openxmlformats.org/officeDocument/2006/relationships/image" Target="../media/image9.png"/><Relationship Id="rId4" Type="http://schemas.openxmlformats.org/officeDocument/2006/relationships/image" Target="../media/image270.png"/><Relationship Id="rId9" Type="http://schemas.openxmlformats.org/officeDocument/2006/relationships/image" Target="../media/image21.png"/></Relationships>
</file>

<file path=ppt/slides/_rels/slide20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71.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186.xml"/><Relationship Id="rId6" Type="http://schemas.openxmlformats.org/officeDocument/2006/relationships/image" Target="../media/image12.png"/><Relationship Id="rId5" Type="http://schemas.openxmlformats.org/officeDocument/2006/relationships/slide" Target="slide141.xml"/><Relationship Id="rId10" Type="http://schemas.openxmlformats.org/officeDocument/2006/relationships/image" Target="../media/image72.wmf"/><Relationship Id="rId4" Type="http://schemas.openxmlformats.org/officeDocument/2006/relationships/image" Target="../media/image9.png"/><Relationship Id="rId9" Type="http://schemas.openxmlformats.org/officeDocument/2006/relationships/package" Target="../embeddings/Microsoft_Excel_Worksheet107.xlsx"/></Relationships>
</file>

<file path=ppt/slides/_rels/slide20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72.png"/><Relationship Id="rId7" Type="http://schemas.openxmlformats.org/officeDocument/2006/relationships/slide" Target="slide4.xml"/><Relationship Id="rId12" Type="http://schemas.openxmlformats.org/officeDocument/2006/relationships/image" Target="../media/image273.wmf"/><Relationship Id="rId2" Type="http://schemas.openxmlformats.org/officeDocument/2006/relationships/slideLayout" Target="../slideLayouts/slideLayout5.xml"/><Relationship Id="rId1" Type="http://schemas.openxmlformats.org/officeDocument/2006/relationships/tags" Target="../tags/tag187.xml"/><Relationship Id="rId6" Type="http://schemas.openxmlformats.org/officeDocument/2006/relationships/image" Target="../media/image12.png"/><Relationship Id="rId11" Type="http://schemas.openxmlformats.org/officeDocument/2006/relationships/package" Target="../embeddings/Microsoft_Excel_Worksheet108.xlsx"/><Relationship Id="rId5" Type="http://schemas.openxmlformats.org/officeDocument/2006/relationships/slide" Target="slide141.xml"/><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20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74.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88.xml"/><Relationship Id="rId6" Type="http://schemas.openxmlformats.org/officeDocument/2006/relationships/slide" Target="slide141.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20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75.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89.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 Id="rId9" Type="http://schemas.openxmlformats.org/officeDocument/2006/relationships/image" Target="../media/image21.png"/></Relationships>
</file>

<file path=ppt/slides/_rels/slide20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7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0.xml"/><Relationship Id="rId6" Type="http://schemas.openxmlformats.org/officeDocument/2006/relationships/slide" Target="slide141.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20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77.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91.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 Id="rId9" Type="http://schemas.openxmlformats.org/officeDocument/2006/relationships/image" Target="../media/image21.png"/></Relationships>
</file>

<file path=ppt/slides/_rels/slide20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78.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2.xml"/><Relationship Id="rId6" Type="http://schemas.openxmlformats.org/officeDocument/2006/relationships/slide" Target="slide141.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6.xml"/><Relationship Id="rId7"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21.png"/></Relationships>
</file>

<file path=ppt/slides/_rels/slide21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79.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93.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 Id="rId9" Type="http://schemas.openxmlformats.org/officeDocument/2006/relationships/image" Target="../media/image21.png"/></Relationships>
</file>

<file path=ppt/slides/_rels/slide21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80.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4.xml"/><Relationship Id="rId6" Type="http://schemas.openxmlformats.org/officeDocument/2006/relationships/slide" Target="slide141.xml"/><Relationship Id="rId5" Type="http://schemas.openxmlformats.org/officeDocument/2006/relationships/image" Target="../media/image13.png"/><Relationship Id="rId10" Type="http://schemas.openxmlformats.org/officeDocument/2006/relationships/image" Target="../media/image281.wmf"/><Relationship Id="rId4" Type="http://schemas.openxmlformats.org/officeDocument/2006/relationships/image" Target="../media/image9.png"/><Relationship Id="rId9" Type="http://schemas.openxmlformats.org/officeDocument/2006/relationships/package" Target="../embeddings/Microsoft_Excel_Worksheet109.xlsx"/></Relationships>
</file>

<file path=ppt/slides/_rels/slide2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82.png"/><Relationship Id="rId7" Type="http://schemas.openxmlformats.org/officeDocument/2006/relationships/slide" Target="slide141.xml"/><Relationship Id="rId12" Type="http://schemas.openxmlformats.org/officeDocument/2006/relationships/image" Target="../media/image283.wmf"/><Relationship Id="rId2" Type="http://schemas.openxmlformats.org/officeDocument/2006/relationships/slideLayout" Target="../slideLayouts/slideLayout5.xml"/><Relationship Id="rId1" Type="http://schemas.openxmlformats.org/officeDocument/2006/relationships/tags" Target="../tags/tag195.xml"/><Relationship Id="rId6" Type="http://schemas.openxmlformats.org/officeDocument/2006/relationships/image" Target="../media/image16.png"/><Relationship Id="rId11" Type="http://schemas.openxmlformats.org/officeDocument/2006/relationships/package" Target="../embeddings/Microsoft_Excel_Worksheet110.xlsx"/><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2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4.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196.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5.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197.xml"/><Relationship Id="rId6" Type="http://schemas.openxmlformats.org/officeDocument/2006/relationships/image" Target="../media/image12.png"/><Relationship Id="rId5" Type="http://schemas.openxmlformats.org/officeDocument/2006/relationships/slide" Target="slide141.xml"/><Relationship Id="rId10" Type="http://schemas.openxmlformats.org/officeDocument/2006/relationships/image" Target="../media/image286.wmf"/><Relationship Id="rId4" Type="http://schemas.openxmlformats.org/officeDocument/2006/relationships/image" Target="../media/image9.png"/><Relationship Id="rId9" Type="http://schemas.openxmlformats.org/officeDocument/2006/relationships/package" Target="../embeddings/Microsoft_Excel_Worksheet111.xlsx"/></Relationships>
</file>

<file path=ppt/slides/_rels/slide21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16.xml"/><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8.xml"/><Relationship Id="rId6" Type="http://schemas.openxmlformats.org/officeDocument/2006/relationships/slide" Target="slide141.xml"/><Relationship Id="rId5" Type="http://schemas.openxmlformats.org/officeDocument/2006/relationships/image" Target="../media/image9.png"/><Relationship Id="rId10" Type="http://schemas.openxmlformats.org/officeDocument/2006/relationships/image" Target="../media/image288.wmf"/><Relationship Id="rId4" Type="http://schemas.openxmlformats.org/officeDocument/2006/relationships/image" Target="../media/image287.png"/><Relationship Id="rId9" Type="http://schemas.openxmlformats.org/officeDocument/2006/relationships/package" Target="../embeddings/Microsoft_Excel_Worksheet112.xlsx"/></Relationships>
</file>

<file path=ppt/slides/_rels/slide21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89.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9.xml"/><Relationship Id="rId6" Type="http://schemas.openxmlformats.org/officeDocument/2006/relationships/slide" Target="slide141.xml"/><Relationship Id="rId5" Type="http://schemas.openxmlformats.org/officeDocument/2006/relationships/image" Target="../media/image13.png"/><Relationship Id="rId10" Type="http://schemas.openxmlformats.org/officeDocument/2006/relationships/image" Target="../media/image281.wmf"/><Relationship Id="rId4" Type="http://schemas.openxmlformats.org/officeDocument/2006/relationships/image" Target="../media/image9.png"/><Relationship Id="rId9" Type="http://schemas.openxmlformats.org/officeDocument/2006/relationships/package" Target="../embeddings/Microsoft_Excel_Worksheet113.xlsx"/></Relationships>
</file>

<file path=ppt/slides/_rels/slide2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90.png"/><Relationship Id="rId7" Type="http://schemas.openxmlformats.org/officeDocument/2006/relationships/slide" Target="slide141.xml"/><Relationship Id="rId12" Type="http://schemas.openxmlformats.org/officeDocument/2006/relationships/image" Target="../media/image283.wmf"/><Relationship Id="rId2" Type="http://schemas.openxmlformats.org/officeDocument/2006/relationships/slideLayout" Target="../slideLayouts/slideLayout5.xml"/><Relationship Id="rId1" Type="http://schemas.openxmlformats.org/officeDocument/2006/relationships/tags" Target="../tags/tag200.xml"/><Relationship Id="rId6" Type="http://schemas.openxmlformats.org/officeDocument/2006/relationships/image" Target="../media/image16.png"/><Relationship Id="rId11" Type="http://schemas.openxmlformats.org/officeDocument/2006/relationships/package" Target="../embeddings/Microsoft_Excel_Worksheet114.xlsx"/><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21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91.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201.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 Id="rId9" Type="http://schemas.openxmlformats.org/officeDocument/2006/relationships/image" Target="../media/image21.png"/></Relationships>
</file>

<file path=ppt/slides/_rels/slide219.xml.rels><?xml version="1.0" encoding="UTF-8" standalone="yes"?>
<Relationships xmlns="http://schemas.openxmlformats.org/package/2006/relationships"><Relationship Id="rId8" Type="http://schemas.openxmlformats.org/officeDocument/2006/relationships/package" Target="../embeddings/Microsoft_Excel_Worksheet115.xlsx"/><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image" Target="../media/image292.png"/><Relationship Id="rId1" Type="http://schemas.openxmlformats.org/officeDocument/2006/relationships/slideLayout" Target="../slideLayouts/slideLayout5.xml"/><Relationship Id="rId6" Type="http://schemas.openxmlformats.org/officeDocument/2006/relationships/image" Target="../media/image20.emf"/><Relationship Id="rId5" Type="http://schemas.openxmlformats.org/officeDocument/2006/relationships/image" Target="../media/image12.png"/><Relationship Id="rId4" Type="http://schemas.openxmlformats.org/officeDocument/2006/relationships/slide" Target="slide141.xml"/><Relationship Id="rId9" Type="http://schemas.openxmlformats.org/officeDocument/2006/relationships/image" Target="../media/image286.wmf"/></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220.xml.rels><?xml version="1.0" encoding="UTF-8" standalone="yes"?>
<Relationships xmlns="http://schemas.openxmlformats.org/package/2006/relationships"><Relationship Id="rId8" Type="http://schemas.openxmlformats.org/officeDocument/2006/relationships/image" Target="../media/image288.wmf"/><Relationship Id="rId3" Type="http://schemas.openxmlformats.org/officeDocument/2006/relationships/image" Target="../media/image66.png"/><Relationship Id="rId7" Type="http://schemas.openxmlformats.org/officeDocument/2006/relationships/package" Target="../embeddings/Microsoft_Excel_Worksheet116.xlsx"/><Relationship Id="rId2" Type="http://schemas.openxmlformats.org/officeDocument/2006/relationships/slideLayout" Target="../slideLayouts/slideLayout5.xml"/><Relationship Id="rId1" Type="http://schemas.openxmlformats.org/officeDocument/2006/relationships/tags" Target="../tags/tag202.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 Id="rId9" Type="http://schemas.openxmlformats.org/officeDocument/2006/relationships/image" Target="../media/image293.png"/></Relationships>
</file>

<file path=ppt/slides/_rels/slide22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94.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03.xml"/><Relationship Id="rId6" Type="http://schemas.openxmlformats.org/officeDocument/2006/relationships/slide" Target="slide141.xml"/><Relationship Id="rId5" Type="http://schemas.openxmlformats.org/officeDocument/2006/relationships/image" Target="../media/image13.png"/><Relationship Id="rId10" Type="http://schemas.openxmlformats.org/officeDocument/2006/relationships/image" Target="../media/image281.wmf"/><Relationship Id="rId4" Type="http://schemas.openxmlformats.org/officeDocument/2006/relationships/image" Target="../media/image9.png"/><Relationship Id="rId9" Type="http://schemas.openxmlformats.org/officeDocument/2006/relationships/package" Target="../embeddings/Microsoft_Excel_Worksheet117.xlsx"/></Relationships>
</file>

<file path=ppt/slides/_rels/slide2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295.pn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283.wmf"/><Relationship Id="rId5" Type="http://schemas.openxmlformats.org/officeDocument/2006/relationships/slide" Target="slide141.xml"/><Relationship Id="rId10" Type="http://schemas.openxmlformats.org/officeDocument/2006/relationships/package" Target="../embeddings/Microsoft_Excel_Worksheet118.xlsx"/><Relationship Id="rId4" Type="http://schemas.openxmlformats.org/officeDocument/2006/relationships/image" Target="../media/image13.png"/><Relationship Id="rId9" Type="http://schemas.openxmlformats.org/officeDocument/2006/relationships/image" Target="../media/image20.emf"/></Relationships>
</file>

<file path=ppt/slides/_rels/slide22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96.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204.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 Id="rId9" Type="http://schemas.openxmlformats.org/officeDocument/2006/relationships/image" Target="../media/image21.png"/></Relationships>
</file>

<file path=ppt/slides/_rels/slide2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97.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205.xml"/><Relationship Id="rId6" Type="http://schemas.openxmlformats.org/officeDocument/2006/relationships/image" Target="../media/image12.png"/><Relationship Id="rId5" Type="http://schemas.openxmlformats.org/officeDocument/2006/relationships/slide" Target="slide141.xml"/><Relationship Id="rId10" Type="http://schemas.openxmlformats.org/officeDocument/2006/relationships/image" Target="../media/image286.wmf"/><Relationship Id="rId4" Type="http://schemas.openxmlformats.org/officeDocument/2006/relationships/image" Target="../media/image9.png"/><Relationship Id="rId9" Type="http://schemas.openxmlformats.org/officeDocument/2006/relationships/package" Target="../embeddings/Microsoft_Excel_Worksheet119.xlsx"/></Relationships>
</file>

<file path=ppt/slides/_rels/slide225.xml.rels><?xml version="1.0" encoding="UTF-8" standalone="yes"?>
<Relationships xmlns="http://schemas.openxmlformats.org/package/2006/relationships"><Relationship Id="rId8" Type="http://schemas.openxmlformats.org/officeDocument/2006/relationships/package" Target="../embeddings/Microsoft_Excel_Worksheet120.xlsx"/><Relationship Id="rId3" Type="http://schemas.openxmlformats.org/officeDocument/2006/relationships/image" Target="../media/image6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06.xml"/><Relationship Id="rId6" Type="http://schemas.openxmlformats.org/officeDocument/2006/relationships/slide" Target="slide141.xml"/><Relationship Id="rId5" Type="http://schemas.openxmlformats.org/officeDocument/2006/relationships/image" Target="../media/image9.png"/><Relationship Id="rId4" Type="http://schemas.openxmlformats.org/officeDocument/2006/relationships/image" Target="../media/image298.png"/><Relationship Id="rId9" Type="http://schemas.openxmlformats.org/officeDocument/2006/relationships/image" Target="../media/image288.wmf"/></Relationships>
</file>

<file path=ppt/slides/_rels/slide22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99.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07.xml"/><Relationship Id="rId6" Type="http://schemas.openxmlformats.org/officeDocument/2006/relationships/slide" Target="slide141.xml"/><Relationship Id="rId5" Type="http://schemas.openxmlformats.org/officeDocument/2006/relationships/image" Target="../media/image13.png"/><Relationship Id="rId10" Type="http://schemas.openxmlformats.org/officeDocument/2006/relationships/image" Target="../media/image281.wmf"/><Relationship Id="rId4" Type="http://schemas.openxmlformats.org/officeDocument/2006/relationships/image" Target="../media/image9.png"/><Relationship Id="rId9" Type="http://schemas.openxmlformats.org/officeDocument/2006/relationships/package" Target="../embeddings/Microsoft_Excel_Worksheet121.xlsx"/></Relationships>
</file>

<file path=ppt/slides/_rels/slide22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300.pn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283.wmf"/><Relationship Id="rId5" Type="http://schemas.openxmlformats.org/officeDocument/2006/relationships/slide" Target="slide141.xml"/><Relationship Id="rId10" Type="http://schemas.openxmlformats.org/officeDocument/2006/relationships/package" Target="../embeddings/Microsoft_Excel_Worksheet122.xlsx"/><Relationship Id="rId4" Type="http://schemas.openxmlformats.org/officeDocument/2006/relationships/image" Target="../media/image13.png"/><Relationship Id="rId9" Type="http://schemas.openxmlformats.org/officeDocument/2006/relationships/image" Target="../media/image21.png"/></Relationships>
</file>

<file path=ppt/slides/_rels/slide22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301.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08.xml"/><Relationship Id="rId6" Type="http://schemas.openxmlformats.org/officeDocument/2006/relationships/slide" Target="slide141.xml"/><Relationship Id="rId5" Type="http://schemas.openxmlformats.org/officeDocument/2006/relationships/slide" Target="slide4.xml"/><Relationship Id="rId4" Type="http://schemas.openxmlformats.org/officeDocument/2006/relationships/image" Target="../media/image9.png"/><Relationship Id="rId9" Type="http://schemas.openxmlformats.org/officeDocument/2006/relationships/image" Target="../media/image21.png"/></Relationships>
</file>

<file path=ppt/slides/_rels/slide2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02.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209.xml"/><Relationship Id="rId6" Type="http://schemas.openxmlformats.org/officeDocument/2006/relationships/image" Target="../media/image12.png"/><Relationship Id="rId5" Type="http://schemas.openxmlformats.org/officeDocument/2006/relationships/slide" Target="slide141.xml"/><Relationship Id="rId10" Type="http://schemas.openxmlformats.org/officeDocument/2006/relationships/image" Target="../media/image286.wmf"/><Relationship Id="rId4" Type="http://schemas.openxmlformats.org/officeDocument/2006/relationships/image" Target="../media/image9.png"/><Relationship Id="rId9" Type="http://schemas.openxmlformats.org/officeDocument/2006/relationships/package" Target="../embeddings/Microsoft_Excel_Worksheet123.xlsx"/></Relationships>
</file>

<file path=ppt/slides/_rels/slide2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230.xml.rels><?xml version="1.0" encoding="UTF-8" standalone="yes"?>
<Relationships xmlns="http://schemas.openxmlformats.org/package/2006/relationships"><Relationship Id="rId8" Type="http://schemas.openxmlformats.org/officeDocument/2006/relationships/package" Target="../embeddings/Microsoft_Excel_Worksheet124.xlsx"/><Relationship Id="rId3" Type="http://schemas.openxmlformats.org/officeDocument/2006/relationships/image" Target="../media/image6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10.xml"/><Relationship Id="rId6" Type="http://schemas.openxmlformats.org/officeDocument/2006/relationships/slide" Target="slide141.xml"/><Relationship Id="rId5" Type="http://schemas.openxmlformats.org/officeDocument/2006/relationships/image" Target="../media/image9.png"/><Relationship Id="rId4" Type="http://schemas.openxmlformats.org/officeDocument/2006/relationships/image" Target="../media/image303.png"/><Relationship Id="rId9" Type="http://schemas.openxmlformats.org/officeDocument/2006/relationships/image" Target="../media/image288.wmf"/></Relationships>
</file>

<file path=ppt/slides/_rels/slide231.xml.rels><?xml version="1.0" encoding="UTF-8" standalone="yes"?>
<Relationships xmlns="http://schemas.openxmlformats.org/package/2006/relationships"><Relationship Id="rId8" Type="http://schemas.openxmlformats.org/officeDocument/2006/relationships/package" Target="../embeddings/Microsoft_Excel_Worksheet125.xlsx"/><Relationship Id="rId3" Type="http://schemas.openxmlformats.org/officeDocument/2006/relationships/image" Target="../media/image304.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11.xml"/><Relationship Id="rId6" Type="http://schemas.openxmlformats.org/officeDocument/2006/relationships/slide" Target="slide141.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305.wmf"/></Relationships>
</file>

<file path=ppt/slides/_rels/slide232.xml.rels><?xml version="1.0" encoding="UTF-8" standalone="yes"?>
<Relationships xmlns="http://schemas.openxmlformats.org/package/2006/relationships"><Relationship Id="rId3" Type="http://schemas.openxmlformats.org/officeDocument/2006/relationships/image" Target="../media/image30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12.xml"/><Relationship Id="rId6" Type="http://schemas.openxmlformats.org/officeDocument/2006/relationships/slide" Target="slide141.xml"/><Relationship Id="rId5" Type="http://schemas.openxmlformats.org/officeDocument/2006/relationships/image" Target="../media/image13.png"/><Relationship Id="rId4" Type="http://schemas.openxmlformats.org/officeDocument/2006/relationships/image" Target="../media/image9.png"/></Relationships>
</file>

<file path=ppt/slides/_rels/slide233.xml.rels><?xml version="1.0" encoding="UTF-8" standalone="yes"?>
<Relationships xmlns="http://schemas.openxmlformats.org/package/2006/relationships"><Relationship Id="rId3" Type="http://schemas.openxmlformats.org/officeDocument/2006/relationships/image" Target="../media/image307.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13.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34.xml.rels><?xml version="1.0" encoding="UTF-8" standalone="yes"?>
<Relationships xmlns="http://schemas.openxmlformats.org/package/2006/relationships"><Relationship Id="rId8" Type="http://schemas.openxmlformats.org/officeDocument/2006/relationships/image" Target="../media/image309.wmf"/><Relationship Id="rId3" Type="http://schemas.openxmlformats.org/officeDocument/2006/relationships/image" Target="../media/image308.png"/><Relationship Id="rId7" Type="http://schemas.openxmlformats.org/officeDocument/2006/relationships/package" Target="../embeddings/Microsoft_Excel_Worksheet126.xlsx"/><Relationship Id="rId2" Type="http://schemas.openxmlformats.org/officeDocument/2006/relationships/slideLayout" Target="../slideLayouts/slideLayout5.xml"/><Relationship Id="rId1" Type="http://schemas.openxmlformats.org/officeDocument/2006/relationships/tags" Target="../tags/tag214.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35.xml.rels><?xml version="1.0" encoding="UTF-8" standalone="yes"?>
<Relationships xmlns="http://schemas.openxmlformats.org/package/2006/relationships"><Relationship Id="rId8" Type="http://schemas.openxmlformats.org/officeDocument/2006/relationships/image" Target="../media/image311.wmf"/><Relationship Id="rId3" Type="http://schemas.openxmlformats.org/officeDocument/2006/relationships/image" Target="../media/image310.png"/><Relationship Id="rId7" Type="http://schemas.openxmlformats.org/officeDocument/2006/relationships/package" Target="../embeddings/Microsoft_Excel_Worksheet127.xlsx"/><Relationship Id="rId2" Type="http://schemas.openxmlformats.org/officeDocument/2006/relationships/slideLayout" Target="../slideLayouts/slideLayout5.xml"/><Relationship Id="rId1" Type="http://schemas.openxmlformats.org/officeDocument/2006/relationships/tags" Target="../tags/tag215.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36.xml.rels><?xml version="1.0" encoding="UTF-8" standalone="yes"?>
<Relationships xmlns="http://schemas.openxmlformats.org/package/2006/relationships"><Relationship Id="rId8" Type="http://schemas.openxmlformats.org/officeDocument/2006/relationships/package" Target="../embeddings/Microsoft_Excel_Worksheet128.xlsx"/><Relationship Id="rId3" Type="http://schemas.openxmlformats.org/officeDocument/2006/relationships/image" Target="../media/image312.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16.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 Id="rId9" Type="http://schemas.openxmlformats.org/officeDocument/2006/relationships/image" Target="../media/image45.wmf"/></Relationships>
</file>

<file path=ppt/slides/_rels/slide237.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slideLayout" Target="../slideLayouts/slideLayout5.xml"/><Relationship Id="rId1" Type="http://schemas.openxmlformats.org/officeDocument/2006/relationships/tags" Target="../tags/tag217.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3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14.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18.xml"/><Relationship Id="rId6" Type="http://schemas.openxmlformats.org/officeDocument/2006/relationships/slide" Target="slide141.xml"/><Relationship Id="rId5" Type="http://schemas.openxmlformats.org/officeDocument/2006/relationships/image" Target="../media/image13.png"/><Relationship Id="rId10" Type="http://schemas.openxmlformats.org/officeDocument/2006/relationships/image" Target="../media/image315.wmf"/><Relationship Id="rId4" Type="http://schemas.openxmlformats.org/officeDocument/2006/relationships/image" Target="../media/image9.png"/><Relationship Id="rId9" Type="http://schemas.openxmlformats.org/officeDocument/2006/relationships/package" Target="../embeddings/Microsoft_Excel_Worksheet129.xlsx"/></Relationships>
</file>

<file path=ppt/slides/_rels/slide239.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slideLayout" Target="../slideLayouts/slideLayout5.xml"/><Relationship Id="rId1" Type="http://schemas.openxmlformats.org/officeDocument/2006/relationships/tags" Target="../tags/tag219.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240.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image" Target="../media/image317.png"/><Relationship Id="rId7" Type="http://schemas.openxmlformats.org/officeDocument/2006/relationships/package" Target="../embeddings/Microsoft_Excel_Worksheet130.xlsx"/><Relationship Id="rId2" Type="http://schemas.openxmlformats.org/officeDocument/2006/relationships/slideLayout" Target="../slideLayouts/slideLayout5.xml"/><Relationship Id="rId1" Type="http://schemas.openxmlformats.org/officeDocument/2006/relationships/tags" Target="../tags/tag220.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 Id="rId9" Type="http://schemas.openxmlformats.org/officeDocument/2006/relationships/image" Target="../media/image16.png"/></Relationships>
</file>

<file path=ppt/slides/_rels/slide241.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image" Target="../media/image318.png"/><Relationship Id="rId7" Type="http://schemas.openxmlformats.org/officeDocument/2006/relationships/package" Target="../embeddings/Microsoft_Excel_Worksheet131.xlsx"/><Relationship Id="rId2" Type="http://schemas.openxmlformats.org/officeDocument/2006/relationships/slideLayout" Target="../slideLayouts/slideLayout5.xml"/><Relationship Id="rId1" Type="http://schemas.openxmlformats.org/officeDocument/2006/relationships/tags" Target="../tags/tag221.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 Id="rId9" Type="http://schemas.openxmlformats.org/officeDocument/2006/relationships/image" Target="../media/image13.png"/></Relationships>
</file>

<file path=ppt/slides/_rels/slide242.xml.rels><?xml version="1.0" encoding="UTF-8" standalone="yes"?>
<Relationships xmlns="http://schemas.openxmlformats.org/package/2006/relationships"><Relationship Id="rId3" Type="http://schemas.openxmlformats.org/officeDocument/2006/relationships/image" Target="../media/image31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22.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43.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slideLayout" Target="../slideLayouts/slideLayout5.xml"/><Relationship Id="rId1" Type="http://schemas.openxmlformats.org/officeDocument/2006/relationships/tags" Target="../tags/tag223.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44.xml.rels><?xml version="1.0" encoding="UTF-8" standalone="yes"?>
<Relationships xmlns="http://schemas.openxmlformats.org/package/2006/relationships"><Relationship Id="rId8" Type="http://schemas.openxmlformats.org/officeDocument/2006/relationships/image" Target="../media/image322.wmf"/><Relationship Id="rId3" Type="http://schemas.openxmlformats.org/officeDocument/2006/relationships/image" Target="../media/image321.png"/><Relationship Id="rId7" Type="http://schemas.openxmlformats.org/officeDocument/2006/relationships/package" Target="../embeddings/Microsoft_Excel_Worksheet132.xlsx"/><Relationship Id="rId2" Type="http://schemas.openxmlformats.org/officeDocument/2006/relationships/slideLayout" Target="../slideLayouts/slideLayout5.xml"/><Relationship Id="rId1" Type="http://schemas.openxmlformats.org/officeDocument/2006/relationships/tags" Target="../tags/tag224.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45.xml.rels><?xml version="1.0" encoding="UTF-8" standalone="yes"?>
<Relationships xmlns="http://schemas.openxmlformats.org/package/2006/relationships"><Relationship Id="rId8" Type="http://schemas.openxmlformats.org/officeDocument/2006/relationships/package" Target="../embeddings/Microsoft_Excel_Worksheet133.xlsx"/><Relationship Id="rId3" Type="http://schemas.openxmlformats.org/officeDocument/2006/relationships/image" Target="../media/image32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25.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 Id="rId9" Type="http://schemas.openxmlformats.org/officeDocument/2006/relationships/image" Target="../media/image324.wmf"/></Relationships>
</file>

<file path=ppt/slides/_rels/slide246.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slideLayout" Target="../slideLayouts/slideLayout5.xml"/><Relationship Id="rId1" Type="http://schemas.openxmlformats.org/officeDocument/2006/relationships/tags" Target="../tags/tag226.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47.xml.rels><?xml version="1.0" encoding="UTF-8" standalone="yes"?>
<Relationships xmlns="http://schemas.openxmlformats.org/package/2006/relationships"><Relationship Id="rId8" Type="http://schemas.openxmlformats.org/officeDocument/2006/relationships/image" Target="../media/image327.wmf"/><Relationship Id="rId3" Type="http://schemas.openxmlformats.org/officeDocument/2006/relationships/image" Target="../media/image326.png"/><Relationship Id="rId7" Type="http://schemas.openxmlformats.org/officeDocument/2006/relationships/package" Target="../embeddings/Microsoft_Excel_Worksheet134.xlsx"/><Relationship Id="rId2" Type="http://schemas.openxmlformats.org/officeDocument/2006/relationships/slideLayout" Target="../slideLayouts/slideLayout5.xml"/><Relationship Id="rId1" Type="http://schemas.openxmlformats.org/officeDocument/2006/relationships/tags" Target="../tags/tag227.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48.xml.rels><?xml version="1.0" encoding="UTF-8" standalone="yes"?>
<Relationships xmlns="http://schemas.openxmlformats.org/package/2006/relationships"><Relationship Id="rId8" Type="http://schemas.openxmlformats.org/officeDocument/2006/relationships/image" Target="../media/image329.wmf"/><Relationship Id="rId3" Type="http://schemas.openxmlformats.org/officeDocument/2006/relationships/image" Target="../media/image328.png"/><Relationship Id="rId7" Type="http://schemas.openxmlformats.org/officeDocument/2006/relationships/package" Target="../embeddings/Microsoft_Excel_Worksheet135.xlsx"/><Relationship Id="rId2" Type="http://schemas.openxmlformats.org/officeDocument/2006/relationships/slideLayout" Target="../slideLayouts/slideLayout5.xml"/><Relationship Id="rId1" Type="http://schemas.openxmlformats.org/officeDocument/2006/relationships/tags" Target="../tags/tag228.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49.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image" Target="../media/image330.png"/><Relationship Id="rId7" Type="http://schemas.openxmlformats.org/officeDocument/2006/relationships/package" Target="../embeddings/Microsoft_Excel_Worksheet136.xlsx"/><Relationship Id="rId2" Type="http://schemas.openxmlformats.org/officeDocument/2006/relationships/slideLayout" Target="../slideLayouts/slideLayout5.xml"/><Relationship Id="rId1" Type="http://schemas.openxmlformats.org/officeDocument/2006/relationships/tags" Target="../tags/tag229.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6.xml"/><Relationship Id="rId7" Type="http://schemas.openxmlformats.org/officeDocument/2006/relationships/slide" Target="slide3.xml"/><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21.png"/></Relationships>
</file>

<file path=ppt/slides/_rels/slide250.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image" Target="../media/image331.png"/><Relationship Id="rId7" Type="http://schemas.openxmlformats.org/officeDocument/2006/relationships/package" Target="../embeddings/Microsoft_Excel_Worksheet137.xlsx"/><Relationship Id="rId2" Type="http://schemas.openxmlformats.org/officeDocument/2006/relationships/slideLayout" Target="../slideLayouts/slideLayout5.xml"/><Relationship Id="rId1" Type="http://schemas.openxmlformats.org/officeDocument/2006/relationships/tags" Target="../tags/tag230.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51.xml.rels><?xml version="1.0" encoding="UTF-8" standalone="yes"?>
<Relationships xmlns="http://schemas.openxmlformats.org/package/2006/relationships"><Relationship Id="rId8" Type="http://schemas.openxmlformats.org/officeDocument/2006/relationships/image" Target="../media/image333.wmf"/><Relationship Id="rId3" Type="http://schemas.openxmlformats.org/officeDocument/2006/relationships/image" Target="../media/image332.png"/><Relationship Id="rId7" Type="http://schemas.openxmlformats.org/officeDocument/2006/relationships/package" Target="../embeddings/Microsoft_Excel_Worksheet138.xlsx"/><Relationship Id="rId2" Type="http://schemas.openxmlformats.org/officeDocument/2006/relationships/slideLayout" Target="../slideLayouts/slideLayout5.xml"/><Relationship Id="rId1" Type="http://schemas.openxmlformats.org/officeDocument/2006/relationships/tags" Target="../tags/tag231.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5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6.png"/><Relationship Id="rId7" Type="http://schemas.openxmlformats.org/officeDocument/2006/relationships/slide" Target="slide141.xml"/><Relationship Id="rId2" Type="http://schemas.openxmlformats.org/officeDocument/2006/relationships/slideLayout" Target="../slideLayouts/slideLayout5.xml"/><Relationship Id="rId1" Type="http://schemas.openxmlformats.org/officeDocument/2006/relationships/tags" Target="../tags/tag232.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335.wmf"/><Relationship Id="rId4" Type="http://schemas.openxmlformats.org/officeDocument/2006/relationships/image" Target="../media/image334.png"/><Relationship Id="rId9" Type="http://schemas.openxmlformats.org/officeDocument/2006/relationships/package" Target="../embeddings/Microsoft_Excel_Worksheet139.xlsx"/></Relationships>
</file>

<file path=ppt/slides/_rels/slide253.xml.rels><?xml version="1.0" encoding="UTF-8" standalone="yes"?>
<Relationships xmlns="http://schemas.openxmlformats.org/package/2006/relationships"><Relationship Id="rId3" Type="http://schemas.openxmlformats.org/officeDocument/2006/relationships/image" Target="../media/image33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33.xml"/><Relationship Id="rId6" Type="http://schemas.openxmlformats.org/officeDocument/2006/relationships/slide" Target="slide141.xml"/><Relationship Id="rId5" Type="http://schemas.openxmlformats.org/officeDocument/2006/relationships/image" Target="../media/image13.png"/><Relationship Id="rId4" Type="http://schemas.openxmlformats.org/officeDocument/2006/relationships/image" Target="../media/image9.png"/></Relationships>
</file>

<file path=ppt/slides/_rels/slide254.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slideLayout" Target="../slideLayouts/slideLayout5.xml"/><Relationship Id="rId1" Type="http://schemas.openxmlformats.org/officeDocument/2006/relationships/tags" Target="../tags/tag234.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55.xml.rels><?xml version="1.0" encoding="UTF-8" standalone="yes"?>
<Relationships xmlns="http://schemas.openxmlformats.org/package/2006/relationships"><Relationship Id="rId8" Type="http://schemas.openxmlformats.org/officeDocument/2006/relationships/package" Target="../embeddings/Microsoft_Excel_Worksheet140.xlsx"/><Relationship Id="rId3" Type="http://schemas.openxmlformats.org/officeDocument/2006/relationships/image" Target="../media/image338.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35.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 Id="rId9" Type="http://schemas.openxmlformats.org/officeDocument/2006/relationships/image" Target="../media/image339.wmf"/></Relationships>
</file>

<file path=ppt/slides/_rels/slide256.xml.rels><?xml version="1.0" encoding="UTF-8" standalone="yes"?>
<Relationships xmlns="http://schemas.openxmlformats.org/package/2006/relationships"><Relationship Id="rId8" Type="http://schemas.openxmlformats.org/officeDocument/2006/relationships/image" Target="../media/image341.wmf"/><Relationship Id="rId3" Type="http://schemas.openxmlformats.org/officeDocument/2006/relationships/image" Target="../media/image340.png"/><Relationship Id="rId7" Type="http://schemas.openxmlformats.org/officeDocument/2006/relationships/package" Target="../embeddings/Microsoft_Excel_Worksheet141.xlsx"/><Relationship Id="rId2" Type="http://schemas.openxmlformats.org/officeDocument/2006/relationships/slideLayout" Target="../slideLayouts/slideLayout5.xml"/><Relationship Id="rId1" Type="http://schemas.openxmlformats.org/officeDocument/2006/relationships/tags" Target="../tags/tag236.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57.xml.rels><?xml version="1.0" encoding="UTF-8" standalone="yes"?>
<Relationships xmlns="http://schemas.openxmlformats.org/package/2006/relationships"><Relationship Id="rId8" Type="http://schemas.openxmlformats.org/officeDocument/2006/relationships/image" Target="../media/image343.wmf"/><Relationship Id="rId3" Type="http://schemas.openxmlformats.org/officeDocument/2006/relationships/image" Target="../media/image342.png"/><Relationship Id="rId7" Type="http://schemas.openxmlformats.org/officeDocument/2006/relationships/package" Target="../embeddings/Microsoft_Excel_Worksheet142.xlsx"/><Relationship Id="rId2" Type="http://schemas.openxmlformats.org/officeDocument/2006/relationships/slideLayout" Target="../slideLayouts/slideLayout5.xml"/><Relationship Id="rId1" Type="http://schemas.openxmlformats.org/officeDocument/2006/relationships/tags" Target="../tags/tag237.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58.xml.rels><?xml version="1.0" encoding="UTF-8" standalone="yes"?>
<Relationships xmlns="http://schemas.openxmlformats.org/package/2006/relationships"><Relationship Id="rId8" Type="http://schemas.openxmlformats.org/officeDocument/2006/relationships/package" Target="../embeddings/Microsoft_Excel_Worksheet143.xlsx"/><Relationship Id="rId3" Type="http://schemas.openxmlformats.org/officeDocument/2006/relationships/image" Target="../media/image344.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38.xml"/><Relationship Id="rId6" Type="http://schemas.openxmlformats.org/officeDocument/2006/relationships/slide" Target="slide141.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345.wmf"/></Relationships>
</file>

<file path=ppt/slides/_rels/slide259.xml.rels><?xml version="1.0" encoding="UTF-8" standalone="yes"?>
<Relationships xmlns="http://schemas.openxmlformats.org/package/2006/relationships"><Relationship Id="rId3" Type="http://schemas.openxmlformats.org/officeDocument/2006/relationships/image" Target="../media/image34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39.xml"/><Relationship Id="rId6" Type="http://schemas.openxmlformats.org/officeDocument/2006/relationships/slide" Target="slide141.xml"/><Relationship Id="rId5" Type="http://schemas.openxmlformats.org/officeDocument/2006/relationships/image" Target="../media/image16.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38.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260.xml.rels><?xml version="1.0" encoding="UTF-8" standalone="yes"?>
<Relationships xmlns="http://schemas.openxmlformats.org/package/2006/relationships"><Relationship Id="rId8" Type="http://schemas.openxmlformats.org/officeDocument/2006/relationships/image" Target="../media/image348.wmf"/><Relationship Id="rId3" Type="http://schemas.openxmlformats.org/officeDocument/2006/relationships/image" Target="../media/image347.png"/><Relationship Id="rId7" Type="http://schemas.openxmlformats.org/officeDocument/2006/relationships/package" Target="../embeddings/Microsoft_Excel_Worksheet144.xlsx"/><Relationship Id="rId2" Type="http://schemas.openxmlformats.org/officeDocument/2006/relationships/slideLayout" Target="../slideLayouts/slideLayout5.xml"/><Relationship Id="rId1" Type="http://schemas.openxmlformats.org/officeDocument/2006/relationships/tags" Target="../tags/tag240.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61.xml.rels><?xml version="1.0" encoding="UTF-8" standalone="yes"?>
<Relationships xmlns="http://schemas.openxmlformats.org/package/2006/relationships"><Relationship Id="rId8" Type="http://schemas.openxmlformats.org/officeDocument/2006/relationships/image" Target="../media/image350.wmf"/><Relationship Id="rId3" Type="http://schemas.openxmlformats.org/officeDocument/2006/relationships/image" Target="../media/image349.png"/><Relationship Id="rId7" Type="http://schemas.openxmlformats.org/officeDocument/2006/relationships/package" Target="../embeddings/Microsoft_Excel_Worksheet145.xlsx"/><Relationship Id="rId2" Type="http://schemas.openxmlformats.org/officeDocument/2006/relationships/slideLayout" Target="../slideLayouts/slideLayout5.xml"/><Relationship Id="rId1" Type="http://schemas.openxmlformats.org/officeDocument/2006/relationships/tags" Target="../tags/tag241.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62.xml.rels><?xml version="1.0" encoding="UTF-8" standalone="yes"?>
<Relationships xmlns="http://schemas.openxmlformats.org/package/2006/relationships"><Relationship Id="rId8" Type="http://schemas.openxmlformats.org/officeDocument/2006/relationships/image" Target="../media/image352.wmf"/><Relationship Id="rId3" Type="http://schemas.openxmlformats.org/officeDocument/2006/relationships/image" Target="../media/image351.png"/><Relationship Id="rId7" Type="http://schemas.openxmlformats.org/officeDocument/2006/relationships/package" Target="../embeddings/Microsoft_Excel_Worksheet146.xlsx"/><Relationship Id="rId2" Type="http://schemas.openxmlformats.org/officeDocument/2006/relationships/slideLayout" Target="../slideLayouts/slideLayout5.xml"/><Relationship Id="rId1" Type="http://schemas.openxmlformats.org/officeDocument/2006/relationships/tags" Target="../tags/tag242.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63.xml.rels><?xml version="1.0" encoding="UTF-8" standalone="yes"?>
<Relationships xmlns="http://schemas.openxmlformats.org/package/2006/relationships"><Relationship Id="rId8" Type="http://schemas.openxmlformats.org/officeDocument/2006/relationships/package" Target="../embeddings/Microsoft_Excel_Worksheet147.xlsx"/><Relationship Id="rId3" Type="http://schemas.openxmlformats.org/officeDocument/2006/relationships/image" Target="../media/image6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43.xml"/><Relationship Id="rId6" Type="http://schemas.openxmlformats.org/officeDocument/2006/relationships/slide" Target="slide141.xml"/><Relationship Id="rId5" Type="http://schemas.openxmlformats.org/officeDocument/2006/relationships/image" Target="../media/image9.png"/><Relationship Id="rId4" Type="http://schemas.openxmlformats.org/officeDocument/2006/relationships/image" Target="../media/image353.png"/><Relationship Id="rId9" Type="http://schemas.openxmlformats.org/officeDocument/2006/relationships/image" Target="../media/image354.wmf"/></Relationships>
</file>

<file path=ppt/slides/_rels/slide264.xml.rels><?xml version="1.0" encoding="UTF-8" standalone="yes"?>
<Relationships xmlns="http://schemas.openxmlformats.org/package/2006/relationships"><Relationship Id="rId8" Type="http://schemas.openxmlformats.org/officeDocument/2006/relationships/package" Target="../embeddings/Microsoft_Excel_Worksheet148.xlsx"/><Relationship Id="rId3" Type="http://schemas.openxmlformats.org/officeDocument/2006/relationships/image" Target="../media/image6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44.xml"/><Relationship Id="rId6" Type="http://schemas.openxmlformats.org/officeDocument/2006/relationships/slide" Target="slide141.xml"/><Relationship Id="rId5" Type="http://schemas.openxmlformats.org/officeDocument/2006/relationships/image" Target="../media/image9.png"/><Relationship Id="rId4" Type="http://schemas.openxmlformats.org/officeDocument/2006/relationships/image" Target="../media/image355.png"/><Relationship Id="rId9" Type="http://schemas.openxmlformats.org/officeDocument/2006/relationships/image" Target="../media/image356.wmf"/></Relationships>
</file>

<file path=ppt/slides/_rels/slide265.xml.rels><?xml version="1.0" encoding="UTF-8" standalone="yes"?>
<Relationships xmlns="http://schemas.openxmlformats.org/package/2006/relationships"><Relationship Id="rId8" Type="http://schemas.openxmlformats.org/officeDocument/2006/relationships/package" Target="../embeddings/Microsoft_Excel_Worksheet149.xlsx"/><Relationship Id="rId3" Type="http://schemas.openxmlformats.org/officeDocument/2006/relationships/image" Target="../media/image6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45.xml"/><Relationship Id="rId6" Type="http://schemas.openxmlformats.org/officeDocument/2006/relationships/slide" Target="slide141.xml"/><Relationship Id="rId5" Type="http://schemas.openxmlformats.org/officeDocument/2006/relationships/image" Target="../media/image9.png"/><Relationship Id="rId4" Type="http://schemas.openxmlformats.org/officeDocument/2006/relationships/image" Target="../media/image357.png"/><Relationship Id="rId9" Type="http://schemas.openxmlformats.org/officeDocument/2006/relationships/image" Target="../media/image358.wmf"/></Relationships>
</file>

<file path=ppt/slides/_rels/slide266.xml.rels><?xml version="1.0" encoding="UTF-8" standalone="yes"?>
<Relationships xmlns="http://schemas.openxmlformats.org/package/2006/relationships"><Relationship Id="rId8" Type="http://schemas.openxmlformats.org/officeDocument/2006/relationships/package" Target="../embeddings/Microsoft_Excel_Worksheet150.xlsx"/><Relationship Id="rId3" Type="http://schemas.openxmlformats.org/officeDocument/2006/relationships/image" Target="../media/image6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46.xml"/><Relationship Id="rId6" Type="http://schemas.openxmlformats.org/officeDocument/2006/relationships/slide" Target="slide141.xml"/><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359.png"/><Relationship Id="rId9" Type="http://schemas.openxmlformats.org/officeDocument/2006/relationships/image" Target="../media/image360.wmf"/></Relationships>
</file>

<file path=ppt/slides/_rels/slide267.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slideLayout" Target="../slideLayouts/slideLayout5.xml"/><Relationship Id="rId1" Type="http://schemas.openxmlformats.org/officeDocument/2006/relationships/tags" Target="../tags/tag247.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68.xml.rels><?xml version="1.0" encoding="UTF-8" standalone="yes"?>
<Relationships xmlns="http://schemas.openxmlformats.org/package/2006/relationships"><Relationship Id="rId8" Type="http://schemas.openxmlformats.org/officeDocument/2006/relationships/package" Target="../embeddings/Microsoft_Excel_Worksheet151.xlsx"/><Relationship Id="rId3" Type="http://schemas.openxmlformats.org/officeDocument/2006/relationships/image" Target="../media/image362.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48.xml"/><Relationship Id="rId6" Type="http://schemas.openxmlformats.org/officeDocument/2006/relationships/slide" Target="slide141.xml"/><Relationship Id="rId5"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363.wmf"/></Relationships>
</file>

<file path=ppt/slides/_rels/slide269.xml.rels><?xml version="1.0" encoding="UTF-8" standalone="yes"?>
<Relationships xmlns="http://schemas.openxmlformats.org/package/2006/relationships"><Relationship Id="rId8" Type="http://schemas.openxmlformats.org/officeDocument/2006/relationships/image" Target="../media/image365.wmf"/><Relationship Id="rId3" Type="http://schemas.openxmlformats.org/officeDocument/2006/relationships/image" Target="../media/image364.png"/><Relationship Id="rId7" Type="http://schemas.openxmlformats.org/officeDocument/2006/relationships/package" Target="../embeddings/Microsoft_Excel_Worksheet152.xlsx"/><Relationship Id="rId2" Type="http://schemas.openxmlformats.org/officeDocument/2006/relationships/slideLayout" Target="../slideLayouts/slideLayout5.xml"/><Relationship Id="rId1" Type="http://schemas.openxmlformats.org/officeDocument/2006/relationships/tags" Target="../tags/tag249.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3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9.png"/><Relationship Id="rId11" Type="http://schemas.openxmlformats.org/officeDocument/2006/relationships/image" Target="../media/image40.wmf"/><Relationship Id="rId5" Type="http://schemas.openxmlformats.org/officeDocument/2006/relationships/image" Target="../media/image12.png"/><Relationship Id="rId10" Type="http://schemas.openxmlformats.org/officeDocument/2006/relationships/package" Target="../embeddings/Microsoft_Excel_Worksheet3.xlsx"/><Relationship Id="rId4" Type="http://schemas.openxmlformats.org/officeDocument/2006/relationships/slide" Target="slide6.xml"/><Relationship Id="rId9" Type="http://schemas.openxmlformats.org/officeDocument/2006/relationships/image" Target="../media/image21.png"/></Relationships>
</file>

<file path=ppt/slides/_rels/slide270.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image" Target="../media/image366.png"/><Relationship Id="rId7" Type="http://schemas.openxmlformats.org/officeDocument/2006/relationships/package" Target="../embeddings/Microsoft_Excel_Worksheet153.xlsx"/><Relationship Id="rId2" Type="http://schemas.openxmlformats.org/officeDocument/2006/relationships/slideLayout" Target="../slideLayouts/slideLayout5.xml"/><Relationship Id="rId1" Type="http://schemas.openxmlformats.org/officeDocument/2006/relationships/tags" Target="../tags/tag250.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71.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image" Target="../media/image367.png"/><Relationship Id="rId7" Type="http://schemas.openxmlformats.org/officeDocument/2006/relationships/package" Target="../embeddings/Microsoft_Excel_Worksheet154.xlsx"/><Relationship Id="rId2" Type="http://schemas.openxmlformats.org/officeDocument/2006/relationships/slideLayout" Target="../slideLayouts/slideLayout5.xml"/><Relationship Id="rId1" Type="http://schemas.openxmlformats.org/officeDocument/2006/relationships/tags" Target="../tags/tag251.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72.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image" Target="../media/image368.png"/><Relationship Id="rId7" Type="http://schemas.openxmlformats.org/officeDocument/2006/relationships/package" Target="../embeddings/Microsoft_Excel_Worksheet155.xlsx"/><Relationship Id="rId2" Type="http://schemas.openxmlformats.org/officeDocument/2006/relationships/slideLayout" Target="../slideLayouts/slideLayout5.xml"/><Relationship Id="rId1" Type="http://schemas.openxmlformats.org/officeDocument/2006/relationships/tags" Target="../tags/tag252.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73.xml.rels><?xml version="1.0" encoding="UTF-8" standalone="yes"?>
<Relationships xmlns="http://schemas.openxmlformats.org/package/2006/relationships"><Relationship Id="rId8" Type="http://schemas.openxmlformats.org/officeDocument/2006/relationships/image" Target="../media/image370.wmf"/><Relationship Id="rId3" Type="http://schemas.openxmlformats.org/officeDocument/2006/relationships/image" Target="../media/image369.png"/><Relationship Id="rId7" Type="http://schemas.openxmlformats.org/officeDocument/2006/relationships/package" Target="../embeddings/Microsoft_Excel_Worksheet156.xlsx"/><Relationship Id="rId2" Type="http://schemas.openxmlformats.org/officeDocument/2006/relationships/slideLayout" Target="../slideLayouts/slideLayout5.xml"/><Relationship Id="rId1" Type="http://schemas.openxmlformats.org/officeDocument/2006/relationships/tags" Target="../tags/tag253.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74.xml.rels><?xml version="1.0" encoding="UTF-8" standalone="yes"?>
<Relationships xmlns="http://schemas.openxmlformats.org/package/2006/relationships"><Relationship Id="rId8" Type="http://schemas.openxmlformats.org/officeDocument/2006/relationships/image" Target="../media/image372.wmf"/><Relationship Id="rId3" Type="http://schemas.openxmlformats.org/officeDocument/2006/relationships/image" Target="../media/image371.png"/><Relationship Id="rId7" Type="http://schemas.openxmlformats.org/officeDocument/2006/relationships/package" Target="../embeddings/Microsoft_Excel_Worksheet157.xlsx"/><Relationship Id="rId2" Type="http://schemas.openxmlformats.org/officeDocument/2006/relationships/slideLayout" Target="../slideLayouts/slideLayout5.xml"/><Relationship Id="rId1" Type="http://schemas.openxmlformats.org/officeDocument/2006/relationships/tags" Target="../tags/tag254.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75.xml.rels><?xml version="1.0" encoding="UTF-8" standalone="yes"?>
<Relationships xmlns="http://schemas.openxmlformats.org/package/2006/relationships"><Relationship Id="rId8" Type="http://schemas.openxmlformats.org/officeDocument/2006/relationships/image" Target="../media/image374.wmf"/><Relationship Id="rId3" Type="http://schemas.openxmlformats.org/officeDocument/2006/relationships/image" Target="../media/image373.png"/><Relationship Id="rId7" Type="http://schemas.openxmlformats.org/officeDocument/2006/relationships/package" Target="../embeddings/Microsoft_Excel_Worksheet158.xlsx"/><Relationship Id="rId2" Type="http://schemas.openxmlformats.org/officeDocument/2006/relationships/slideLayout" Target="../slideLayouts/slideLayout5.xml"/><Relationship Id="rId1" Type="http://schemas.openxmlformats.org/officeDocument/2006/relationships/tags" Target="../tags/tag255.xml"/><Relationship Id="rId6" Type="http://schemas.openxmlformats.org/officeDocument/2006/relationships/image" Target="../media/image12.png"/><Relationship Id="rId5" Type="http://schemas.openxmlformats.org/officeDocument/2006/relationships/slide" Target="slide141.xml"/><Relationship Id="rId4" Type="http://schemas.openxmlformats.org/officeDocument/2006/relationships/image" Target="../media/image9.png"/></Relationships>
</file>

<file path=ppt/slides/_rels/slide27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288.xml"/><Relationship Id="rId18" Type="http://schemas.openxmlformats.org/officeDocument/2006/relationships/slide" Target="slide300.xml"/><Relationship Id="rId3" Type="http://schemas.openxmlformats.org/officeDocument/2006/relationships/notesSlide" Target="../notesSlides/notesSlide17.xml"/><Relationship Id="rId21" Type="http://schemas.openxmlformats.org/officeDocument/2006/relationships/slide" Target="slide304.xml"/><Relationship Id="rId7" Type="http://schemas.openxmlformats.org/officeDocument/2006/relationships/slide" Target="slide282.xml"/><Relationship Id="rId12" Type="http://schemas.openxmlformats.org/officeDocument/2006/relationships/slide" Target="slide281.xml"/><Relationship Id="rId17" Type="http://schemas.openxmlformats.org/officeDocument/2006/relationships/slide" Target="slide298.xml"/><Relationship Id="rId2" Type="http://schemas.openxmlformats.org/officeDocument/2006/relationships/slideLayout" Target="../slideLayouts/slideLayout3.xml"/><Relationship Id="rId16" Type="http://schemas.openxmlformats.org/officeDocument/2006/relationships/slide" Target="slide294.xml"/><Relationship Id="rId20" Type="http://schemas.openxmlformats.org/officeDocument/2006/relationships/slide" Target="slide307.xml"/><Relationship Id="rId1" Type="http://schemas.openxmlformats.org/officeDocument/2006/relationships/tags" Target="../tags/tag256.xml"/><Relationship Id="rId6" Type="http://schemas.openxmlformats.org/officeDocument/2006/relationships/slide" Target="slide279.xml"/><Relationship Id="rId11" Type="http://schemas.openxmlformats.org/officeDocument/2006/relationships/slide" Target="slide308.xml"/><Relationship Id="rId5" Type="http://schemas.openxmlformats.org/officeDocument/2006/relationships/slide" Target="slide277.xml"/><Relationship Id="rId15" Type="http://schemas.openxmlformats.org/officeDocument/2006/relationships/slide" Target="slide292.xml"/><Relationship Id="rId23" Type="http://schemas.openxmlformats.org/officeDocument/2006/relationships/slide" Target="slide312.xml"/><Relationship Id="rId10" Type="http://schemas.openxmlformats.org/officeDocument/2006/relationships/slide" Target="slide309.xml"/><Relationship Id="rId19" Type="http://schemas.openxmlformats.org/officeDocument/2006/relationships/slide" Target="slide306.xml"/><Relationship Id="rId4" Type="http://schemas.openxmlformats.org/officeDocument/2006/relationships/image" Target="../media/image9.png"/><Relationship Id="rId9" Type="http://schemas.openxmlformats.org/officeDocument/2006/relationships/slide" Target="slide296.xml"/><Relationship Id="rId14" Type="http://schemas.openxmlformats.org/officeDocument/2006/relationships/slide" Target="slide290.xml"/><Relationship Id="rId22" Type="http://schemas.openxmlformats.org/officeDocument/2006/relationships/slide" Target="slide311.xml"/></Relationships>
</file>

<file path=ppt/slides/_rels/slide277.xml.rels><?xml version="1.0" encoding="UTF-8" standalone="yes"?>
<Relationships xmlns="http://schemas.openxmlformats.org/package/2006/relationships"><Relationship Id="rId8" Type="http://schemas.openxmlformats.org/officeDocument/2006/relationships/package" Target="../embeddings/Microsoft_Excel_Worksheet159.xlsx"/><Relationship Id="rId3" Type="http://schemas.openxmlformats.org/officeDocument/2006/relationships/image" Target="../media/image37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5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276.xml"/><Relationship Id="rId9" Type="http://schemas.openxmlformats.org/officeDocument/2006/relationships/image" Target="../media/image173.wmf"/></Relationships>
</file>

<file path=ppt/slides/_rels/slide278.xml.rels><?xml version="1.0" encoding="UTF-8" standalone="yes"?>
<Relationships xmlns="http://schemas.openxmlformats.org/package/2006/relationships"><Relationship Id="rId3" Type="http://schemas.openxmlformats.org/officeDocument/2006/relationships/image" Target="../media/image376.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5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276.xml"/></Relationships>
</file>

<file path=ppt/slides/_rels/slide279.xml.rels><?xml version="1.0" encoding="UTF-8" standalone="yes"?>
<Relationships xmlns="http://schemas.openxmlformats.org/package/2006/relationships"><Relationship Id="rId8" Type="http://schemas.openxmlformats.org/officeDocument/2006/relationships/package" Target="../embeddings/Microsoft_Excel_Worksheet160.xlsx"/><Relationship Id="rId3" Type="http://schemas.openxmlformats.org/officeDocument/2006/relationships/image" Target="../media/image37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5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276.xml"/><Relationship Id="rId9" Type="http://schemas.openxmlformats.org/officeDocument/2006/relationships/image" Target="../media/image378.wmf"/></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280.xml.rels><?xml version="1.0" encoding="UTF-8" standalone="yes"?>
<Relationships xmlns="http://schemas.openxmlformats.org/package/2006/relationships"><Relationship Id="rId3" Type="http://schemas.openxmlformats.org/officeDocument/2006/relationships/image" Target="../media/image379.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60.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s>
</file>

<file path=ppt/slides/_rels/slide281.xml.rels><?xml version="1.0" encoding="UTF-8" standalone="yes"?>
<Relationships xmlns="http://schemas.openxmlformats.org/package/2006/relationships"><Relationship Id="rId8" Type="http://schemas.openxmlformats.org/officeDocument/2006/relationships/image" Target="../media/image381.wmf"/><Relationship Id="rId3" Type="http://schemas.openxmlformats.org/officeDocument/2006/relationships/image" Target="../media/image380.png"/><Relationship Id="rId7" Type="http://schemas.openxmlformats.org/officeDocument/2006/relationships/package" Target="../embeddings/Microsoft_Excel_Worksheet161.xlsx"/><Relationship Id="rId2" Type="http://schemas.openxmlformats.org/officeDocument/2006/relationships/slideLayout" Target="../slideLayouts/slideLayout5.xml"/><Relationship Id="rId1" Type="http://schemas.openxmlformats.org/officeDocument/2006/relationships/tags" Target="../tags/tag261.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s>
</file>

<file path=ppt/slides/_rels/slide282.xml.rels><?xml version="1.0" encoding="UTF-8" standalone="yes"?>
<Relationships xmlns="http://schemas.openxmlformats.org/package/2006/relationships"><Relationship Id="rId8" Type="http://schemas.openxmlformats.org/officeDocument/2006/relationships/package" Target="../embeddings/Microsoft_Excel_Worksheet162.xlsx"/><Relationship Id="rId3" Type="http://schemas.openxmlformats.org/officeDocument/2006/relationships/image" Target="../media/image382.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6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276.xml"/><Relationship Id="rId9" Type="http://schemas.openxmlformats.org/officeDocument/2006/relationships/image" Target="../media/image383.wmf"/></Relationships>
</file>

<file path=ppt/slides/_rels/slide283.xml.rels><?xml version="1.0" encoding="UTF-8" standalone="yes"?>
<Relationships xmlns="http://schemas.openxmlformats.org/package/2006/relationships"><Relationship Id="rId3" Type="http://schemas.openxmlformats.org/officeDocument/2006/relationships/image" Target="../media/image384.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63.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s>
</file>

<file path=ppt/slides/_rels/slide284.xml.rels><?xml version="1.0" encoding="UTF-8" standalone="yes"?>
<Relationships xmlns="http://schemas.openxmlformats.org/package/2006/relationships"><Relationship Id="rId8" Type="http://schemas.openxmlformats.org/officeDocument/2006/relationships/package" Target="../embeddings/Microsoft_Excel_Worksheet163.xlsx"/><Relationship Id="rId3" Type="http://schemas.openxmlformats.org/officeDocument/2006/relationships/image" Target="../media/image38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6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276.xml"/><Relationship Id="rId9" Type="http://schemas.openxmlformats.org/officeDocument/2006/relationships/image" Target="../media/image173.wmf"/></Relationships>
</file>

<file path=ppt/slides/_rels/slide285.xml.rels><?xml version="1.0" encoding="UTF-8" standalone="yes"?>
<Relationships xmlns="http://schemas.openxmlformats.org/package/2006/relationships"><Relationship Id="rId3" Type="http://schemas.openxmlformats.org/officeDocument/2006/relationships/image" Target="../media/image386.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65.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s>
</file>

<file path=ppt/slides/_rels/slide286.xml.rels><?xml version="1.0" encoding="UTF-8" standalone="yes"?>
<Relationships xmlns="http://schemas.openxmlformats.org/package/2006/relationships"><Relationship Id="rId8" Type="http://schemas.openxmlformats.org/officeDocument/2006/relationships/package" Target="../embeddings/Microsoft_Excel_Worksheet164.xlsx"/><Relationship Id="rId3" Type="http://schemas.openxmlformats.org/officeDocument/2006/relationships/image" Target="../media/image38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6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276.xml"/><Relationship Id="rId9" Type="http://schemas.openxmlformats.org/officeDocument/2006/relationships/image" Target="../media/image388.wmf"/></Relationships>
</file>

<file path=ppt/slides/_rels/slide287.xml.rels><?xml version="1.0" encoding="UTF-8" standalone="yes"?>
<Relationships xmlns="http://schemas.openxmlformats.org/package/2006/relationships"><Relationship Id="rId3" Type="http://schemas.openxmlformats.org/officeDocument/2006/relationships/image" Target="../media/image389.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67.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s>
</file>

<file path=ppt/slides/_rels/slide288.xml.rels><?xml version="1.0" encoding="UTF-8" standalone="yes"?>
<Relationships xmlns="http://schemas.openxmlformats.org/package/2006/relationships"><Relationship Id="rId8" Type="http://schemas.openxmlformats.org/officeDocument/2006/relationships/package" Target="../embeddings/Microsoft_Excel_Worksheet165.xlsx"/><Relationship Id="rId3" Type="http://schemas.openxmlformats.org/officeDocument/2006/relationships/image" Target="../media/image390.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68.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 Id="rId9" Type="http://schemas.openxmlformats.org/officeDocument/2006/relationships/image" Target="../media/image391.wmf"/></Relationships>
</file>

<file path=ppt/slides/_rels/slide289.xml.rels><?xml version="1.0" encoding="UTF-8" standalone="yes"?>
<Relationships xmlns="http://schemas.openxmlformats.org/package/2006/relationships"><Relationship Id="rId3" Type="http://schemas.openxmlformats.org/officeDocument/2006/relationships/image" Target="../media/image392.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69.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42.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9.png"/><Relationship Id="rId11" Type="http://schemas.openxmlformats.org/officeDocument/2006/relationships/image" Target="../media/image43.wmf"/><Relationship Id="rId5" Type="http://schemas.openxmlformats.org/officeDocument/2006/relationships/image" Target="../media/image12.png"/><Relationship Id="rId10" Type="http://schemas.openxmlformats.org/officeDocument/2006/relationships/package" Target="../embeddings/Microsoft_Excel_Worksheet4.xlsx"/><Relationship Id="rId4" Type="http://schemas.openxmlformats.org/officeDocument/2006/relationships/slide" Target="slide6.xml"/><Relationship Id="rId9" Type="http://schemas.openxmlformats.org/officeDocument/2006/relationships/image" Target="../media/image21.png"/></Relationships>
</file>

<file path=ppt/slides/_rels/slide290.xml.rels><?xml version="1.0" encoding="UTF-8" standalone="yes"?>
<Relationships xmlns="http://schemas.openxmlformats.org/package/2006/relationships"><Relationship Id="rId8" Type="http://schemas.openxmlformats.org/officeDocument/2006/relationships/package" Target="../embeddings/Microsoft_Excel_Worksheet166.xlsx"/><Relationship Id="rId3" Type="http://schemas.openxmlformats.org/officeDocument/2006/relationships/image" Target="../media/image39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70.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 Id="rId9" Type="http://schemas.openxmlformats.org/officeDocument/2006/relationships/image" Target="../media/image394.wmf"/></Relationships>
</file>

<file path=ppt/slides/_rels/slide291.xml.rels><?xml version="1.0" encoding="UTF-8" standalone="yes"?>
<Relationships xmlns="http://schemas.openxmlformats.org/package/2006/relationships"><Relationship Id="rId3" Type="http://schemas.openxmlformats.org/officeDocument/2006/relationships/image" Target="../media/image395.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71.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s>
</file>

<file path=ppt/slides/_rels/slide292.xml.rels><?xml version="1.0" encoding="UTF-8" standalone="yes"?>
<Relationships xmlns="http://schemas.openxmlformats.org/package/2006/relationships"><Relationship Id="rId8" Type="http://schemas.openxmlformats.org/officeDocument/2006/relationships/package" Target="../embeddings/Microsoft_Excel_Worksheet167.xlsx"/><Relationship Id="rId3" Type="http://schemas.openxmlformats.org/officeDocument/2006/relationships/image" Target="../media/image39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72.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 Id="rId9" Type="http://schemas.openxmlformats.org/officeDocument/2006/relationships/image" Target="../media/image397.wmf"/></Relationships>
</file>

<file path=ppt/slides/_rels/slide293.xml.rels><?xml version="1.0" encoding="UTF-8" standalone="yes"?>
<Relationships xmlns="http://schemas.openxmlformats.org/package/2006/relationships"><Relationship Id="rId3" Type="http://schemas.openxmlformats.org/officeDocument/2006/relationships/image" Target="../media/image398.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73.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s>
</file>

<file path=ppt/slides/_rels/slide294.xml.rels><?xml version="1.0" encoding="UTF-8" standalone="yes"?>
<Relationships xmlns="http://schemas.openxmlformats.org/package/2006/relationships"><Relationship Id="rId8" Type="http://schemas.openxmlformats.org/officeDocument/2006/relationships/package" Target="../embeddings/Microsoft_Excel_Worksheet168.xlsx"/><Relationship Id="rId3" Type="http://schemas.openxmlformats.org/officeDocument/2006/relationships/image" Target="../media/image39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74.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 Id="rId9" Type="http://schemas.openxmlformats.org/officeDocument/2006/relationships/image" Target="../media/image400.wmf"/></Relationships>
</file>

<file path=ppt/slides/_rels/slide295.xml.rels><?xml version="1.0" encoding="UTF-8" standalone="yes"?>
<Relationships xmlns="http://schemas.openxmlformats.org/package/2006/relationships"><Relationship Id="rId3" Type="http://schemas.openxmlformats.org/officeDocument/2006/relationships/image" Target="../media/image401.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75.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s>
</file>

<file path=ppt/slides/_rels/slide29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02.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76.xml"/><Relationship Id="rId6" Type="http://schemas.openxmlformats.org/officeDocument/2006/relationships/slide" Target="slide276.xml"/><Relationship Id="rId5" Type="http://schemas.openxmlformats.org/officeDocument/2006/relationships/image" Target="../media/image13.png"/><Relationship Id="rId10" Type="http://schemas.openxmlformats.org/officeDocument/2006/relationships/image" Target="../media/image403.wmf"/><Relationship Id="rId4" Type="http://schemas.openxmlformats.org/officeDocument/2006/relationships/image" Target="../media/image9.png"/><Relationship Id="rId9" Type="http://schemas.openxmlformats.org/officeDocument/2006/relationships/package" Target="../embeddings/Microsoft_Excel_Worksheet169.xlsx"/></Relationships>
</file>

<file path=ppt/slides/_rels/slide29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04.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77.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s>
</file>

<file path=ppt/slides/_rels/slide29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0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78.xml"/><Relationship Id="rId6" Type="http://schemas.openxmlformats.org/officeDocument/2006/relationships/image" Target="../media/image12.png"/><Relationship Id="rId5" Type="http://schemas.openxmlformats.org/officeDocument/2006/relationships/slide" Target="slide276.xml"/><Relationship Id="rId10" Type="http://schemas.openxmlformats.org/officeDocument/2006/relationships/image" Target="../media/image406.wmf"/><Relationship Id="rId4" Type="http://schemas.openxmlformats.org/officeDocument/2006/relationships/image" Target="../media/image9.png"/><Relationship Id="rId9" Type="http://schemas.openxmlformats.org/officeDocument/2006/relationships/package" Target="../embeddings/Microsoft_Excel_Worksheet170.xlsx"/></Relationships>
</file>

<file path=ppt/slides/_rels/slide29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07.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79.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slide" Target="slide82.xml"/><Relationship Id="rId18" Type="http://schemas.openxmlformats.org/officeDocument/2006/relationships/slide" Target="slide85.xml"/><Relationship Id="rId26" Type="http://schemas.openxmlformats.org/officeDocument/2006/relationships/slide" Target="slide3.xml"/><Relationship Id="rId3" Type="http://schemas.openxmlformats.org/officeDocument/2006/relationships/slide" Target="slide32.xml"/><Relationship Id="rId21" Type="http://schemas.openxmlformats.org/officeDocument/2006/relationships/slide" Target="slide62.xml"/><Relationship Id="rId7" Type="http://schemas.openxmlformats.org/officeDocument/2006/relationships/slide" Target="slide79.xml"/><Relationship Id="rId12" Type="http://schemas.openxmlformats.org/officeDocument/2006/relationships/slide" Target="slide80.xml"/><Relationship Id="rId17" Type="http://schemas.openxmlformats.org/officeDocument/2006/relationships/slide" Target="slide72.xml"/><Relationship Id="rId25" Type="http://schemas.openxmlformats.org/officeDocument/2006/relationships/slide" Target="slide92.xml"/><Relationship Id="rId2" Type="http://schemas.openxmlformats.org/officeDocument/2006/relationships/slide" Target="slide29.xml"/><Relationship Id="rId16" Type="http://schemas.openxmlformats.org/officeDocument/2006/relationships/slide" Target="slide23.xml"/><Relationship Id="rId20" Type="http://schemas.openxmlformats.org/officeDocument/2006/relationships/slide" Target="slide59.xml"/><Relationship Id="rId1" Type="http://schemas.openxmlformats.org/officeDocument/2006/relationships/slideLayout" Target="../slideLayouts/slideLayout5.xml"/><Relationship Id="rId6" Type="http://schemas.openxmlformats.org/officeDocument/2006/relationships/slide" Target="slide75.xml"/><Relationship Id="rId11" Type="http://schemas.openxmlformats.org/officeDocument/2006/relationships/slide" Target="slide70.xml"/><Relationship Id="rId24" Type="http://schemas.openxmlformats.org/officeDocument/2006/relationships/slide" Target="slide90.xml"/><Relationship Id="rId5" Type="http://schemas.openxmlformats.org/officeDocument/2006/relationships/slide" Target="slide68.xml"/><Relationship Id="rId15" Type="http://schemas.openxmlformats.org/officeDocument/2006/relationships/slide" Target="slide52.xml"/><Relationship Id="rId23" Type="http://schemas.openxmlformats.org/officeDocument/2006/relationships/slide" Target="slide74.xml"/><Relationship Id="rId10" Type="http://schemas.openxmlformats.org/officeDocument/2006/relationships/slide" Target="slide21.xml"/><Relationship Id="rId19" Type="http://schemas.openxmlformats.org/officeDocument/2006/relationships/slide" Target="slide87.xml"/><Relationship Id="rId4" Type="http://schemas.openxmlformats.org/officeDocument/2006/relationships/slide" Target="slide19.xml"/><Relationship Id="rId9" Type="http://schemas.openxmlformats.org/officeDocument/2006/relationships/slide" Target="slide42.xml"/><Relationship Id="rId14" Type="http://schemas.openxmlformats.org/officeDocument/2006/relationships/slide" Target="slide49.xml"/><Relationship Id="rId22" Type="http://schemas.openxmlformats.org/officeDocument/2006/relationships/slide" Target="slide25.xml"/></Relationships>
</file>

<file path=ppt/slides/_rels/slide30.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44.png"/><Relationship Id="rId7" Type="http://schemas.openxmlformats.org/officeDocument/2006/relationships/package" Target="../embeddings/Microsoft_Excel_Worksheet5.xlsx"/><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30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0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80.xml"/><Relationship Id="rId6" Type="http://schemas.openxmlformats.org/officeDocument/2006/relationships/image" Target="../media/image12.png"/><Relationship Id="rId5" Type="http://schemas.openxmlformats.org/officeDocument/2006/relationships/slide" Target="slide276.xml"/><Relationship Id="rId10" Type="http://schemas.openxmlformats.org/officeDocument/2006/relationships/image" Target="../media/image409.wmf"/><Relationship Id="rId4" Type="http://schemas.openxmlformats.org/officeDocument/2006/relationships/image" Target="../media/image9.png"/><Relationship Id="rId9" Type="http://schemas.openxmlformats.org/officeDocument/2006/relationships/package" Target="../embeddings/Microsoft_Excel_Worksheet171.xlsx"/></Relationships>
</file>

<file path=ppt/slides/_rels/slide30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10.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81.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s>
</file>

<file path=ppt/slides/_rels/slide30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1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82.xml"/><Relationship Id="rId6" Type="http://schemas.openxmlformats.org/officeDocument/2006/relationships/image" Target="../media/image12.png"/><Relationship Id="rId5" Type="http://schemas.openxmlformats.org/officeDocument/2006/relationships/slide" Target="slide276.xml"/><Relationship Id="rId10" Type="http://schemas.openxmlformats.org/officeDocument/2006/relationships/image" Target="../media/image412.wmf"/><Relationship Id="rId4" Type="http://schemas.openxmlformats.org/officeDocument/2006/relationships/image" Target="../media/image9.png"/><Relationship Id="rId9" Type="http://schemas.openxmlformats.org/officeDocument/2006/relationships/package" Target="../embeddings/Microsoft_Excel_Worksheet172.xlsx"/></Relationships>
</file>

<file path=ppt/slides/_rels/slide303.xml.rels><?xml version="1.0" encoding="UTF-8" standalone="yes"?>
<Relationships xmlns="http://schemas.openxmlformats.org/package/2006/relationships"><Relationship Id="rId3" Type="http://schemas.openxmlformats.org/officeDocument/2006/relationships/image" Target="../media/image413.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83.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s>
</file>

<file path=ppt/slides/_rels/slide30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1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84.xml"/><Relationship Id="rId6" Type="http://schemas.openxmlformats.org/officeDocument/2006/relationships/image" Target="../media/image12.png"/><Relationship Id="rId11" Type="http://schemas.openxmlformats.org/officeDocument/2006/relationships/image" Target="../media/image415.wmf"/><Relationship Id="rId5" Type="http://schemas.openxmlformats.org/officeDocument/2006/relationships/slide" Target="slide276.xml"/><Relationship Id="rId10" Type="http://schemas.openxmlformats.org/officeDocument/2006/relationships/package" Target="../embeddings/Microsoft_Excel_Worksheet173.xlsx"/><Relationship Id="rId4" Type="http://schemas.openxmlformats.org/officeDocument/2006/relationships/image" Target="../media/image9.png"/><Relationship Id="rId9" Type="http://schemas.openxmlformats.org/officeDocument/2006/relationships/image" Target="../media/image16.png"/></Relationships>
</file>

<file path=ppt/slides/_rels/slide30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16.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85.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s>
</file>

<file path=ppt/slides/_rels/slide306.xml.rels><?xml version="1.0" encoding="UTF-8" standalone="yes"?>
<Relationships xmlns="http://schemas.openxmlformats.org/package/2006/relationships"><Relationship Id="rId8" Type="http://schemas.openxmlformats.org/officeDocument/2006/relationships/package" Target="../embeddings/Microsoft_Excel_Worksheet174.xlsx"/><Relationship Id="rId3" Type="http://schemas.openxmlformats.org/officeDocument/2006/relationships/image" Target="../media/image417.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86.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 Id="rId9" Type="http://schemas.openxmlformats.org/officeDocument/2006/relationships/image" Target="../media/image173.wmf"/></Relationships>
</file>

<file path=ppt/slides/_rels/slide307.xml.rels><?xml version="1.0" encoding="UTF-8" standalone="yes"?>
<Relationships xmlns="http://schemas.openxmlformats.org/package/2006/relationships"><Relationship Id="rId8" Type="http://schemas.openxmlformats.org/officeDocument/2006/relationships/package" Target="../embeddings/Microsoft_Excel_Worksheet175.xlsx"/><Relationship Id="rId3" Type="http://schemas.openxmlformats.org/officeDocument/2006/relationships/image" Target="../media/image418.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87.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 Id="rId9" Type="http://schemas.openxmlformats.org/officeDocument/2006/relationships/image" Target="../media/image419.wmf"/></Relationships>
</file>

<file path=ppt/slides/_rels/slide308.xml.rels><?xml version="1.0" encoding="UTF-8" standalone="yes"?>
<Relationships xmlns="http://schemas.openxmlformats.org/package/2006/relationships"><Relationship Id="rId8" Type="http://schemas.openxmlformats.org/officeDocument/2006/relationships/package" Target="../embeddings/Microsoft_Excel_Worksheet176.xlsx"/><Relationship Id="rId3" Type="http://schemas.openxmlformats.org/officeDocument/2006/relationships/image" Target="../media/image420.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88.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 Id="rId9" Type="http://schemas.openxmlformats.org/officeDocument/2006/relationships/image" Target="../media/image421.wmf"/></Relationships>
</file>

<file path=ppt/slides/_rels/slide309.xml.rels><?xml version="1.0" encoding="UTF-8" standalone="yes"?>
<Relationships xmlns="http://schemas.openxmlformats.org/package/2006/relationships"><Relationship Id="rId8" Type="http://schemas.openxmlformats.org/officeDocument/2006/relationships/package" Target="../embeddings/Microsoft_Excel_Worksheet177.xlsx"/><Relationship Id="rId3" Type="http://schemas.openxmlformats.org/officeDocument/2006/relationships/image" Target="../media/image422.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89.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 Id="rId9" Type="http://schemas.openxmlformats.org/officeDocument/2006/relationships/image" Target="../media/image423.wmf"/></Relationships>
</file>

<file path=ppt/slides/_rels/slide31.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image" Target="../media/image46.png"/><Relationship Id="rId7" Type="http://schemas.openxmlformats.org/officeDocument/2006/relationships/package" Target="../embeddings/Microsoft_Excel_Worksheet6.xlsx"/><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310.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slideLayout" Target="../slideLayouts/slideLayout5.xml"/><Relationship Id="rId1" Type="http://schemas.openxmlformats.org/officeDocument/2006/relationships/tags" Target="../tags/tag290.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s>
</file>

<file path=ppt/slides/_rels/slide311.xml.rels><?xml version="1.0" encoding="UTF-8" standalone="yes"?>
<Relationships xmlns="http://schemas.openxmlformats.org/package/2006/relationships"><Relationship Id="rId8" Type="http://schemas.openxmlformats.org/officeDocument/2006/relationships/package" Target="../embeddings/Microsoft_Excel_Worksheet178.xlsx"/><Relationship Id="rId3" Type="http://schemas.openxmlformats.org/officeDocument/2006/relationships/image" Target="../media/image425.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91.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 Id="rId9" Type="http://schemas.openxmlformats.org/officeDocument/2006/relationships/image" Target="../media/image426.wmf"/></Relationships>
</file>

<file path=ppt/slides/_rels/slide312.xml.rels><?xml version="1.0" encoding="UTF-8" standalone="yes"?>
<Relationships xmlns="http://schemas.openxmlformats.org/package/2006/relationships"><Relationship Id="rId8" Type="http://schemas.openxmlformats.org/officeDocument/2006/relationships/image" Target="../media/image428.wmf"/><Relationship Id="rId3" Type="http://schemas.openxmlformats.org/officeDocument/2006/relationships/image" Target="../media/image427.png"/><Relationship Id="rId7" Type="http://schemas.openxmlformats.org/officeDocument/2006/relationships/package" Target="../embeddings/Microsoft_Excel_Worksheet179.xlsx"/><Relationship Id="rId2" Type="http://schemas.openxmlformats.org/officeDocument/2006/relationships/slideLayout" Target="../slideLayouts/slideLayout5.xml"/><Relationship Id="rId1" Type="http://schemas.openxmlformats.org/officeDocument/2006/relationships/tags" Target="../tags/tag292.xml"/><Relationship Id="rId6" Type="http://schemas.openxmlformats.org/officeDocument/2006/relationships/image" Target="../media/image12.png"/><Relationship Id="rId5" Type="http://schemas.openxmlformats.org/officeDocument/2006/relationships/slide" Target="slide276.xml"/><Relationship Id="rId4" Type="http://schemas.openxmlformats.org/officeDocument/2006/relationships/image" Target="../media/image9.png"/></Relationships>
</file>

<file path=ppt/slides/_rels/slide313.xml.rels><?xml version="1.0" encoding="UTF-8" standalone="yes"?>
<Relationships xmlns="http://schemas.openxmlformats.org/package/2006/relationships"><Relationship Id="rId8" Type="http://schemas.openxmlformats.org/officeDocument/2006/relationships/slide" Target="slide317.xml"/><Relationship Id="rId3" Type="http://schemas.openxmlformats.org/officeDocument/2006/relationships/notesSlide" Target="../notesSlides/notesSlide18.xml"/><Relationship Id="rId7" Type="http://schemas.openxmlformats.org/officeDocument/2006/relationships/slide" Target="slide316.xml"/><Relationship Id="rId2" Type="http://schemas.openxmlformats.org/officeDocument/2006/relationships/slideLayout" Target="../slideLayouts/slideLayout3.xml"/><Relationship Id="rId1" Type="http://schemas.openxmlformats.org/officeDocument/2006/relationships/tags" Target="../tags/tag293.xml"/><Relationship Id="rId6" Type="http://schemas.openxmlformats.org/officeDocument/2006/relationships/slide" Target="slide315.xml"/><Relationship Id="rId5" Type="http://schemas.openxmlformats.org/officeDocument/2006/relationships/slide" Target="slide314.xml"/><Relationship Id="rId4" Type="http://schemas.openxmlformats.org/officeDocument/2006/relationships/image" Target="../media/image9.png"/><Relationship Id="rId9" Type="http://schemas.openxmlformats.org/officeDocument/2006/relationships/image" Target="../media/image10.png"/></Relationships>
</file>

<file path=ppt/slides/_rels/slide314.xml.rels><?xml version="1.0" encoding="UTF-8" standalone="yes"?>
<Relationships xmlns="http://schemas.openxmlformats.org/package/2006/relationships"><Relationship Id="rId3" Type="http://schemas.openxmlformats.org/officeDocument/2006/relationships/slide" Target="slide313.xml"/><Relationship Id="rId7" Type="http://schemas.openxmlformats.org/officeDocument/2006/relationships/image" Target="../media/image430.wmf"/><Relationship Id="rId2" Type="http://schemas.openxmlformats.org/officeDocument/2006/relationships/image" Target="../media/image429.png"/><Relationship Id="rId1" Type="http://schemas.openxmlformats.org/officeDocument/2006/relationships/slideLayout" Target="../slideLayouts/slideLayout5.xml"/><Relationship Id="rId6" Type="http://schemas.openxmlformats.org/officeDocument/2006/relationships/package" Target="../embeddings/Microsoft_Excel_Worksheet180.xlsx"/><Relationship Id="rId5" Type="http://schemas.openxmlformats.org/officeDocument/2006/relationships/image" Target="../media/image16.png"/><Relationship Id="rId4" Type="http://schemas.openxmlformats.org/officeDocument/2006/relationships/image" Target="../media/image12.png"/></Relationships>
</file>

<file path=ppt/slides/_rels/slide315.xml.rels><?xml version="1.0" encoding="UTF-8" standalone="yes"?>
<Relationships xmlns="http://schemas.openxmlformats.org/package/2006/relationships"><Relationship Id="rId3" Type="http://schemas.openxmlformats.org/officeDocument/2006/relationships/slide" Target="slide313.xml"/><Relationship Id="rId2" Type="http://schemas.openxmlformats.org/officeDocument/2006/relationships/image" Target="../media/image431.png"/><Relationship Id="rId1" Type="http://schemas.openxmlformats.org/officeDocument/2006/relationships/slideLayout" Target="../slideLayouts/slideLayout5.xml"/><Relationship Id="rId6" Type="http://schemas.openxmlformats.org/officeDocument/2006/relationships/image" Target="../media/image432.wmf"/><Relationship Id="rId5" Type="http://schemas.openxmlformats.org/officeDocument/2006/relationships/package" Target="../embeddings/Microsoft_Excel_Worksheet181.xlsx"/><Relationship Id="rId4" Type="http://schemas.openxmlformats.org/officeDocument/2006/relationships/image" Target="../media/image12.png"/></Relationships>
</file>

<file path=ppt/slides/_rels/slide3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13.xml"/><Relationship Id="rId1" Type="http://schemas.openxmlformats.org/officeDocument/2006/relationships/slideLayout" Target="../slideLayouts/slideLayout5.xml"/><Relationship Id="rId6" Type="http://schemas.openxmlformats.org/officeDocument/2006/relationships/image" Target="../media/image433.png"/><Relationship Id="rId5" Type="http://schemas.openxmlformats.org/officeDocument/2006/relationships/image" Target="../media/image173.wmf"/><Relationship Id="rId4" Type="http://schemas.openxmlformats.org/officeDocument/2006/relationships/package" Target="../embeddings/Microsoft_Excel_Worksheet182.xlsx"/></Relationships>
</file>

<file path=ppt/slides/_rels/slide3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1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318.xml.rels><?xml version="1.0" encoding="UTF-8" standalone="yes"?>
<Relationships xmlns="http://schemas.openxmlformats.org/package/2006/relationships"><Relationship Id="rId3" Type="http://schemas.openxmlformats.org/officeDocument/2006/relationships/image" Target="../media/image435.emf"/><Relationship Id="rId2" Type="http://schemas.openxmlformats.org/officeDocument/2006/relationships/image" Target="../media/image434.emf"/><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slide" Target="slide313.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48.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image" Target="../media/image9.png"/><Relationship Id="rId11" Type="http://schemas.openxmlformats.org/officeDocument/2006/relationships/image" Target="../media/image49.wmf"/><Relationship Id="rId5" Type="http://schemas.openxmlformats.org/officeDocument/2006/relationships/image" Target="../media/image12.png"/><Relationship Id="rId10" Type="http://schemas.openxmlformats.org/officeDocument/2006/relationships/package" Target="../embeddings/Microsoft_Excel_Worksheet7.xlsx"/><Relationship Id="rId4" Type="http://schemas.openxmlformats.org/officeDocument/2006/relationships/slide" Target="slide6.xml"/><Relationship Id="rId9" Type="http://schemas.openxmlformats.org/officeDocument/2006/relationships/image" Target="../media/image21.png"/></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6.xml"/><Relationship Id="rId7" Type="http://schemas.openxmlformats.org/officeDocument/2006/relationships/image" Target="../media/image20.emf"/><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47.wmf"/><Relationship Id="rId4" Type="http://schemas.openxmlformats.org/officeDocument/2006/relationships/image" Target="../media/image12.png"/><Relationship Id="rId9" Type="http://schemas.openxmlformats.org/officeDocument/2006/relationships/package" Target="../embeddings/Microsoft_Excel_Worksheet8.xlsx"/></Relationships>
</file>

<file path=ppt/slides/_rels/slide3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5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3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52.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3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3.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3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5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9.png"/><Relationship Id="rId11" Type="http://schemas.openxmlformats.org/officeDocument/2006/relationships/image" Target="../media/image40.wmf"/><Relationship Id="rId5" Type="http://schemas.openxmlformats.org/officeDocument/2006/relationships/image" Target="../media/image12.png"/><Relationship Id="rId10" Type="http://schemas.openxmlformats.org/officeDocument/2006/relationships/package" Target="../embeddings/Microsoft_Excel_Worksheet9.xlsx"/><Relationship Id="rId4" Type="http://schemas.openxmlformats.org/officeDocument/2006/relationships/slide" Target="slide6.xml"/><Relationship Id="rId9"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3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56.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31.xml"/><Relationship Id="rId6" Type="http://schemas.openxmlformats.org/officeDocument/2006/relationships/image" Target="../media/image9.png"/><Relationship Id="rId11" Type="http://schemas.openxmlformats.org/officeDocument/2006/relationships/image" Target="../media/image43.wmf"/><Relationship Id="rId5" Type="http://schemas.openxmlformats.org/officeDocument/2006/relationships/image" Target="../media/image12.png"/><Relationship Id="rId10" Type="http://schemas.openxmlformats.org/officeDocument/2006/relationships/package" Target="../embeddings/Microsoft_Excel_Worksheet10.xlsx"/><Relationship Id="rId4" Type="http://schemas.openxmlformats.org/officeDocument/2006/relationships/slide" Target="slide6.xml"/><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 Target="slide175.xml"/><Relationship Id="rId13" Type="http://schemas.openxmlformats.org/officeDocument/2006/relationships/slide" Target="slide218.xml"/><Relationship Id="rId18" Type="http://schemas.openxmlformats.org/officeDocument/2006/relationships/slide" Target="slide221.xml"/><Relationship Id="rId26" Type="http://schemas.openxmlformats.org/officeDocument/2006/relationships/slide" Target="slide4.xml"/><Relationship Id="rId3" Type="http://schemas.openxmlformats.org/officeDocument/2006/relationships/slide" Target="slide167.xml"/><Relationship Id="rId21" Type="http://schemas.openxmlformats.org/officeDocument/2006/relationships/slide" Target="slide198.xml"/><Relationship Id="rId7" Type="http://schemas.openxmlformats.org/officeDocument/2006/relationships/slide" Target="slide215.xml"/><Relationship Id="rId12" Type="http://schemas.openxmlformats.org/officeDocument/2006/relationships/slide" Target="slide216.xml"/><Relationship Id="rId17" Type="http://schemas.openxmlformats.org/officeDocument/2006/relationships/slide" Target="slide208.xml"/><Relationship Id="rId25" Type="http://schemas.openxmlformats.org/officeDocument/2006/relationships/slide" Target="slide228.xml"/><Relationship Id="rId2" Type="http://schemas.openxmlformats.org/officeDocument/2006/relationships/slide" Target="slide164.xml"/><Relationship Id="rId16" Type="http://schemas.openxmlformats.org/officeDocument/2006/relationships/slide" Target="slide158.xml"/><Relationship Id="rId20" Type="http://schemas.openxmlformats.org/officeDocument/2006/relationships/slide" Target="slide195.xml"/><Relationship Id="rId1" Type="http://schemas.openxmlformats.org/officeDocument/2006/relationships/slideLayout" Target="../slideLayouts/slideLayout5.xml"/><Relationship Id="rId6" Type="http://schemas.openxmlformats.org/officeDocument/2006/relationships/slide" Target="slide211.xml"/><Relationship Id="rId11" Type="http://schemas.openxmlformats.org/officeDocument/2006/relationships/slide" Target="slide206.xml"/><Relationship Id="rId24" Type="http://schemas.openxmlformats.org/officeDocument/2006/relationships/slide" Target="slide226.xml"/><Relationship Id="rId5" Type="http://schemas.openxmlformats.org/officeDocument/2006/relationships/slide" Target="slide204.xml"/><Relationship Id="rId15" Type="http://schemas.openxmlformats.org/officeDocument/2006/relationships/slide" Target="slide188.xml"/><Relationship Id="rId23" Type="http://schemas.openxmlformats.org/officeDocument/2006/relationships/slide" Target="slide210.xml"/><Relationship Id="rId10" Type="http://schemas.openxmlformats.org/officeDocument/2006/relationships/slide" Target="slide156.xml"/><Relationship Id="rId19" Type="http://schemas.openxmlformats.org/officeDocument/2006/relationships/slide" Target="slide223.xml"/><Relationship Id="rId4" Type="http://schemas.openxmlformats.org/officeDocument/2006/relationships/slide" Target="slide154.xml"/><Relationship Id="rId9" Type="http://schemas.openxmlformats.org/officeDocument/2006/relationships/slide" Target="slide178.xml"/><Relationship Id="rId14" Type="http://schemas.openxmlformats.org/officeDocument/2006/relationships/slide" Target="slide185.xml"/><Relationship Id="rId22" Type="http://schemas.openxmlformats.org/officeDocument/2006/relationships/slide" Target="slide160.xml"/></Relationships>
</file>

<file path=ppt/slides/_rels/slide40.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image" Target="../media/image57.png"/><Relationship Id="rId7" Type="http://schemas.openxmlformats.org/officeDocument/2006/relationships/package" Target="../embeddings/Microsoft_Excel_Worksheet11.xlsx"/><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41.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image" Target="../media/image59.png"/><Relationship Id="rId7" Type="http://schemas.openxmlformats.org/officeDocument/2006/relationships/package" Target="../embeddings/Microsoft_Excel_Worksheet12.xlsx"/><Relationship Id="rId2" Type="http://schemas.openxmlformats.org/officeDocument/2006/relationships/slideLayout" Target="../slideLayouts/slideLayout5.xml"/><Relationship Id="rId1" Type="http://schemas.openxmlformats.org/officeDocument/2006/relationships/tags" Target="../tags/tag3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4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61.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34.xml"/><Relationship Id="rId6" Type="http://schemas.openxmlformats.org/officeDocument/2006/relationships/image" Target="../media/image9.png"/><Relationship Id="rId11" Type="http://schemas.openxmlformats.org/officeDocument/2006/relationships/image" Target="../media/image62.wmf"/><Relationship Id="rId5" Type="http://schemas.openxmlformats.org/officeDocument/2006/relationships/image" Target="../media/image12.png"/><Relationship Id="rId10" Type="http://schemas.openxmlformats.org/officeDocument/2006/relationships/package" Target="../embeddings/Microsoft_Excel_Worksheet13.xlsx"/><Relationship Id="rId4" Type="http://schemas.openxmlformats.org/officeDocument/2006/relationships/slide" Target="slide6.xml"/><Relationship Id="rId9" Type="http://schemas.openxmlformats.org/officeDocument/2006/relationships/image" Target="../media/image21.png"/></Relationships>
</file>

<file path=ppt/slides/_rels/slide4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6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5.xml"/><Relationship Id="rId6" Type="http://schemas.openxmlformats.org/officeDocument/2006/relationships/image" Target="../media/image9.png"/><Relationship Id="rId11" Type="http://schemas.openxmlformats.org/officeDocument/2006/relationships/image" Target="../media/image60.wmf"/><Relationship Id="rId5" Type="http://schemas.openxmlformats.org/officeDocument/2006/relationships/image" Target="../media/image12.png"/><Relationship Id="rId10" Type="http://schemas.openxmlformats.org/officeDocument/2006/relationships/package" Target="../embeddings/Microsoft_Excel_Worksheet14.xlsx"/><Relationship Id="rId4" Type="http://schemas.openxmlformats.org/officeDocument/2006/relationships/slide" Target="slide6.xml"/><Relationship Id="rId9" Type="http://schemas.openxmlformats.org/officeDocument/2006/relationships/image" Target="../media/image21.png"/></Relationships>
</file>

<file path=ppt/slides/_rels/slide4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6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4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37.xml"/><Relationship Id="rId6" Type="http://schemas.openxmlformats.org/officeDocument/2006/relationships/image" Target="../media/image12.png"/><Relationship Id="rId5" Type="http://schemas.openxmlformats.org/officeDocument/2006/relationships/slide" Target="slide6.xml"/><Relationship Id="rId10" Type="http://schemas.openxmlformats.org/officeDocument/2006/relationships/image" Target="../media/image21.png"/><Relationship Id="rId4" Type="http://schemas.openxmlformats.org/officeDocument/2006/relationships/image" Target="../media/image65.png"/><Relationship Id="rId9" Type="http://schemas.openxmlformats.org/officeDocument/2006/relationships/image" Target="../media/image20.emf"/></Relationships>
</file>

<file path=ppt/slides/_rels/slide4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66.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38.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67.png"/><Relationship Id="rId9" Type="http://schemas.openxmlformats.org/officeDocument/2006/relationships/image" Target="../media/image21.png"/></Relationships>
</file>

<file path=ppt/slides/_rels/slide4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6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9.xml"/><Relationship Id="rId6" Type="http://schemas.openxmlformats.org/officeDocument/2006/relationships/image" Target="../media/image9.png"/><Relationship Id="rId11" Type="http://schemas.openxmlformats.org/officeDocument/2006/relationships/image" Target="../media/image40.wmf"/><Relationship Id="rId5" Type="http://schemas.openxmlformats.org/officeDocument/2006/relationships/image" Target="../media/image12.png"/><Relationship Id="rId10" Type="http://schemas.openxmlformats.org/officeDocument/2006/relationships/package" Target="../embeddings/Microsoft_Excel_Worksheet15.xlsx"/><Relationship Id="rId4" Type="http://schemas.openxmlformats.org/officeDocument/2006/relationships/slide" Target="slide6.xml"/><Relationship Id="rId9"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4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4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70.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41.xml"/><Relationship Id="rId6" Type="http://schemas.openxmlformats.org/officeDocument/2006/relationships/image" Target="../media/image9.png"/><Relationship Id="rId11" Type="http://schemas.openxmlformats.org/officeDocument/2006/relationships/image" Target="../media/image43.wmf"/><Relationship Id="rId5" Type="http://schemas.openxmlformats.org/officeDocument/2006/relationships/image" Target="../media/image12.png"/><Relationship Id="rId10" Type="http://schemas.openxmlformats.org/officeDocument/2006/relationships/package" Target="../embeddings/Microsoft_Excel_Worksheet16.xlsx"/><Relationship Id="rId4" Type="http://schemas.openxmlformats.org/officeDocument/2006/relationships/slide" Target="slide6.xml"/><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slide" Target="slide304.xml"/><Relationship Id="rId13" Type="http://schemas.openxmlformats.org/officeDocument/2006/relationships/slide" Target="slide311.xml"/><Relationship Id="rId3" Type="http://schemas.openxmlformats.org/officeDocument/2006/relationships/slide" Target="slide297.xml"/><Relationship Id="rId7" Type="http://schemas.openxmlformats.org/officeDocument/2006/relationships/slide" Target="slide301.xml"/><Relationship Id="rId12" Type="http://schemas.openxmlformats.org/officeDocument/2006/relationships/slide" Target="slide308.xml"/><Relationship Id="rId2" Type="http://schemas.openxmlformats.org/officeDocument/2006/relationships/slide" Target="slide296.xml"/><Relationship Id="rId1" Type="http://schemas.openxmlformats.org/officeDocument/2006/relationships/slideLayout" Target="../slideLayouts/slideLayout5.xml"/><Relationship Id="rId6" Type="http://schemas.openxmlformats.org/officeDocument/2006/relationships/slide" Target="slide300.xml"/><Relationship Id="rId11" Type="http://schemas.openxmlformats.org/officeDocument/2006/relationships/slide" Target="slide307.xml"/><Relationship Id="rId5" Type="http://schemas.openxmlformats.org/officeDocument/2006/relationships/slide" Target="slide298.xml"/><Relationship Id="rId10" Type="http://schemas.openxmlformats.org/officeDocument/2006/relationships/slide" Target="slide306.xml"/><Relationship Id="rId4" Type="http://schemas.openxmlformats.org/officeDocument/2006/relationships/slide" Target="slide299.xml"/><Relationship Id="rId9" Type="http://schemas.openxmlformats.org/officeDocument/2006/relationships/slide" Target="slide305.xml"/><Relationship Id="rId14" Type="http://schemas.openxmlformats.org/officeDocument/2006/relationships/slide" Target="slide5.xml"/></Relationships>
</file>

<file path=ppt/slides/_rels/slide50.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image" Target="../media/image71.png"/><Relationship Id="rId7" Type="http://schemas.openxmlformats.org/officeDocument/2006/relationships/package" Target="../embeddings/Microsoft_Excel_Worksheet17.xlsx"/><Relationship Id="rId2" Type="http://schemas.openxmlformats.org/officeDocument/2006/relationships/slideLayout" Target="../slideLayouts/slideLayout5.xml"/><Relationship Id="rId1" Type="http://schemas.openxmlformats.org/officeDocument/2006/relationships/tags" Target="../tags/tag4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51.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image" Target="../media/image73.png"/><Relationship Id="rId7" Type="http://schemas.openxmlformats.org/officeDocument/2006/relationships/package" Target="../embeddings/Microsoft_Excel_Worksheet18.xlsx"/><Relationship Id="rId2" Type="http://schemas.openxmlformats.org/officeDocument/2006/relationships/slideLayout" Target="../slideLayouts/slideLayout5.xml"/><Relationship Id="rId1" Type="http://schemas.openxmlformats.org/officeDocument/2006/relationships/tags" Target="../tags/tag4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5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6.xml"/><Relationship Id="rId7" Type="http://schemas.openxmlformats.org/officeDocument/2006/relationships/image" Target="../media/image20.emf"/><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image" Target="../media/image9.png"/><Relationship Id="rId10" Type="http://schemas.openxmlformats.org/officeDocument/2006/relationships/image" Target="../media/image72.wmf"/><Relationship Id="rId4" Type="http://schemas.openxmlformats.org/officeDocument/2006/relationships/image" Target="../media/image12.png"/><Relationship Id="rId9" Type="http://schemas.openxmlformats.org/officeDocument/2006/relationships/package" Target="../embeddings/Microsoft_Excel_Worksheet19.xlsx"/></Relationships>
</file>

<file path=ppt/slides/_rels/slide5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7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4.xml"/><Relationship Id="rId6" Type="http://schemas.openxmlformats.org/officeDocument/2006/relationships/image" Target="../media/image9.png"/><Relationship Id="rId11" Type="http://schemas.openxmlformats.org/officeDocument/2006/relationships/image" Target="../media/image74.wmf"/><Relationship Id="rId5" Type="http://schemas.openxmlformats.org/officeDocument/2006/relationships/image" Target="../media/image12.png"/><Relationship Id="rId10" Type="http://schemas.openxmlformats.org/officeDocument/2006/relationships/package" Target="../embeddings/Microsoft_Excel_Worksheet20.xlsx"/><Relationship Id="rId4" Type="http://schemas.openxmlformats.org/officeDocument/2006/relationships/slide" Target="slide6.xml"/><Relationship Id="rId9" Type="http://schemas.openxmlformats.org/officeDocument/2006/relationships/image" Target="../media/image21.png"/></Relationships>
</file>

<file path=ppt/slides/_rels/slide5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7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5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7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5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66.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47.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79.png"/><Relationship Id="rId9" Type="http://schemas.openxmlformats.org/officeDocument/2006/relationships/image" Target="../media/image21.png"/></Relationships>
</file>

<file path=ppt/slides/_rels/slide5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80.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8.xml"/><Relationship Id="rId6" Type="http://schemas.openxmlformats.org/officeDocument/2006/relationships/image" Target="../media/image9.png"/><Relationship Id="rId11" Type="http://schemas.openxmlformats.org/officeDocument/2006/relationships/image" Target="../media/image40.wmf"/><Relationship Id="rId5" Type="http://schemas.openxmlformats.org/officeDocument/2006/relationships/image" Target="../media/image12.png"/><Relationship Id="rId10" Type="http://schemas.openxmlformats.org/officeDocument/2006/relationships/package" Target="../embeddings/Microsoft_Excel_Worksheet21.xlsx"/><Relationship Id="rId4" Type="http://schemas.openxmlformats.org/officeDocument/2006/relationships/slide" Target="slide6.xml"/><Relationship Id="rId9" Type="http://schemas.openxmlformats.org/officeDocument/2006/relationships/image" Target="../media/image21.png"/></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4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5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82.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50.xml"/><Relationship Id="rId6" Type="http://schemas.openxmlformats.org/officeDocument/2006/relationships/image" Target="../media/image9.png"/><Relationship Id="rId11" Type="http://schemas.openxmlformats.org/officeDocument/2006/relationships/image" Target="../media/image43.wmf"/><Relationship Id="rId5" Type="http://schemas.openxmlformats.org/officeDocument/2006/relationships/image" Target="../media/image12.png"/><Relationship Id="rId10" Type="http://schemas.openxmlformats.org/officeDocument/2006/relationships/package" Target="../embeddings/Microsoft_Excel_Worksheet22.xlsx"/><Relationship Id="rId4" Type="http://schemas.openxmlformats.org/officeDocument/2006/relationships/slide" Target="slide6.xml"/><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117.xml"/><Relationship Id="rId18" Type="http://schemas.openxmlformats.org/officeDocument/2006/relationships/slide" Target="slide80.xml"/><Relationship Id="rId26" Type="http://schemas.openxmlformats.org/officeDocument/2006/relationships/slide" Target="slide99.xml"/><Relationship Id="rId3" Type="http://schemas.openxmlformats.org/officeDocument/2006/relationships/notesSlide" Target="../notesSlides/notesSlide3.xml"/><Relationship Id="rId21" Type="http://schemas.openxmlformats.org/officeDocument/2006/relationships/slide" Target="slide105.xml"/><Relationship Id="rId34" Type="http://schemas.openxmlformats.org/officeDocument/2006/relationships/slide" Target="slide139.xml"/><Relationship Id="rId7" Type="http://schemas.openxmlformats.org/officeDocument/2006/relationships/slide" Target="slide27.xml"/><Relationship Id="rId12" Type="http://schemas.openxmlformats.org/officeDocument/2006/relationships/slide" Target="slide106.xml"/><Relationship Id="rId17" Type="http://schemas.openxmlformats.org/officeDocument/2006/relationships/slide" Target="slide100.xml"/><Relationship Id="rId25" Type="http://schemas.openxmlformats.org/officeDocument/2006/relationships/slide" Target="slide135.xml"/><Relationship Id="rId33" Type="http://schemas.openxmlformats.org/officeDocument/2006/relationships/slide" Target="slide126.xml"/><Relationship Id="rId2" Type="http://schemas.openxmlformats.org/officeDocument/2006/relationships/slideLayout" Target="../slideLayouts/slideLayout3.xml"/><Relationship Id="rId16" Type="http://schemas.openxmlformats.org/officeDocument/2006/relationships/slide" Target="slide133.xml"/><Relationship Id="rId20" Type="http://schemas.openxmlformats.org/officeDocument/2006/relationships/slide" Target="slide90.xml"/><Relationship Id="rId29" Type="http://schemas.openxmlformats.org/officeDocument/2006/relationships/slide" Target="slide113.xml"/><Relationship Id="rId1" Type="http://schemas.openxmlformats.org/officeDocument/2006/relationships/tags" Target="../tags/tag2.xml"/><Relationship Id="rId6" Type="http://schemas.openxmlformats.org/officeDocument/2006/relationships/slide" Target="slide7.xml"/><Relationship Id="rId11" Type="http://schemas.openxmlformats.org/officeDocument/2006/relationships/slide" Target="slide103.xml"/><Relationship Id="rId24" Type="http://schemas.openxmlformats.org/officeDocument/2006/relationships/slide" Target="slide101.xml"/><Relationship Id="rId32" Type="http://schemas.openxmlformats.org/officeDocument/2006/relationships/slide" Target="slide116.xml"/><Relationship Id="rId37" Type="http://schemas.openxmlformats.org/officeDocument/2006/relationships/slide" Target="slide140.xml"/><Relationship Id="rId5" Type="http://schemas.openxmlformats.org/officeDocument/2006/relationships/image" Target="../media/image10.png"/><Relationship Id="rId15" Type="http://schemas.openxmlformats.org/officeDocument/2006/relationships/slide" Target="slide127.xml"/><Relationship Id="rId23" Type="http://schemas.openxmlformats.org/officeDocument/2006/relationships/slide" Target="slide131.xml"/><Relationship Id="rId28" Type="http://schemas.openxmlformats.org/officeDocument/2006/relationships/slide" Target="slide112.xml"/><Relationship Id="rId36" Type="http://schemas.openxmlformats.org/officeDocument/2006/relationships/slide" Target="slide125.xml"/><Relationship Id="rId10" Type="http://schemas.openxmlformats.org/officeDocument/2006/relationships/slide" Target="slide95.xml"/><Relationship Id="rId19" Type="http://schemas.openxmlformats.org/officeDocument/2006/relationships/slide" Target="slide85.xml"/><Relationship Id="rId31" Type="http://schemas.openxmlformats.org/officeDocument/2006/relationships/slide" Target="slide115.xml"/><Relationship Id="rId4" Type="http://schemas.openxmlformats.org/officeDocument/2006/relationships/image" Target="../media/image9.png"/><Relationship Id="rId9" Type="http://schemas.openxmlformats.org/officeDocument/2006/relationships/slide" Target="slide75.xml"/><Relationship Id="rId14" Type="http://schemas.openxmlformats.org/officeDocument/2006/relationships/slide" Target="slide123.xml"/><Relationship Id="rId22" Type="http://schemas.openxmlformats.org/officeDocument/2006/relationships/slide" Target="slide121.xml"/><Relationship Id="rId27" Type="http://schemas.openxmlformats.org/officeDocument/2006/relationships/slide" Target="slide109.xml"/><Relationship Id="rId30" Type="http://schemas.openxmlformats.org/officeDocument/2006/relationships/slide" Target="slide114.xml"/><Relationship Id="rId35" Type="http://schemas.openxmlformats.org/officeDocument/2006/relationships/slide" Target="slide110.xml"/></Relationships>
</file>

<file path=ppt/slides/_rels/slide60.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image" Target="../media/image83.png"/><Relationship Id="rId7" Type="http://schemas.openxmlformats.org/officeDocument/2006/relationships/package" Target="../embeddings/Microsoft_Excel_Worksheet23.xlsx"/><Relationship Id="rId2" Type="http://schemas.openxmlformats.org/officeDocument/2006/relationships/slideLayout" Target="../slideLayouts/slideLayout5.xml"/><Relationship Id="rId1" Type="http://schemas.openxmlformats.org/officeDocument/2006/relationships/tags" Target="../tags/tag5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61.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image" Target="../media/image85.png"/><Relationship Id="rId7" Type="http://schemas.openxmlformats.org/officeDocument/2006/relationships/package" Target="../embeddings/Microsoft_Excel_Worksheet24.xlsx"/><Relationship Id="rId2" Type="http://schemas.openxmlformats.org/officeDocument/2006/relationships/slideLayout" Target="../slideLayouts/slideLayout5.xml"/><Relationship Id="rId1" Type="http://schemas.openxmlformats.org/officeDocument/2006/relationships/tags" Target="../tags/tag5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6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87.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53.xml"/><Relationship Id="rId6" Type="http://schemas.openxmlformats.org/officeDocument/2006/relationships/image" Target="../media/image9.png"/><Relationship Id="rId11" Type="http://schemas.openxmlformats.org/officeDocument/2006/relationships/image" Target="../media/image86.wmf"/><Relationship Id="rId5" Type="http://schemas.openxmlformats.org/officeDocument/2006/relationships/image" Target="../media/image12.png"/><Relationship Id="rId10" Type="http://schemas.openxmlformats.org/officeDocument/2006/relationships/package" Target="../embeddings/Microsoft_Excel_Worksheet25.xlsx"/><Relationship Id="rId4" Type="http://schemas.openxmlformats.org/officeDocument/2006/relationships/slide" Target="slide6.xml"/><Relationship Id="rId9" Type="http://schemas.openxmlformats.org/officeDocument/2006/relationships/image" Target="../media/image21.png"/></Relationships>
</file>

<file path=ppt/slides/_rels/slide6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8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4.xml"/><Relationship Id="rId6" Type="http://schemas.openxmlformats.org/officeDocument/2006/relationships/image" Target="../media/image9.png"/><Relationship Id="rId11" Type="http://schemas.openxmlformats.org/officeDocument/2006/relationships/image" Target="../media/image86.wmf"/><Relationship Id="rId5" Type="http://schemas.openxmlformats.org/officeDocument/2006/relationships/image" Target="../media/image12.png"/><Relationship Id="rId10" Type="http://schemas.openxmlformats.org/officeDocument/2006/relationships/package" Target="../embeddings/Microsoft_Excel_Worksheet26.xlsx"/><Relationship Id="rId4" Type="http://schemas.openxmlformats.org/officeDocument/2006/relationships/slide" Target="slide6.xml"/><Relationship Id="rId9" Type="http://schemas.openxmlformats.org/officeDocument/2006/relationships/image" Target="../media/image21.png"/></Relationships>
</file>

<file path=ppt/slides/_rels/slide6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8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6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90.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6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1.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5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6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2.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58.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93.wmf"/><Relationship Id="rId4" Type="http://schemas.openxmlformats.org/officeDocument/2006/relationships/slide" Target="slide6.xml"/><Relationship Id="rId9" Type="http://schemas.openxmlformats.org/officeDocument/2006/relationships/package" Target="../embeddings/Microsoft_Excel_Worksheet27.xlsx"/></Relationships>
</file>

<file path=ppt/slides/_rels/slide6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4.png"/><Relationship Id="rId7" Type="http://schemas.openxmlformats.org/officeDocument/2006/relationships/slide" Target="slide3.xml"/><Relationship Id="rId12" Type="http://schemas.openxmlformats.org/officeDocument/2006/relationships/image" Target="../media/image95.wmf"/><Relationship Id="rId2" Type="http://schemas.openxmlformats.org/officeDocument/2006/relationships/slideLayout" Target="../slideLayouts/slideLayout5.xml"/><Relationship Id="rId1" Type="http://schemas.openxmlformats.org/officeDocument/2006/relationships/tags" Target="../tags/tag59.xml"/><Relationship Id="rId6" Type="http://schemas.openxmlformats.org/officeDocument/2006/relationships/image" Target="../media/image9.png"/><Relationship Id="rId11" Type="http://schemas.openxmlformats.org/officeDocument/2006/relationships/package" Target="../embeddings/Microsoft_Excel_Worksheet28.xlsx"/><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6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9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slide" Target="slide6.xml"/><Relationship Id="rId10" Type="http://schemas.openxmlformats.org/officeDocument/2006/relationships/image" Target="../media/image14.wmf"/><Relationship Id="rId4" Type="http://schemas.openxmlformats.org/officeDocument/2006/relationships/image" Target="../media/image11.png"/><Relationship Id="rId9" Type="http://schemas.openxmlformats.org/officeDocument/2006/relationships/package" Target="../embeddings/Microsoft_Excel_Worksheet.xlsx"/></Relationships>
</file>

<file path=ppt/slides/_rels/slide7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9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1.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7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9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7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9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3.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7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00.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7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01.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6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7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02.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6.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03.wmf"/><Relationship Id="rId4" Type="http://schemas.openxmlformats.org/officeDocument/2006/relationships/slide" Target="slide6.xml"/><Relationship Id="rId9" Type="http://schemas.openxmlformats.org/officeDocument/2006/relationships/package" Target="../embeddings/Microsoft_Excel_Worksheet29.xlsx"/></Relationships>
</file>

<file path=ppt/slides/_rels/slide7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4.png"/><Relationship Id="rId7" Type="http://schemas.openxmlformats.org/officeDocument/2006/relationships/image" Target="../media/image13.png"/><Relationship Id="rId12" Type="http://schemas.openxmlformats.org/officeDocument/2006/relationships/image" Target="../media/image105.wmf"/><Relationship Id="rId2" Type="http://schemas.openxmlformats.org/officeDocument/2006/relationships/slideLayout" Target="../slideLayouts/slideLayout5.xml"/><Relationship Id="rId1" Type="http://schemas.openxmlformats.org/officeDocument/2006/relationships/tags" Target="../tags/tag67.xml"/><Relationship Id="rId6" Type="http://schemas.openxmlformats.org/officeDocument/2006/relationships/image" Target="../media/image9.png"/><Relationship Id="rId11" Type="http://schemas.openxmlformats.org/officeDocument/2006/relationships/package" Target="../embeddings/Microsoft_Excel_Worksheet30.xlsx"/><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7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6.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6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7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7.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69.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08.wmf"/><Relationship Id="rId4" Type="http://schemas.openxmlformats.org/officeDocument/2006/relationships/slide" Target="slide6.xml"/><Relationship Id="rId9" Type="http://schemas.openxmlformats.org/officeDocument/2006/relationships/package" Target="../embeddings/Microsoft_Excel_Worksheet31.xlsx"/></Relationships>
</file>

<file path=ppt/slides/_rels/slide79.xml.rels><?xml version="1.0" encoding="UTF-8" standalone="yes"?>
<Relationships xmlns="http://schemas.openxmlformats.org/package/2006/relationships"><Relationship Id="rId8" Type="http://schemas.openxmlformats.org/officeDocument/2006/relationships/package" Target="../embeddings/Microsoft_Excel_Worksheet32.xlsx"/><Relationship Id="rId3" Type="http://schemas.openxmlformats.org/officeDocument/2006/relationships/image" Target="../media/image109.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7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10.wmf"/></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8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1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71.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03.wmf"/><Relationship Id="rId4" Type="http://schemas.openxmlformats.org/officeDocument/2006/relationships/slide" Target="slide6.xml"/><Relationship Id="rId9" Type="http://schemas.openxmlformats.org/officeDocument/2006/relationships/package" Target="../embeddings/Microsoft_Excel_Worksheet33.xlsx"/></Relationships>
</file>

<file path=ppt/slides/_rels/slide8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2.png"/><Relationship Id="rId7" Type="http://schemas.openxmlformats.org/officeDocument/2006/relationships/image" Target="../media/image13.png"/><Relationship Id="rId12" Type="http://schemas.openxmlformats.org/officeDocument/2006/relationships/image" Target="../media/image105.wmf"/><Relationship Id="rId2" Type="http://schemas.openxmlformats.org/officeDocument/2006/relationships/slideLayout" Target="../slideLayouts/slideLayout5.xml"/><Relationship Id="rId1" Type="http://schemas.openxmlformats.org/officeDocument/2006/relationships/tags" Target="../tags/tag72.xml"/><Relationship Id="rId6" Type="http://schemas.openxmlformats.org/officeDocument/2006/relationships/image" Target="../media/image9.png"/><Relationship Id="rId11" Type="http://schemas.openxmlformats.org/officeDocument/2006/relationships/package" Target="../embeddings/Microsoft_Excel_Worksheet34.xlsx"/><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8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13.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7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83.xml.rels><?xml version="1.0" encoding="UTF-8" standalone="yes"?>
<Relationships xmlns="http://schemas.openxmlformats.org/package/2006/relationships"><Relationship Id="rId8" Type="http://schemas.openxmlformats.org/officeDocument/2006/relationships/package" Target="../embeddings/Microsoft_Excel_Worksheet35.xlsx"/><Relationship Id="rId3" Type="http://schemas.openxmlformats.org/officeDocument/2006/relationships/slide" Target="slide6.xml"/><Relationship Id="rId7" Type="http://schemas.openxmlformats.org/officeDocument/2006/relationships/image" Target="../media/image21.png"/><Relationship Id="rId2" Type="http://schemas.openxmlformats.org/officeDocument/2006/relationships/image" Target="../media/image114.png"/><Relationship Id="rId1" Type="http://schemas.openxmlformats.org/officeDocument/2006/relationships/slideLayout" Target="../slideLayouts/slideLayout5.xml"/><Relationship Id="rId6" Type="http://schemas.openxmlformats.org/officeDocument/2006/relationships/image" Target="../media/image20.emf"/><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08.wmf"/></Relationships>
</file>

<file path=ppt/slides/_rels/slide84.xml.rels><?xml version="1.0" encoding="UTF-8" standalone="yes"?>
<Relationships xmlns="http://schemas.openxmlformats.org/package/2006/relationships"><Relationship Id="rId8" Type="http://schemas.openxmlformats.org/officeDocument/2006/relationships/package" Target="../embeddings/Microsoft_Excel_Worksheet36.xlsx"/><Relationship Id="rId3" Type="http://schemas.openxmlformats.org/officeDocument/2006/relationships/image" Target="../media/image66.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74.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115.png"/><Relationship Id="rId9" Type="http://schemas.openxmlformats.org/officeDocument/2006/relationships/image" Target="../media/image110.wmf"/></Relationships>
</file>

<file path=ppt/slides/_rels/slide8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1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75.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03.wmf"/><Relationship Id="rId4" Type="http://schemas.openxmlformats.org/officeDocument/2006/relationships/slide" Target="slide6.xml"/><Relationship Id="rId9" Type="http://schemas.openxmlformats.org/officeDocument/2006/relationships/package" Target="../embeddings/Microsoft_Excel_Worksheet37.xlsx"/></Relationships>
</file>

<file path=ppt/slides/_rels/slide8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6.xml"/><Relationship Id="rId7" Type="http://schemas.openxmlformats.org/officeDocument/2006/relationships/image" Target="../media/image16.png"/><Relationship Id="rId2" Type="http://schemas.openxmlformats.org/officeDocument/2006/relationships/image" Target="../media/image117.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05.wmf"/><Relationship Id="rId5" Type="http://schemas.openxmlformats.org/officeDocument/2006/relationships/image" Target="../media/image9.png"/><Relationship Id="rId10" Type="http://schemas.openxmlformats.org/officeDocument/2006/relationships/package" Target="../embeddings/Microsoft_Excel_Worksheet38.xlsx"/><Relationship Id="rId4" Type="http://schemas.openxmlformats.org/officeDocument/2006/relationships/image" Target="../media/image12.png"/><Relationship Id="rId9" Type="http://schemas.openxmlformats.org/officeDocument/2006/relationships/image" Target="../media/image21.png"/></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7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8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9.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77.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08.wmf"/><Relationship Id="rId4" Type="http://schemas.openxmlformats.org/officeDocument/2006/relationships/slide" Target="slide6.xml"/><Relationship Id="rId9" Type="http://schemas.openxmlformats.org/officeDocument/2006/relationships/package" Target="../embeddings/Microsoft_Excel_Worksheet39.xlsx"/></Relationships>
</file>

<file path=ppt/slides/_rels/slide89.xml.rels><?xml version="1.0" encoding="UTF-8" standalone="yes"?>
<Relationships xmlns="http://schemas.openxmlformats.org/package/2006/relationships"><Relationship Id="rId8" Type="http://schemas.openxmlformats.org/officeDocument/2006/relationships/package" Target="../embeddings/Microsoft_Excel_Worksheet40.xlsx"/><Relationship Id="rId3" Type="http://schemas.openxmlformats.org/officeDocument/2006/relationships/image" Target="../media/image66.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78.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120.png"/><Relationship Id="rId9" Type="http://schemas.openxmlformats.org/officeDocument/2006/relationships/image" Target="../media/image110.wm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9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2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79.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03.wmf"/><Relationship Id="rId4" Type="http://schemas.openxmlformats.org/officeDocument/2006/relationships/slide" Target="slide6.xml"/><Relationship Id="rId9" Type="http://schemas.openxmlformats.org/officeDocument/2006/relationships/package" Target="../embeddings/Microsoft_Excel_Worksheet41.xlsx"/></Relationships>
</file>

<file path=ppt/slides/_rels/slide9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6.xml"/><Relationship Id="rId7" Type="http://schemas.openxmlformats.org/officeDocument/2006/relationships/image" Target="../media/image16.png"/><Relationship Id="rId2" Type="http://schemas.openxmlformats.org/officeDocument/2006/relationships/image" Target="../media/image122.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05.wmf"/><Relationship Id="rId5" Type="http://schemas.openxmlformats.org/officeDocument/2006/relationships/image" Target="../media/image9.png"/><Relationship Id="rId10" Type="http://schemas.openxmlformats.org/officeDocument/2006/relationships/package" Target="../embeddings/Microsoft_Excel_Worksheet42.xlsx"/><Relationship Id="rId4" Type="http://schemas.openxmlformats.org/officeDocument/2006/relationships/image" Target="../media/image12.png"/><Relationship Id="rId9" Type="http://schemas.openxmlformats.org/officeDocument/2006/relationships/image" Target="../media/image20.emf"/></Relationships>
</file>

<file path=ppt/slides/_rels/slide9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23.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8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9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4.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81.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08.wmf"/><Relationship Id="rId4" Type="http://schemas.openxmlformats.org/officeDocument/2006/relationships/slide" Target="slide6.xml"/><Relationship Id="rId9" Type="http://schemas.openxmlformats.org/officeDocument/2006/relationships/package" Target="../embeddings/Microsoft_Excel_Worksheet43.xlsx"/></Relationships>
</file>

<file path=ppt/slides/_rels/slide94.xml.rels><?xml version="1.0" encoding="UTF-8" standalone="yes"?>
<Relationships xmlns="http://schemas.openxmlformats.org/package/2006/relationships"><Relationship Id="rId8" Type="http://schemas.openxmlformats.org/officeDocument/2006/relationships/package" Target="../embeddings/Microsoft_Excel_Worksheet44.xlsx"/><Relationship Id="rId3" Type="http://schemas.openxmlformats.org/officeDocument/2006/relationships/image" Target="../media/image66.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82.xml"/><Relationship Id="rId6" Type="http://schemas.openxmlformats.org/officeDocument/2006/relationships/image" Target="../media/image12.png"/><Relationship Id="rId5" Type="http://schemas.openxmlformats.org/officeDocument/2006/relationships/slide" Target="slide6.xml"/><Relationship Id="rId10" Type="http://schemas.openxmlformats.org/officeDocument/2006/relationships/image" Target="../media/image13.png"/><Relationship Id="rId4" Type="http://schemas.openxmlformats.org/officeDocument/2006/relationships/image" Target="../media/image125.png"/><Relationship Id="rId9" Type="http://schemas.openxmlformats.org/officeDocument/2006/relationships/image" Target="../media/image110.wmf"/></Relationships>
</file>

<file path=ppt/slides/_rels/slide95.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image" Target="../media/image126.png"/><Relationship Id="rId7" Type="http://schemas.openxmlformats.org/officeDocument/2006/relationships/package" Target="../embeddings/Microsoft_Excel_Worksheet45.xlsx"/><Relationship Id="rId2" Type="http://schemas.openxmlformats.org/officeDocument/2006/relationships/slideLayout" Target="../slideLayouts/slideLayout5.xml"/><Relationship Id="rId1" Type="http://schemas.openxmlformats.org/officeDocument/2006/relationships/tags" Target="../tags/tag8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3.png"/></Relationships>
</file>

<file path=ppt/slides/_rels/slide96.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8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97.xml.rels><?xml version="1.0" encoding="UTF-8" standalone="yes"?>
<Relationships xmlns="http://schemas.openxmlformats.org/package/2006/relationships"><Relationship Id="rId8" Type="http://schemas.openxmlformats.org/officeDocument/2006/relationships/image" Target="../media/image130.wmf"/><Relationship Id="rId3" Type="http://schemas.openxmlformats.org/officeDocument/2006/relationships/image" Target="../media/image129.png"/><Relationship Id="rId7" Type="http://schemas.openxmlformats.org/officeDocument/2006/relationships/package" Target="../embeddings/Microsoft_Excel_Worksheet46.xlsx"/><Relationship Id="rId2" Type="http://schemas.openxmlformats.org/officeDocument/2006/relationships/slideLayout" Target="../slideLayouts/slideLayout5.xml"/><Relationship Id="rId1" Type="http://schemas.openxmlformats.org/officeDocument/2006/relationships/tags" Target="../tags/tag8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98.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8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99.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image" Target="../media/image132.png"/><Relationship Id="rId7" Type="http://schemas.openxmlformats.org/officeDocument/2006/relationships/package" Target="../embeddings/Microsoft_Excel_Worksheet47.xlsx"/><Relationship Id="rId2" Type="http://schemas.openxmlformats.org/officeDocument/2006/relationships/slideLayout" Target="../slideLayouts/slideLayout5.xml"/><Relationship Id="rId1" Type="http://schemas.openxmlformats.org/officeDocument/2006/relationships/tags" Target="../tags/tag8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612" y="2914471"/>
            <a:ext cx="3200400" cy="1508105"/>
          </a:xfrm>
          <a:prstGeom prst="rect">
            <a:avLst/>
          </a:prstGeom>
          <a:noFill/>
        </p:spPr>
        <p:txBody>
          <a:bodyPr wrap="square" rtlCol="0">
            <a:spAutoFit/>
          </a:bodyPr>
          <a:lstStyle/>
          <a:p>
            <a:pPr>
              <a:lnSpc>
                <a:spcPts val="4400"/>
              </a:lnSpc>
            </a:pPr>
            <a:r>
              <a:rPr lang="en-US" sz="3600" baseline="30000" dirty="0">
                <a:solidFill>
                  <a:schemeClr val="bg1"/>
                </a:solidFill>
                <a:latin typeface="+mj-lt"/>
              </a:rPr>
              <a:t>FERTILIZER USE </a:t>
            </a:r>
          </a:p>
          <a:p>
            <a:r>
              <a:rPr lang="en-US" sz="2800" baseline="30000" dirty="0">
                <a:solidFill>
                  <a:schemeClr val="bg1"/>
                </a:solidFill>
                <a:latin typeface="+mj-lt"/>
              </a:rPr>
              <a:t>Western Canada</a:t>
            </a:r>
          </a:p>
          <a:p>
            <a:r>
              <a:rPr lang="en-US" sz="2800" baseline="30000" dirty="0">
                <a:solidFill>
                  <a:schemeClr val="bg1"/>
                </a:solidFill>
                <a:latin typeface="+mj-lt"/>
              </a:rPr>
              <a:t>CDN 2023</a:t>
            </a:r>
          </a:p>
          <a:p>
            <a:endParaRPr lang="en-US" dirty="0">
              <a:latin typeface="+mj-lt"/>
            </a:endParaRPr>
          </a:p>
        </p:txBody>
      </p:sp>
    </p:spTree>
    <p:extLst>
      <p:ext uri="{BB962C8B-B14F-4D97-AF65-F5344CB8AC3E}">
        <p14:creationId xmlns:p14="http://schemas.microsoft.com/office/powerpoint/2010/main" val="117829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8146EB-FCCC-94D2-5CC4-15A1B4C6FDE7}"/>
              </a:ext>
            </a:extLst>
          </p:cNvPr>
          <p:cNvPicPr>
            <a:picLocks noChangeAspect="1"/>
          </p:cNvPicPr>
          <p:nvPr/>
        </p:nvPicPr>
        <p:blipFill>
          <a:blip r:embed="rId3"/>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Manure Applications in Canola - % Growers by Timing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15" name="Rectangle 14"/>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6" name="Picture 15"/>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canola crop, did you apply manure at each timing? – and given the options of a) Applied in fall of previous year, b) in the spring before planting, c) in the spring at planting and d) after planting/in-crop.</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province, eco zone, farm size, age and 4R program familiarity, the charts illustrate the % of canola growers who applied manure at each timing.</a:t>
            </a:r>
          </a:p>
        </p:txBody>
      </p:sp>
    </p:spTree>
    <p:extLst>
      <p:ext uri="{BB962C8B-B14F-4D97-AF65-F5344CB8AC3E}">
        <p14:creationId xmlns:p14="http://schemas.microsoft.com/office/powerpoint/2010/main" val="914515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6"/>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08244A-2460-4E40-A0DB-87F9337DDD4E}"/>
              </a:ext>
            </a:extLst>
          </p:cNvPr>
          <p:cNvPicPr>
            <a:picLocks noChangeAspect="1"/>
          </p:cNvPicPr>
          <p:nvPr/>
        </p:nvPicPr>
        <p:blipFill>
          <a:blip r:embed="rId3"/>
          <a:stretch>
            <a:fillRect/>
          </a:stretch>
        </p:blipFill>
        <p:spPr>
          <a:xfrm>
            <a:off x="2651405" y="810802"/>
            <a:ext cx="8955800" cy="579170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Consistency Criteria for Canola</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3" name="TextBox 2">
            <a:extLst>
              <a:ext uri="{FF2B5EF4-FFF2-40B4-BE49-F238E27FC236}">
                <a16:creationId xmlns:a16="http://schemas.microsoft.com/office/drawing/2014/main" id="{1E7C15BA-A644-4A98-9993-A0B7CC0A99E9}"/>
              </a:ext>
            </a:extLst>
          </p:cNvPr>
          <p:cNvSpPr txBox="1"/>
          <p:nvPr/>
        </p:nvSpPr>
        <p:spPr>
          <a:xfrm>
            <a:off x="600239" y="4114800"/>
            <a:ext cx="818894" cy="282129"/>
          </a:xfrm>
          <a:prstGeom prst="rect">
            <a:avLst/>
          </a:prstGeom>
          <a:solidFill>
            <a:schemeClr val="bg2"/>
          </a:solidFill>
          <a:effectLst>
            <a:outerShdw blurRad="50800" dist="38100" dir="2700000" algn="tl" rotWithShape="0">
              <a:prstClr val="black">
                <a:alpha val="20000"/>
              </a:prstClr>
            </a:outerShdw>
          </a:effectLst>
        </p:spPr>
        <p:txBody>
          <a:bodyPr wrap="square" lIns="0" tIns="0" rIns="0" bIns="0" rtlCol="0" anchor="ctr" anchorCtr="0">
            <a:spAutoFit/>
          </a:bodyPr>
          <a:lstStyle/>
          <a:p>
            <a:pPr algn="ctr">
              <a:lnSpc>
                <a:spcPts val="1085"/>
              </a:lnSpc>
            </a:pPr>
            <a:r>
              <a:rPr lang="en-CA" sz="1000" b="1" dirty="0"/>
              <a:t>CONSISTENCY CRITERIA</a:t>
            </a:r>
          </a:p>
        </p:txBody>
      </p:sp>
      <p:pic>
        <p:nvPicPr>
          <p:cNvPr id="28" name="Picture 27" descr="Asset 7.png">
            <a:extLst>
              <a:ext uri="{FF2B5EF4-FFF2-40B4-BE49-F238E27FC236}">
                <a16:creationId xmlns:a16="http://schemas.microsoft.com/office/drawing/2014/main" id="{190DFD43-1257-4125-9DA4-6F8F34F4523E}"/>
              </a:ext>
            </a:extLst>
          </p:cNvPr>
          <p:cNvPicPr>
            <a:picLocks noChangeAspect="1"/>
          </p:cNvPicPr>
          <p:nvPr/>
        </p:nvPicPr>
        <p:blipFill>
          <a:blip r:embed="rId6" cstate="print"/>
          <a:stretch>
            <a:fillRect/>
          </a:stretch>
        </p:blipFill>
        <p:spPr>
          <a:xfrm>
            <a:off x="225215" y="5120640"/>
            <a:ext cx="301752" cy="301752"/>
          </a:xfrm>
          <a:prstGeom prst="rect">
            <a:avLst/>
          </a:prstGeom>
        </p:spPr>
      </p:pic>
      <p:sp>
        <p:nvSpPr>
          <p:cNvPr id="14" name="TextBox 13">
            <a:extLst>
              <a:ext uri="{FF2B5EF4-FFF2-40B4-BE49-F238E27FC236}">
                <a16:creationId xmlns:a16="http://schemas.microsoft.com/office/drawing/2014/main" id="{32CE514B-2E79-4887-B186-094930DC73D6}"/>
              </a:ext>
            </a:extLst>
          </p:cNvPr>
          <p:cNvSpPr txBox="1"/>
          <p:nvPr/>
        </p:nvSpPr>
        <p:spPr>
          <a:xfrm>
            <a:off x="5789612" y="5486400"/>
            <a:ext cx="1524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Level 2 compliance continues to trend higher. </a:t>
            </a:r>
          </a:p>
        </p:txBody>
      </p:sp>
      <p:graphicFrame>
        <p:nvGraphicFramePr>
          <p:cNvPr id="4" name="Object 3">
            <a:extLst>
              <a:ext uri="{FF2B5EF4-FFF2-40B4-BE49-F238E27FC236}">
                <a16:creationId xmlns:a16="http://schemas.microsoft.com/office/drawing/2014/main" id="{CAF8E951-22AE-6CD9-7584-65C25AB6A26E}"/>
              </a:ext>
            </a:extLst>
          </p:cNvPr>
          <p:cNvGraphicFramePr>
            <a:graphicFrameLocks/>
          </p:cNvGraphicFramePr>
          <p:nvPr>
            <p:extLst>
              <p:ext uri="{D42A27DB-BD31-4B8C-83A1-F6EECF244321}">
                <p14:modId xmlns:p14="http://schemas.microsoft.com/office/powerpoint/2010/main" val="337374239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CAF8E951-22AE-6CD9-7584-65C25AB6A26E}"/>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26D102CF-5905-6347-93CF-4682D07F0036}"/>
              </a:ext>
            </a:extLst>
          </p:cNvPr>
          <p:cNvSpPr txBox="1"/>
          <p:nvPr/>
        </p:nvSpPr>
        <p:spPr>
          <a:xfrm>
            <a:off x="4494212" y="2667000"/>
            <a:ext cx="176847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The % Level 1 compliant canola acres declined in 2023.</a:t>
            </a:r>
          </a:p>
        </p:txBody>
      </p:sp>
      <p:sp>
        <p:nvSpPr>
          <p:cNvPr id="7" name="MoreInfo">
            <a:extLst>
              <a:ext uri="{FF2B5EF4-FFF2-40B4-BE49-F238E27FC236}">
                <a16:creationId xmlns:a16="http://schemas.microsoft.com/office/drawing/2014/main" id="{508170EC-4088-4555-9963-E3498D282A77}"/>
              </a:ext>
            </a:extLst>
          </p:cNvPr>
          <p:cNvSpPr txBox="1"/>
          <p:nvPr/>
        </p:nvSpPr>
        <p:spPr>
          <a:xfrm>
            <a:off x="-5390988" y="754002"/>
            <a:ext cx="5364000" cy="4439677"/>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a:spcAft>
                <a:spcPts val="600"/>
              </a:spcAft>
            </a:pPr>
            <a:r>
              <a:rPr lang="en-US" sz="1050" b="1" u="sng" dirty="0">
                <a:effectLst/>
                <a:latin typeface="Calibri" panose="020F0502020204030204" pitchFamily="34" charset="0"/>
                <a:ea typeface="Calibri" panose="020F0502020204030204" pitchFamily="34" charset="0"/>
                <a:cs typeface="Times New Roman" panose="02020603050405020304" pitchFamily="18" charset="0"/>
              </a:rPr>
              <a:t>LEVEL 1 – NITROGEN</a:t>
            </a:r>
          </a:p>
          <a:p>
            <a:pPr>
              <a:spcAft>
                <a:spcPts val="600"/>
              </a:spcAft>
            </a:pPr>
            <a:endParaRPr lang="en-CA" sz="100" b="1" u="sng"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RATE </a:t>
            </a:r>
            <a:r>
              <a:rPr lang="en-US" sz="1050" dirty="0">
                <a:effectLst/>
                <a:latin typeface="Calibri" panose="020F0502020204030204" pitchFamily="34" charset="0"/>
                <a:ea typeface="Calibri" panose="020F0502020204030204" pitchFamily="34" charset="0"/>
                <a:cs typeface="Times New Roman" panose="02020603050405020304" pitchFamily="18" charset="0"/>
              </a:rPr>
              <a:t>	Must meet the following criteria for N rate determination:</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Do one or more of the following:</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Soil test for N every year</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Nutrient balance calculation</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CCA/Qualified agronomist recommendation</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Follow provincial recommendations</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Use variable rate prescription maps</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Use on farm research</a:t>
            </a:r>
          </a:p>
          <a:p>
            <a:pPr marL="914400">
              <a:spcAft>
                <a:spcPts val="600"/>
              </a:spcAft>
            </a:pPr>
            <a:endParaRPr lang="en-CA" sz="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 TIMING</a:t>
            </a:r>
            <a:r>
              <a:rPr lang="en-US" sz="1050" dirty="0">
                <a:effectLst/>
                <a:latin typeface="Calibri" panose="020F0502020204030204" pitchFamily="34" charset="0"/>
                <a:ea typeface="Calibri" panose="020F0502020204030204" pitchFamily="34" charset="0"/>
                <a:cs typeface="Times New Roman" panose="02020603050405020304" pitchFamily="18" charset="0"/>
              </a:rPr>
              <a:t>	Must not do any of the following:</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UAN or Ammonium nitrate in the fall</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NH3 or Urea in the fall before October 15</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any N fertilizer in winter on snow covered or frozen ground</a:t>
            </a:r>
          </a:p>
          <a:p>
            <a:pPr marL="1085850" indent="-171450">
              <a:spcAft>
                <a:spcPts val="600"/>
              </a:spcAft>
              <a:buFontTx/>
              <a:buChar char="-"/>
            </a:pPr>
            <a:endParaRPr lang="en-CA" sz="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 PLACEMENT</a:t>
            </a:r>
            <a:r>
              <a:rPr lang="en-US" sz="1050" dirty="0">
                <a:effectLst/>
                <a:latin typeface="Calibri" panose="020F0502020204030204" pitchFamily="34" charset="0"/>
                <a:ea typeface="Calibri" panose="020F0502020204030204" pitchFamily="34" charset="0"/>
                <a:cs typeface="Times New Roman" panose="02020603050405020304" pitchFamily="18" charset="0"/>
              </a:rPr>
              <a:t>	Must not do any of the following:</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Urea in the fall on the surface with no incorporation</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NH3, Urea, UAN or AN preplant on the surface with no incorporation</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NH3, Urea, UAN or AN at planting on the surface with no incorporation</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MoreInfo">
            <a:extLst>
              <a:ext uri="{FF2B5EF4-FFF2-40B4-BE49-F238E27FC236}">
                <a16:creationId xmlns:a16="http://schemas.microsoft.com/office/drawing/2014/main" id="{5F6B5EA3-145A-4FBE-B7C3-8ACC3CBFC1B9}"/>
              </a:ext>
            </a:extLst>
          </p:cNvPr>
          <p:cNvSpPr txBox="1"/>
          <p:nvPr/>
        </p:nvSpPr>
        <p:spPr>
          <a:xfrm>
            <a:off x="12225337" y="716294"/>
            <a:ext cx="4932000" cy="4439677"/>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a:spcAft>
                <a:spcPts val="600"/>
              </a:spcAft>
            </a:pPr>
            <a:r>
              <a:rPr lang="en-US" sz="1050" b="1" u="sng" dirty="0">
                <a:latin typeface="Calibri" panose="020F0502020204030204" pitchFamily="34" charset="0"/>
                <a:ea typeface="Calibri" panose="020F0502020204030204" pitchFamily="34" charset="0"/>
                <a:cs typeface="Times New Roman" panose="02020603050405020304" pitchFamily="18" charset="0"/>
              </a:rPr>
              <a:t>LEVEL 1 – PHOSPHORUS</a:t>
            </a:r>
          </a:p>
          <a:p>
            <a:pPr>
              <a:spcAft>
                <a:spcPts val="600"/>
              </a:spcAft>
            </a:pPr>
            <a:endParaRPr lang="en-US" sz="100" b="1" u="sng"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RATE</a:t>
            </a:r>
            <a:r>
              <a:rPr lang="en-US" sz="1050" dirty="0">
                <a:latin typeface="Calibri" panose="020F0502020204030204" pitchFamily="34" charset="0"/>
                <a:ea typeface="Calibri" panose="020F0502020204030204" pitchFamily="34" charset="0"/>
                <a:cs typeface="Times New Roman" panose="02020603050405020304" pitchFamily="18" charset="0"/>
              </a:rPr>
              <a:t> 	Must meet the following criteria for P rate determination: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Soil test at least every 4 years AND</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Do one or more of the following:</a:t>
            </a:r>
          </a:p>
          <a:p>
            <a:pPr lvl="2">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Soil test</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Nutrient balance calculation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CCA/Qualified agronomist recommendation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Follow provincial recommendations</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Use variable rate prescription maps</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Use on farm research</a:t>
            </a:r>
          </a:p>
          <a:p>
            <a:pPr>
              <a:spcAft>
                <a:spcPts val="600"/>
              </a:spcAft>
            </a:pPr>
            <a:endParaRPr lang="en-US" sz="1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TIMING</a:t>
            </a:r>
            <a:r>
              <a:rPr lang="en-US" sz="1050" dirty="0">
                <a:latin typeface="Calibri" panose="020F0502020204030204" pitchFamily="34" charset="0"/>
                <a:ea typeface="Calibri" panose="020F0502020204030204" pitchFamily="34" charset="0"/>
                <a:cs typeface="Times New Roman" panose="02020603050405020304" pitchFamily="18" charset="0"/>
              </a:rPr>
              <a:t>	Must not do any of the following:</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Apply any P fertilizer in winter on snow covered or frozen ground</a:t>
            </a:r>
          </a:p>
          <a:p>
            <a:pPr>
              <a:spcAft>
                <a:spcPts val="600"/>
              </a:spcAft>
            </a:pPr>
            <a:endParaRPr lang="en-US" sz="1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endParaRPr lang="en-US" sz="1050" b="1"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PLACEMENT</a:t>
            </a:r>
            <a:r>
              <a:rPr lang="en-US" sz="1050" dirty="0">
                <a:latin typeface="Calibri" panose="020F0502020204030204" pitchFamily="34" charset="0"/>
                <a:ea typeface="Calibri" panose="020F0502020204030204" pitchFamily="34" charset="0"/>
                <a:cs typeface="Times New Roman" panose="02020603050405020304" pitchFamily="18" charset="0"/>
              </a:rPr>
              <a:t>	Must not do any of the following:</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Apply any P fertilizer in the fall on the surface with no incorporation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Apply any P fertilizer preplant on the surface with no incorporation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Apply any P fertilizer at planting on the surface with no incorporation</a:t>
            </a:r>
            <a:endParaRPr lang="en-US" sz="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MoreInfo">
            <a:extLst>
              <a:ext uri="{FF2B5EF4-FFF2-40B4-BE49-F238E27FC236}">
                <a16:creationId xmlns:a16="http://schemas.microsoft.com/office/drawing/2014/main" id="{95CE8C8D-C4F9-43F5-A5C9-AE06A7ECC8B2}"/>
              </a:ext>
            </a:extLst>
          </p:cNvPr>
          <p:cNvSpPr txBox="1"/>
          <p:nvPr/>
        </p:nvSpPr>
        <p:spPr>
          <a:xfrm>
            <a:off x="5227436" y="8416751"/>
            <a:ext cx="3672000" cy="346249"/>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a:spcAft>
                <a:spcPts val="600"/>
              </a:spcAft>
            </a:pPr>
            <a:r>
              <a:rPr lang="en-US" sz="1050" b="1" u="sng" dirty="0">
                <a:latin typeface="Calibri" panose="020F0502020204030204" pitchFamily="34" charset="0"/>
                <a:ea typeface="Calibri" panose="020F0502020204030204" pitchFamily="34" charset="0"/>
                <a:cs typeface="Times New Roman" panose="02020603050405020304" pitchFamily="18" charset="0"/>
              </a:rPr>
              <a:t>LEVEL 2</a:t>
            </a:r>
            <a:r>
              <a:rPr lang="en-US" sz="1050" dirty="0">
                <a:latin typeface="Calibri" panose="020F0502020204030204" pitchFamily="34" charset="0"/>
                <a:ea typeface="Calibri" panose="020F0502020204030204" pitchFamily="34" charset="0"/>
                <a:cs typeface="Times New Roman" panose="02020603050405020304" pitchFamily="18" charset="0"/>
              </a:rPr>
              <a:t>	Must work with a 4R Designated Agronomist</a:t>
            </a:r>
            <a:endParaRPr lang="en-US" sz="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9" name="MoreInfo">
            <a:extLst>
              <a:ext uri="{FF2B5EF4-FFF2-40B4-BE49-F238E27FC236}">
                <a16:creationId xmlns:a16="http://schemas.microsoft.com/office/drawing/2014/main" id="{5225B13D-D1D9-4DCC-99FD-B0A97647F0D4}"/>
              </a:ext>
            </a:extLst>
          </p:cNvPr>
          <p:cNvSpPr txBox="1"/>
          <p:nvPr>
            <p:custDataLst>
              <p:tags r:id="rId1"/>
            </p:custDataLst>
          </p:nvPr>
        </p:nvSpPr>
        <p:spPr>
          <a:xfrm>
            <a:off x="2165062" y="6955572"/>
            <a:ext cx="9796749" cy="984885"/>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b="1" dirty="0"/>
              <a:t>Level 1</a:t>
            </a:r>
            <a:r>
              <a:rPr lang="en-CA" dirty="0"/>
              <a:t> consistency means that the grower’s on-farm practices meet the requirements for 4R best management practices as defined by Fertilizer Canada.</a:t>
            </a:r>
          </a:p>
          <a:p>
            <a:r>
              <a:rPr lang="en-CA" b="1" dirty="0"/>
              <a:t>Level 2</a:t>
            </a:r>
            <a:r>
              <a:rPr lang="en-CA" dirty="0"/>
              <a:t> compliance means that, in addition to meeting the Level 1 criteria, the grower also works with a 4R designated agronomist.</a:t>
            </a:r>
          </a:p>
          <a:p>
            <a:r>
              <a:rPr lang="en-CA" dirty="0"/>
              <a:t>The upper charts illustrate Level 1 Consistency with 4R best management practices expressed as the % of canola acres and canola acres (000s).  The lower charts illustrate Level 2 Consistency expressed as the % of canola acres and canola acres (000s).</a:t>
            </a:r>
          </a:p>
        </p:txBody>
      </p:sp>
    </p:spTree>
    <p:extLst>
      <p:ext uri="{BB962C8B-B14F-4D97-AF65-F5344CB8AC3E}">
        <p14:creationId xmlns:p14="http://schemas.microsoft.com/office/powerpoint/2010/main" val="4248047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3.7037E-7 L 0.00182 -0.57222 " pathEditMode="relative" rAng="0" ptsTypes="AA">
                                      <p:cBhvr>
                                        <p:cTn id="6" dur="500" fill="hold"/>
                                        <p:tgtEl>
                                          <p:spTgt spid="29"/>
                                        </p:tgtEl>
                                        <p:attrNameLst>
                                          <p:attrName>ppt_x</p:attrName>
                                          <p:attrName>ppt_y</p:attrName>
                                        </p:attrNameLst>
                                      </p:cBhvr>
                                      <p:rCtr x="91" y="-2861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9"/>
                                        </p:tgtEl>
                                      </p:cBhvr>
                                    </p:animEffect>
                                    <p:set>
                                      <p:cBhvr>
                                        <p:cTn id="1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63" presetClass="path" presetSubtype="0" accel="50000" decel="50000" fill="hold" grpId="0" nodeType="clickEffect">
                                  <p:stCondLst>
                                    <p:cond delay="0"/>
                                  </p:stCondLst>
                                  <p:childTnLst>
                                    <p:animMotion origin="layout" path="M -0.00313 -4.81481E-6 L 0.58465 -0.00046 " pathEditMode="relative" rAng="0" ptsTypes="AA">
                                      <p:cBhvr>
                                        <p:cTn id="16" dur="2000" fill="hold"/>
                                        <p:tgtEl>
                                          <p:spTgt spid="7"/>
                                        </p:tgtEl>
                                        <p:attrNameLst>
                                          <p:attrName>ppt_x</p:attrName>
                                          <p:attrName>ppt_y</p:attrName>
                                        </p:attrNameLst>
                                      </p:cBhvr>
                                      <p:rCtr x="29383" y="-23"/>
                                    </p:animMotion>
                                  </p:childTnLst>
                                </p:cTn>
                              </p:par>
                              <p:par>
                                <p:cTn id="17" presetID="35" presetClass="path" presetSubtype="0" accel="50000" decel="50000" fill="hold" grpId="0" nodeType="withEffect">
                                  <p:stCondLst>
                                    <p:cond delay="0"/>
                                  </p:stCondLst>
                                  <p:childTnLst>
                                    <p:animMotion origin="layout" path="M -1.78692E-6 7.40741E-7 L -0.41769 0.00532 " pathEditMode="relative" rAng="0" ptsTypes="AA">
                                      <p:cBhvr>
                                        <p:cTn id="18" dur="2000" fill="hold"/>
                                        <p:tgtEl>
                                          <p:spTgt spid="12"/>
                                        </p:tgtEl>
                                        <p:attrNameLst>
                                          <p:attrName>ppt_x</p:attrName>
                                          <p:attrName>ppt_y</p:attrName>
                                        </p:attrNameLst>
                                      </p:cBhvr>
                                      <p:rCtr x="-20891" y="255"/>
                                    </p:animMotion>
                                  </p:childTnLst>
                                </p:cTn>
                              </p:par>
                              <p:par>
                                <p:cTn id="19" presetID="64" presetClass="path" presetSubtype="0" accel="50000" decel="50000" fill="hold" grpId="0" nodeType="withEffect">
                                  <p:stCondLst>
                                    <p:cond delay="0"/>
                                  </p:stCondLst>
                                  <p:childTnLst>
                                    <p:animMotion origin="layout" path="M 2.22714E-6 3.7037E-6 L 2.22714E-6 -0.33033 " pathEditMode="relative" rAng="0" ptsTypes="AA">
                                      <p:cBhvr>
                                        <p:cTn id="20" dur="2000" fill="hold"/>
                                        <p:tgtEl>
                                          <p:spTgt spid="16"/>
                                        </p:tgtEl>
                                        <p:attrNameLst>
                                          <p:attrName>ppt_x</p:attrName>
                                          <p:attrName>ppt_y</p:attrName>
                                        </p:attrNameLst>
                                      </p:cBhvr>
                                      <p:rCtr x="0" y="-16528"/>
                                    </p:animMotion>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7" grpId="0" animBg="1"/>
      <p:bldP spid="7" grpId="1" animBg="1"/>
      <p:bldP spid="12" grpId="0" animBg="1"/>
      <p:bldP spid="12" grpId="1" animBg="1"/>
      <p:bldP spid="16" grpId="0" animBg="1"/>
      <p:bldP spid="16" grpId="1" animBg="1"/>
      <p:bldP spid="29" grpId="0" animBg="1"/>
      <p:bldP spid="29" grpId="1"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A00D8CE-619F-92A0-6F80-4619C7DF19B5}"/>
              </a:ext>
            </a:extLst>
          </p:cNvPr>
          <p:cNvPicPr>
            <a:picLocks noChangeAspect="1"/>
          </p:cNvPicPr>
          <p:nvPr/>
        </p:nvPicPr>
        <p:blipFill>
          <a:blip r:embed="rId3"/>
          <a:stretch>
            <a:fillRect/>
          </a:stretch>
        </p:blipFill>
        <p:spPr>
          <a:xfrm>
            <a:off x="2648357" y="816899"/>
            <a:ext cx="8961896"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Reasons for Not Meeting 4R Consistency Criteria</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grpSp>
        <p:nvGrpSpPr>
          <p:cNvPr id="11" name="Group 10">
            <a:extLst>
              <a:ext uri="{FF2B5EF4-FFF2-40B4-BE49-F238E27FC236}">
                <a16:creationId xmlns:a16="http://schemas.microsoft.com/office/drawing/2014/main" id="{6A9404D6-0C2E-FA63-34F1-FD135CE52736}"/>
              </a:ext>
            </a:extLst>
          </p:cNvPr>
          <p:cNvGrpSpPr/>
          <p:nvPr/>
        </p:nvGrpSpPr>
        <p:grpSpPr>
          <a:xfrm>
            <a:off x="6638930" y="2494687"/>
            <a:ext cx="1687222" cy="493264"/>
            <a:chOff x="6400833" y="1447800"/>
            <a:chExt cx="228600" cy="2103120"/>
          </a:xfrm>
        </p:grpSpPr>
        <p:cxnSp>
          <p:nvCxnSpPr>
            <p:cNvPr id="13" name="Straight Connector 12">
              <a:extLst>
                <a:ext uri="{FF2B5EF4-FFF2-40B4-BE49-F238E27FC236}">
                  <a16:creationId xmlns:a16="http://schemas.microsoft.com/office/drawing/2014/main" id="{F05F348A-3752-C3C1-8E48-E20A4FA0AA62}"/>
                </a:ext>
              </a:extLst>
            </p:cNvPr>
            <p:cNvCxnSpPr/>
            <p:nvPr/>
          </p:nvCxnSpPr>
          <p:spPr>
            <a:xfrm>
              <a:off x="6629400" y="1447800"/>
              <a:ext cx="0" cy="2103120"/>
            </a:xfrm>
            <a:prstGeom prst="line">
              <a:avLst/>
            </a:prstGeom>
            <a:ln w="25400">
              <a:solidFill>
                <a:schemeClr val="bg2"/>
              </a:solidFill>
              <a:headEnd type="none" w="med" len="med"/>
              <a:tailEnd type="none" w="med" len="med"/>
            </a:ln>
            <a:effectLst>
              <a:outerShdw blurRad="50800" dist="25400" dir="2700000" algn="ctr" rotWithShape="0">
                <a:schemeClr val="tx1">
                  <a:alpha val="20000"/>
                </a:scheme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AD0C55-A27B-3153-4493-9B342CE2A557}"/>
                </a:ext>
              </a:extLst>
            </p:cNvPr>
            <p:cNvCxnSpPr/>
            <p:nvPr/>
          </p:nvCxnSpPr>
          <p:spPr>
            <a:xfrm flipH="1">
              <a:off x="6400833" y="3536018"/>
              <a:ext cx="228600" cy="0"/>
            </a:xfrm>
            <a:prstGeom prst="line">
              <a:avLst/>
            </a:prstGeom>
            <a:ln w="25400">
              <a:solidFill>
                <a:schemeClr val="bg2"/>
              </a:solidFill>
              <a:headEnd type="none" w="med" len="med"/>
              <a:tailEnd type="triangle" w="med" len="med"/>
            </a:ln>
            <a:effectLst>
              <a:outerShdw blurRad="50800" dist="25400" dir="2700000" algn="ctr" rotWithShape="0">
                <a:schemeClr val="tx1">
                  <a:alpha val="20000"/>
                </a:schemeClr>
              </a:outerShdw>
            </a:effectLst>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3CDE03BD-5561-408D-B629-4B0BF1CC8B92}"/>
              </a:ext>
            </a:extLst>
          </p:cNvPr>
          <p:cNvSpPr txBox="1"/>
          <p:nvPr/>
        </p:nvSpPr>
        <p:spPr>
          <a:xfrm>
            <a:off x="6780212" y="2057400"/>
            <a:ext cx="21336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01B1A"/>
                </a:solidFill>
                <a:effectLst/>
                <a:uLnTx/>
                <a:uFillTx/>
                <a:latin typeface="Calibri"/>
                <a:ea typeface="+mn-ea"/>
                <a:cs typeface="+mn-cs"/>
              </a:rPr>
              <a:t>In 2023, more canola acres did not meet 4R consistency criteria because of Nitrogen rate and placement criteria.</a:t>
            </a:r>
          </a:p>
        </p:txBody>
      </p:sp>
      <p:grpSp>
        <p:nvGrpSpPr>
          <p:cNvPr id="15" name="Group 14">
            <a:extLst>
              <a:ext uri="{FF2B5EF4-FFF2-40B4-BE49-F238E27FC236}">
                <a16:creationId xmlns:a16="http://schemas.microsoft.com/office/drawing/2014/main" id="{3CAB9708-4D6B-AC63-A153-0952BE98B04E}"/>
              </a:ext>
            </a:extLst>
          </p:cNvPr>
          <p:cNvGrpSpPr/>
          <p:nvPr/>
        </p:nvGrpSpPr>
        <p:grpSpPr>
          <a:xfrm flipV="1">
            <a:off x="7923212" y="1525649"/>
            <a:ext cx="409662" cy="540321"/>
            <a:chOff x="6404551" y="1447800"/>
            <a:chExt cx="228600" cy="2103120"/>
          </a:xfrm>
        </p:grpSpPr>
        <p:cxnSp>
          <p:nvCxnSpPr>
            <p:cNvPr id="16" name="Straight Connector 15">
              <a:extLst>
                <a:ext uri="{FF2B5EF4-FFF2-40B4-BE49-F238E27FC236}">
                  <a16:creationId xmlns:a16="http://schemas.microsoft.com/office/drawing/2014/main" id="{58C9AE5F-93E2-1640-278F-F29869A38E9B}"/>
                </a:ext>
              </a:extLst>
            </p:cNvPr>
            <p:cNvCxnSpPr/>
            <p:nvPr/>
          </p:nvCxnSpPr>
          <p:spPr>
            <a:xfrm>
              <a:off x="6629400" y="1447800"/>
              <a:ext cx="0" cy="2103120"/>
            </a:xfrm>
            <a:prstGeom prst="line">
              <a:avLst/>
            </a:prstGeom>
            <a:ln w="25400">
              <a:solidFill>
                <a:schemeClr val="bg2"/>
              </a:solidFill>
              <a:headEnd type="none" w="med" len="med"/>
              <a:tailEnd type="none" w="med" len="med"/>
            </a:ln>
            <a:effectLst>
              <a:outerShdw blurRad="50800" dist="25400" dir="2700000" algn="ctr" rotWithShape="0">
                <a:schemeClr val="tx1">
                  <a:alpha val="2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FBDE11F-29CA-E434-39E7-FF60284DA261}"/>
                </a:ext>
              </a:extLst>
            </p:cNvPr>
            <p:cNvCxnSpPr/>
            <p:nvPr/>
          </p:nvCxnSpPr>
          <p:spPr>
            <a:xfrm flipH="1">
              <a:off x="6404551" y="3536016"/>
              <a:ext cx="228600" cy="0"/>
            </a:xfrm>
            <a:prstGeom prst="line">
              <a:avLst/>
            </a:prstGeom>
            <a:ln w="25400">
              <a:solidFill>
                <a:schemeClr val="bg2"/>
              </a:solidFill>
              <a:headEnd type="none" w="med" len="med"/>
              <a:tailEnd type="triangle" w="med" len="med"/>
            </a:ln>
            <a:effectLst>
              <a:outerShdw blurRad="50800" dist="25400" dir="2700000" algn="ctr" rotWithShape="0">
                <a:schemeClr val="tx1">
                  <a:alpha val="20000"/>
                </a:schemeClr>
              </a:outerShdw>
            </a:effectLst>
          </p:spPr>
          <p:style>
            <a:lnRef idx="1">
              <a:schemeClr val="accent1"/>
            </a:lnRef>
            <a:fillRef idx="0">
              <a:schemeClr val="accent1"/>
            </a:fillRef>
            <a:effectRef idx="0">
              <a:schemeClr val="accent1"/>
            </a:effectRef>
            <a:fontRef idx="minor">
              <a:schemeClr val="tx1"/>
            </a:fontRef>
          </p:style>
        </p:cxnSp>
      </p:grpSp>
      <p:pic>
        <p:nvPicPr>
          <p:cNvPr id="19" name="Picture 18" descr="Asset 17.png">
            <a:extLst>
              <a:ext uri="{FF2B5EF4-FFF2-40B4-BE49-F238E27FC236}">
                <a16:creationId xmlns:a16="http://schemas.microsoft.com/office/drawing/2014/main" id="{42267260-B1B1-4683-91E6-969ED7DFF81C}"/>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4" name="Object 3">
            <a:extLst>
              <a:ext uri="{FF2B5EF4-FFF2-40B4-BE49-F238E27FC236}">
                <a16:creationId xmlns:a16="http://schemas.microsoft.com/office/drawing/2014/main" id="{0697D763-3F9A-FD4B-8D20-8A24BB8340B2}"/>
              </a:ext>
            </a:extLst>
          </p:cNvPr>
          <p:cNvGraphicFramePr>
            <a:graphicFrameLocks/>
          </p:cNvGraphicFramePr>
          <p:nvPr>
            <p:extLst>
              <p:ext uri="{D42A27DB-BD31-4B8C-83A1-F6EECF244321}">
                <p14:modId xmlns:p14="http://schemas.microsoft.com/office/powerpoint/2010/main" val="132433317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0697D763-3F9A-FD4B-8D20-8A24BB8340B2}"/>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C7CE7879-673D-1AE4-5273-FA884C02CD6B}"/>
              </a:ext>
            </a:extLst>
          </p:cNvPr>
          <p:cNvSpPr txBox="1"/>
          <p:nvPr/>
        </p:nvSpPr>
        <p:spPr>
          <a:xfrm>
            <a:off x="5789613" y="5500740"/>
            <a:ext cx="2133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01B1A"/>
                </a:solidFill>
                <a:effectLst/>
                <a:uLnTx/>
                <a:uFillTx/>
                <a:latin typeface="Calibri"/>
                <a:ea typeface="+mn-ea"/>
                <a:cs typeface="+mn-cs"/>
              </a:rPr>
              <a:t>In 2023, more canola acres did not meet one or more 4R consistency criteria.</a:t>
            </a:r>
          </a:p>
        </p:txBody>
      </p:sp>
      <p:sp>
        <p:nvSpPr>
          <p:cNvPr id="8" name="MoreInfo"/>
          <p:cNvSpPr txBox="1"/>
          <p:nvPr>
            <p:custDataLst>
              <p:tags r:id="rId1"/>
            </p:custDataLst>
          </p:nvPr>
        </p:nvSpPr>
        <p:spPr>
          <a:xfrm>
            <a:off x="2165062" y="6955572"/>
            <a:ext cx="9796749"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 series of questions about their fertilizer use practices.  Those practices were matched against the 4R consistency criteria that were developed by Fertilizer Canada.</a:t>
            </a:r>
          </a:p>
          <a:p>
            <a:r>
              <a:rPr lang="en-US" dirty="0"/>
              <a:t>The chart illustrates the reasons for not meeting the 4R Consistency Criteria, expressed as a % of total planted acres of this crop.</a:t>
            </a:r>
            <a:endParaRPr lang="en-CA" dirty="0"/>
          </a:p>
        </p:txBody>
      </p:sp>
    </p:spTree>
    <p:extLst>
      <p:ext uri="{BB962C8B-B14F-4D97-AF65-F5344CB8AC3E}">
        <p14:creationId xmlns:p14="http://schemas.microsoft.com/office/powerpoint/2010/main" val="4248651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802405-CD5B-F683-8D54-2B33F4FB2E8E}"/>
              </a:ext>
            </a:extLst>
          </p:cNvPr>
          <p:cNvPicPr>
            <a:picLocks noChangeAspect="1"/>
          </p:cNvPicPr>
          <p:nvPr/>
        </p:nvPicPr>
        <p:blipFill>
          <a:blip r:embed="rId3"/>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dirty="0"/>
              <a:t>Do Not Meet 4R Consistency Criteria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3" name="TextBox 2">
            <a:extLst>
              <a:ext uri="{FF2B5EF4-FFF2-40B4-BE49-F238E27FC236}">
                <a16:creationId xmlns:a16="http://schemas.microsoft.com/office/drawing/2014/main" id="{59883539-58DC-E337-BE86-60D4C199B275}"/>
              </a:ext>
            </a:extLst>
          </p:cNvPr>
          <p:cNvSpPr txBox="1"/>
          <p:nvPr/>
        </p:nvSpPr>
        <p:spPr>
          <a:xfrm>
            <a:off x="9620249" y="4008204"/>
            <a:ext cx="2112963"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CA" sz="1000" dirty="0">
                <a:solidFill>
                  <a:srgbClr val="201B1A"/>
                </a:solidFill>
                <a:latin typeface="Calibri"/>
              </a:rPr>
              <a:t>Small to mid-sized farms and those who lack knowledge of 4R more often do not meet 4R Consistency Criteria.</a:t>
            </a: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6" name="TextBox 5">
            <a:extLst>
              <a:ext uri="{FF2B5EF4-FFF2-40B4-BE49-F238E27FC236}">
                <a16:creationId xmlns:a16="http://schemas.microsoft.com/office/drawing/2014/main" id="{B3428B1F-A7FB-D2A3-DD6A-896E62F0F48A}"/>
              </a:ext>
            </a:extLst>
          </p:cNvPr>
          <p:cNvSpPr txBox="1"/>
          <p:nvPr/>
        </p:nvSpPr>
        <p:spPr>
          <a:xfrm>
            <a:off x="9675812" y="1687510"/>
            <a:ext cx="211296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CA" sz="1000" dirty="0">
                <a:solidFill>
                  <a:srgbClr val="201B1A"/>
                </a:solidFill>
                <a:latin typeface="Calibri"/>
              </a:rPr>
              <a:t>Growers in Saskatchewan more often did not meet 4R consistency criteria. </a:t>
            </a: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8" name="MoreInfo"/>
          <p:cNvSpPr txBox="1"/>
          <p:nvPr>
            <p:custDataLst>
              <p:tags r:id="rId1"/>
            </p:custDataLst>
          </p:nvPr>
        </p:nvSpPr>
        <p:spPr>
          <a:xfrm>
            <a:off x="2165062" y="6955572"/>
            <a:ext cx="9796749"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 series of questions about their fertilizer use practices.  Those practices were matched against the 4R consistency criteria that were developed by Fertilizer Canada.</a:t>
            </a:r>
          </a:p>
          <a:p>
            <a:r>
              <a:rPr lang="en-US" dirty="0"/>
              <a:t>The chart illustrates the % of total planted acres of this crop that did not meet the 4R consistency criteria across various geographic and demographic segments.</a:t>
            </a:r>
          </a:p>
        </p:txBody>
      </p:sp>
    </p:spTree>
    <p:extLst>
      <p:ext uri="{BB962C8B-B14F-4D97-AF65-F5344CB8AC3E}">
        <p14:creationId xmlns:p14="http://schemas.microsoft.com/office/powerpoint/2010/main" val="32760875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7160361-956D-A8FF-611E-9F63AEDEC4E8}"/>
              </a:ext>
            </a:extLst>
          </p:cNvPr>
          <p:cNvPicPr>
            <a:picLocks noChangeAspect="1"/>
          </p:cNvPicPr>
          <p:nvPr/>
        </p:nvPicPr>
        <p:blipFill>
          <a:blip r:embed="rId3"/>
          <a:stretch>
            <a:fillRect/>
          </a:stretch>
        </p:blipFill>
        <p:spPr>
          <a:xfrm>
            <a:off x="2478288" y="839859"/>
            <a:ext cx="8961898"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Nitrogen Fixing Crop in Previous Year - Canola</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2" name="Rectangle 11"/>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sp>
        <p:nvSpPr>
          <p:cNvPr id="15" name="TextBox 14">
            <a:extLst>
              <a:ext uri="{FF2B5EF4-FFF2-40B4-BE49-F238E27FC236}">
                <a16:creationId xmlns:a16="http://schemas.microsoft.com/office/drawing/2014/main" id="{00B63FB2-72EE-4A48-B500-B00590FB6C2F}"/>
              </a:ext>
            </a:extLst>
          </p:cNvPr>
          <p:cNvSpPr txBox="1"/>
          <p:nvPr/>
        </p:nvSpPr>
        <p:spPr>
          <a:xfrm>
            <a:off x="10125853" y="3252900"/>
            <a:ext cx="196541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Large farms were more likely to have grown a N-Fixing crop in 2022.</a:t>
            </a:r>
          </a:p>
        </p:txBody>
      </p:sp>
      <p:sp>
        <p:nvSpPr>
          <p:cNvPr id="14" name="TextBox 13">
            <a:extLst>
              <a:ext uri="{FF2B5EF4-FFF2-40B4-BE49-F238E27FC236}">
                <a16:creationId xmlns:a16="http://schemas.microsoft.com/office/drawing/2014/main" id="{11B995FB-6D88-4243-AE74-3DB515C2BE15}"/>
              </a:ext>
            </a:extLst>
          </p:cNvPr>
          <p:cNvSpPr txBox="1"/>
          <p:nvPr/>
        </p:nvSpPr>
        <p:spPr>
          <a:xfrm>
            <a:off x="10125853" y="2419084"/>
            <a:ext cx="195175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More growers in the Semiarid Prairies grew a N-fixing crop in 2022. </a:t>
            </a:r>
          </a:p>
        </p:txBody>
      </p:sp>
      <p:sp>
        <p:nvSpPr>
          <p:cNvPr id="4" name="TextBox 3">
            <a:extLst>
              <a:ext uri="{FF2B5EF4-FFF2-40B4-BE49-F238E27FC236}">
                <a16:creationId xmlns:a16="http://schemas.microsoft.com/office/drawing/2014/main" id="{2552E9B3-BFE6-AAF4-6679-D72F94AE3346}"/>
              </a:ext>
            </a:extLst>
          </p:cNvPr>
          <p:cNvSpPr txBox="1"/>
          <p:nvPr/>
        </p:nvSpPr>
        <p:spPr>
          <a:xfrm>
            <a:off x="10514013" y="5191172"/>
            <a:ext cx="16002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Growers with limited 4R knowledge were less likely to have grown a N-fixing crop.</a:t>
            </a:r>
          </a:p>
        </p:txBody>
      </p:sp>
      <p:pic>
        <p:nvPicPr>
          <p:cNvPr id="13" name="Picture 12"/>
          <p:cNvPicPr/>
          <p:nvPr/>
        </p:nvPicPr>
        <p:blipFill rotWithShape="1">
          <a:blip r:embed="rId8"/>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graphicFrame>
        <p:nvGraphicFramePr>
          <p:cNvPr id="6" name="Object 5">
            <a:extLst>
              <a:ext uri="{FF2B5EF4-FFF2-40B4-BE49-F238E27FC236}">
                <a16:creationId xmlns:a16="http://schemas.microsoft.com/office/drawing/2014/main" id="{EACA8683-3B58-923C-BBF4-9BE5AFDE9724}"/>
              </a:ext>
            </a:extLst>
          </p:cNvPr>
          <p:cNvGraphicFramePr>
            <a:graphicFrameLocks/>
          </p:cNvGraphicFramePr>
          <p:nvPr>
            <p:extLst>
              <p:ext uri="{D42A27DB-BD31-4B8C-83A1-F6EECF244321}">
                <p14:modId xmlns:p14="http://schemas.microsoft.com/office/powerpoint/2010/main" val="292916856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6" name="Object 5">
                        <a:extLst>
                          <a:ext uri="{FF2B5EF4-FFF2-40B4-BE49-F238E27FC236}">
                            <a16:creationId xmlns:a16="http://schemas.microsoft.com/office/drawing/2014/main" id="{EACA8683-3B58-923C-BBF4-9BE5AFDE9724}"/>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71585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“Thinking of your 2023 canola crop, in the year prior (2022) did you grow a nitrogen fixing crop on: a) all of your 2023 canola fields, b) some of your 2023 canola fields, or c) none of your 2023 canola fields?  (Nitrogen fixing crops include peas, beans, corn for grains, chickpeas, oats, and forage legumes)."</a:t>
            </a:r>
          </a:p>
          <a:p>
            <a:r>
              <a:rPr lang="en-CA" dirty="0"/>
              <a:t>The graph on the left illustrates the % of canola growers who planted a nitrogen fixing crop in 2022 on all of their 2023 canola fields, some of their 2023 canola fields or none of their 2023 canola fields.  Separately by province, eco zone, farm size, age and 4R familiarity, the graph on the right illustrates the % of canola growers who planted a nitrogen fixing crop in 2022 on some or all of their 2023 canola fields.</a:t>
            </a:r>
          </a:p>
        </p:txBody>
      </p:sp>
    </p:spTree>
    <p:extLst>
      <p:ext uri="{BB962C8B-B14F-4D97-AF65-F5344CB8AC3E}">
        <p14:creationId xmlns:p14="http://schemas.microsoft.com/office/powerpoint/2010/main" val="4101191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F7244-B5F5-9BEF-37F2-64CF8BBCC66F}"/>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Trend in Use of Nitrogen Fixing Crop in Previous Year - Canola</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2" name="TextBox 11"/>
          <p:cNvSpPr txBox="1"/>
          <p:nvPr/>
        </p:nvSpPr>
        <p:spPr>
          <a:xfrm>
            <a:off x="7473905" y="1883678"/>
            <a:ext cx="2201908"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No changes to the number of canola growers reporting a nitrogen fixing crop in some or all of their fields in 2023.</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“Thinking of your 2023 canola crop, in the year prior (2022) did you grow a nitrogen fixing crop on: a) all of your 2023 canola fields, b) some of your 2023 canola fields, or c) none of your 2023 canola fields?  (Nitrogen fixing crops include peas, beans, corn for grains, chickpeas, oats, and forage legumes).“</a:t>
            </a:r>
          </a:p>
          <a:p>
            <a:r>
              <a:rPr lang="en-CA" dirty="0"/>
              <a:t>The chart illustrates the % of canola growers who planted a nitrogen fixing crop in the prior year on all of their canola fields, some of their canola fields or none of their canola fields.</a:t>
            </a:r>
          </a:p>
        </p:txBody>
      </p:sp>
    </p:spTree>
    <p:extLst>
      <p:ext uri="{BB962C8B-B14F-4D97-AF65-F5344CB8AC3E}">
        <p14:creationId xmlns:p14="http://schemas.microsoft.com/office/powerpoint/2010/main" val="3289332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289EF9-92C2-CD39-E217-F8F722574998}"/>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Rates Set By Field Based On Expected Crop Yield</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9" name="Rectangle 8">
            <a:extLst>
              <a:ext uri="{FF2B5EF4-FFF2-40B4-BE49-F238E27FC236}">
                <a16:creationId xmlns:a16="http://schemas.microsoft.com/office/drawing/2014/main" id="{749B1ADA-3792-4B9F-B697-81B849C231CC}"/>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sp>
        <p:nvSpPr>
          <p:cNvPr id="13" name="TextBox 12">
            <a:extLst>
              <a:ext uri="{FF2B5EF4-FFF2-40B4-BE49-F238E27FC236}">
                <a16:creationId xmlns:a16="http://schemas.microsoft.com/office/drawing/2014/main" id="{7F2D1B2C-AFCD-43F1-8696-136FABC9183F}"/>
              </a:ext>
            </a:extLst>
          </p:cNvPr>
          <p:cNvSpPr txBox="1"/>
          <p:nvPr/>
        </p:nvSpPr>
        <p:spPr>
          <a:xfrm>
            <a:off x="3711604" y="3791593"/>
            <a:ext cx="149559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41% of canola growers set rates by field in 2023.</a:t>
            </a:r>
          </a:p>
        </p:txBody>
      </p:sp>
      <p:sp>
        <p:nvSpPr>
          <p:cNvPr id="15" name="TextBox 14">
            <a:extLst>
              <a:ext uri="{FF2B5EF4-FFF2-40B4-BE49-F238E27FC236}">
                <a16:creationId xmlns:a16="http://schemas.microsoft.com/office/drawing/2014/main" id="{0693F647-C1E5-4180-BB14-DF6564670AA4}"/>
              </a:ext>
            </a:extLst>
          </p:cNvPr>
          <p:cNvSpPr txBox="1"/>
          <p:nvPr/>
        </p:nvSpPr>
        <p:spPr>
          <a:xfrm>
            <a:off x="8529422" y="3698603"/>
            <a:ext cx="1371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Large farms more often set rates by field.</a:t>
            </a:r>
          </a:p>
        </p:txBody>
      </p:sp>
      <p:sp>
        <p:nvSpPr>
          <p:cNvPr id="16" name="TextBox 15">
            <a:extLst>
              <a:ext uri="{FF2B5EF4-FFF2-40B4-BE49-F238E27FC236}">
                <a16:creationId xmlns:a16="http://schemas.microsoft.com/office/drawing/2014/main" id="{3E0F8620-E91F-4781-9C3E-1CC129B132FB}"/>
              </a:ext>
            </a:extLst>
          </p:cNvPr>
          <p:cNvSpPr txBox="1"/>
          <p:nvPr/>
        </p:nvSpPr>
        <p:spPr>
          <a:xfrm>
            <a:off x="8505653" y="5199706"/>
            <a:ext cx="1371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4R knowledge is linked to setting rates by field.</a:t>
            </a:r>
          </a:p>
        </p:txBody>
      </p:sp>
      <p:sp>
        <p:nvSpPr>
          <p:cNvPr id="3" name="TextBox 2">
            <a:extLst>
              <a:ext uri="{FF2B5EF4-FFF2-40B4-BE49-F238E27FC236}">
                <a16:creationId xmlns:a16="http://schemas.microsoft.com/office/drawing/2014/main" id="{E597F44B-8E36-301C-FBA8-CF103690DC47}"/>
              </a:ext>
            </a:extLst>
          </p:cNvPr>
          <p:cNvSpPr txBox="1"/>
          <p:nvPr/>
        </p:nvSpPr>
        <p:spPr>
          <a:xfrm>
            <a:off x="8521393" y="1883678"/>
            <a:ext cx="1600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Growers in Manitoba more often set rates by field.</a:t>
            </a:r>
          </a:p>
        </p:txBody>
      </p:sp>
      <p:graphicFrame>
        <p:nvGraphicFramePr>
          <p:cNvPr id="6" name="Object 5">
            <a:extLst>
              <a:ext uri="{FF2B5EF4-FFF2-40B4-BE49-F238E27FC236}">
                <a16:creationId xmlns:a16="http://schemas.microsoft.com/office/drawing/2014/main" id="{84891120-3A48-4567-AAEF-D53473A611E6}"/>
              </a:ext>
            </a:extLst>
          </p:cNvPr>
          <p:cNvGraphicFramePr>
            <a:graphicFrameLocks/>
          </p:cNvGraphicFramePr>
          <p:nvPr>
            <p:extLst>
              <p:ext uri="{D42A27DB-BD31-4B8C-83A1-F6EECF244321}">
                <p14:modId xmlns:p14="http://schemas.microsoft.com/office/powerpoint/2010/main" val="3825152410"/>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6" name="Object 5">
                        <a:extLst>
                          <a:ext uri="{FF2B5EF4-FFF2-40B4-BE49-F238E27FC236}">
                            <a16:creationId xmlns:a16="http://schemas.microsoft.com/office/drawing/2014/main" id="{84891120-3A48-4567-AAEF-D53473A611E6}"/>
                          </a:ext>
                        </a:extLst>
                      </p:cNvPr>
                      <p:cNvPicPr/>
                      <p:nvPr/>
                    </p:nvPicPr>
                    <p:blipFill>
                      <a:blip r:embed="rId8"/>
                      <a:srcRect l="29861" t="2469" r="29861" b="62551"/>
                      <a:stretch>
                        <a:fillRect/>
                      </a:stretch>
                    </p:blipFill>
                    <p:spPr>
                      <a:xfrm>
                        <a:off x="812800" y="4572000"/>
                        <a:ext cx="279400" cy="292100"/>
                      </a:xfrm>
                      <a:prstGeom prst="rect">
                        <a:avLst/>
                      </a:prstGeom>
                    </p:spPr>
                  </p:pic>
                </p:oleObj>
              </mc:Fallback>
            </mc:AlternateContent>
          </a:graphicData>
        </a:graphic>
      </p:graphicFrame>
      <p:pic>
        <p:nvPicPr>
          <p:cNvPr id="11" name="MOREINFO">
            <a:extLst>
              <a:ext uri="{FF2B5EF4-FFF2-40B4-BE49-F238E27FC236}">
                <a16:creationId xmlns:a16="http://schemas.microsoft.com/office/drawing/2014/main" id="{F407CD1E-F051-4070-AE98-F4A3D8E8C7C7}"/>
              </a:ext>
            </a:extLst>
          </p:cNvPr>
          <p:cNvPicPr/>
          <p:nvPr/>
        </p:nvPicPr>
        <p:blipFill rotWithShape="1">
          <a:blip r:embed="rId9"/>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"Do you set specific rates for each canola field based on expected crop yield?"</a:t>
            </a:r>
          </a:p>
          <a:p>
            <a:r>
              <a:rPr lang="en-US" dirty="0"/>
              <a:t>The chart on the left illustrates the % of canola growers who set rates for each field based on expected crop yield in each year.  Separately for various geographic and demographic segments, the chart on the right illustrates the % of canola growers who set rates based on expected yields.</a:t>
            </a:r>
            <a:endParaRPr lang="en-CA" dirty="0"/>
          </a:p>
        </p:txBody>
      </p:sp>
    </p:spTree>
    <p:extLst>
      <p:ext uri="{BB962C8B-B14F-4D97-AF65-F5344CB8AC3E}">
        <p14:creationId xmlns:p14="http://schemas.microsoft.com/office/powerpoint/2010/main" val="859659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1"/>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B7CDC1-EC56-7A31-A60E-3B2347019B7E}"/>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Approaches Used to Decide Fertilizer Rate in Canola</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graphicFrame>
        <p:nvGraphicFramePr>
          <p:cNvPr id="3" name="Object 2">
            <a:extLst>
              <a:ext uri="{FF2B5EF4-FFF2-40B4-BE49-F238E27FC236}">
                <a16:creationId xmlns:a16="http://schemas.microsoft.com/office/drawing/2014/main" id="{24B5D86E-6A52-8868-29E6-5CB62FD4DAA0}"/>
              </a:ext>
            </a:extLst>
          </p:cNvPr>
          <p:cNvGraphicFramePr>
            <a:graphicFrameLocks/>
          </p:cNvGraphicFramePr>
          <p:nvPr>
            <p:extLst>
              <p:ext uri="{D42A27DB-BD31-4B8C-83A1-F6EECF244321}">
                <p14:modId xmlns:p14="http://schemas.microsoft.com/office/powerpoint/2010/main" val="228014481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24B5D86E-6A52-8868-29E6-5CB62FD4DAA0}"/>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9" name="Picture 8" descr="Asset 17.png">
            <a:extLst>
              <a:ext uri="{FF2B5EF4-FFF2-40B4-BE49-F238E27FC236}">
                <a16:creationId xmlns:a16="http://schemas.microsoft.com/office/drawing/2014/main" id="{59B3F664-B359-46DE-984D-5D73DF40DFD0}"/>
              </a:ext>
            </a:extLst>
          </p:cNvPr>
          <p:cNvPicPr>
            <a:picLocks noChangeAspect="1"/>
          </p:cNvPicPr>
          <p:nvPr/>
        </p:nvPicPr>
        <p:blipFill>
          <a:blip r:embed="rId9"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canola in 2023? (Please check all that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nutrient type, the graphs illustrate the % of nutrient users who used each approach to decide their application rate in canola in 2023.</a:t>
            </a:r>
          </a:p>
        </p:txBody>
      </p:sp>
    </p:spTree>
    <p:extLst>
      <p:ext uri="{BB962C8B-B14F-4D97-AF65-F5344CB8AC3E}">
        <p14:creationId xmlns:p14="http://schemas.microsoft.com/office/powerpoint/2010/main" val="861692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F3AB885-98ED-42E9-BD03-3197428C694F}"/>
              </a:ext>
            </a:extLst>
          </p:cNvPr>
          <p:cNvPicPr>
            <a:picLocks noChangeAspect="1"/>
          </p:cNvPicPr>
          <p:nvPr/>
        </p:nvPicPr>
        <p:blipFill>
          <a:blip r:embed="rId3"/>
          <a:stretch>
            <a:fillRect/>
          </a:stretch>
        </p:blipFill>
        <p:spPr>
          <a:xfrm>
            <a:off x="2658690" y="815379"/>
            <a:ext cx="8961897" cy="580389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Trend in Approaches Used to Decide Nitrogen Rate in Canola</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pic>
        <p:nvPicPr>
          <p:cNvPr id="9" name="Picture 8" descr="Asset 17.png">
            <a:extLst>
              <a:ext uri="{FF2B5EF4-FFF2-40B4-BE49-F238E27FC236}">
                <a16:creationId xmlns:a16="http://schemas.microsoft.com/office/drawing/2014/main" id="{94C302C0-88AE-4630-84A0-A72E1EF7220B}"/>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canola in 2023? (Please check all that apply.)”</a:t>
            </a:r>
          </a:p>
          <a:p>
            <a:pPr lvl="0">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nutrient type, the graphs illustrate the % of </a:t>
            </a:r>
            <a:r>
              <a:rPr lang="en-CA" dirty="0"/>
              <a:t>Nitrogen </a:t>
            </a:r>
            <a:r>
              <a:rPr kumimoji="0" lang="en-CA" sz="1050" b="0" i="0" u="none" strike="noStrike" kern="1200" cap="none" spc="0" normalizeH="0" baseline="0" noProof="0" dirty="0">
                <a:ln>
                  <a:noFill/>
                </a:ln>
                <a:solidFill>
                  <a:srgbClr val="201B1A"/>
                </a:solidFill>
                <a:effectLst/>
                <a:uLnTx/>
                <a:uFillTx/>
                <a:latin typeface="Calibri"/>
                <a:ea typeface="+mn-ea"/>
                <a:cs typeface="+mn-cs"/>
              </a:rPr>
              <a:t>users who used each approach to decide their application rate in canola </a:t>
            </a:r>
            <a:r>
              <a:rPr lang="en-CA" dirty="0"/>
              <a:t>in 2021 to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
        <p:nvSpPr>
          <p:cNvPr id="3" name="TextBox 2">
            <a:extLst>
              <a:ext uri="{FF2B5EF4-FFF2-40B4-BE49-F238E27FC236}">
                <a16:creationId xmlns:a16="http://schemas.microsoft.com/office/drawing/2014/main" id="{563C1CEE-AC77-3E79-0B2D-89C2CEAF6A0C}"/>
              </a:ext>
            </a:extLst>
          </p:cNvPr>
          <p:cNvSpPr txBox="1"/>
          <p:nvPr/>
        </p:nvSpPr>
        <p:spPr>
          <a:xfrm>
            <a:off x="6704012" y="4038600"/>
            <a:ext cx="1881982"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More N users relied on provincial recommendations and variable rate prescription maps in 2023.</a:t>
            </a:r>
          </a:p>
        </p:txBody>
      </p:sp>
    </p:spTree>
    <p:extLst>
      <p:ext uri="{BB962C8B-B14F-4D97-AF65-F5344CB8AC3E}">
        <p14:creationId xmlns:p14="http://schemas.microsoft.com/office/powerpoint/2010/main" val="4178952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1CB8FD-5B12-455A-B735-8713E469AB4C}"/>
              </a:ext>
            </a:extLst>
          </p:cNvPr>
          <p:cNvPicPr>
            <a:picLocks noChangeAspect="1"/>
          </p:cNvPicPr>
          <p:nvPr/>
        </p:nvPicPr>
        <p:blipFill>
          <a:blip r:embed="rId3"/>
          <a:stretch>
            <a:fillRect/>
          </a:stretch>
        </p:blipFill>
        <p:spPr>
          <a:xfrm>
            <a:off x="2658690" y="815379"/>
            <a:ext cx="8961897" cy="580389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Trend in Approaches Used to Decide Phosphorus Rate in Canola</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canola in 2023? (Please check all that apply.)”</a:t>
            </a:r>
          </a:p>
          <a:p>
            <a:pPr lvl="0">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nutrient type, the graphs illustrate the % of </a:t>
            </a:r>
            <a:r>
              <a:rPr lang="en-CA" dirty="0"/>
              <a:t>Phosphorus </a:t>
            </a:r>
            <a:r>
              <a:rPr kumimoji="0" lang="en-CA" sz="1050" b="0" i="0" u="none" strike="noStrike" kern="1200" cap="none" spc="0" normalizeH="0" baseline="0" noProof="0" dirty="0">
                <a:ln>
                  <a:noFill/>
                </a:ln>
                <a:solidFill>
                  <a:srgbClr val="201B1A"/>
                </a:solidFill>
                <a:effectLst/>
                <a:uLnTx/>
                <a:uFillTx/>
                <a:latin typeface="Calibri"/>
                <a:ea typeface="+mn-ea"/>
                <a:cs typeface="+mn-cs"/>
              </a:rPr>
              <a:t>users who used each approach to decide their application rate </a:t>
            </a:r>
            <a:r>
              <a:rPr lang="en-CA" dirty="0"/>
              <a:t>in 2021 to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
        <p:nvSpPr>
          <p:cNvPr id="3" name="TextBox 2">
            <a:extLst>
              <a:ext uri="{FF2B5EF4-FFF2-40B4-BE49-F238E27FC236}">
                <a16:creationId xmlns:a16="http://schemas.microsoft.com/office/drawing/2014/main" id="{0C17FC44-D3C3-C92A-48EF-EE72A53D81F2}"/>
              </a:ext>
            </a:extLst>
          </p:cNvPr>
          <p:cNvSpPr txBox="1"/>
          <p:nvPr/>
        </p:nvSpPr>
        <p:spPr>
          <a:xfrm>
            <a:off x="6801912" y="4419600"/>
            <a:ext cx="188198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More P</a:t>
            </a:r>
            <a:r>
              <a:rPr lang="en-US" sz="1000" baseline="-25000" dirty="0"/>
              <a:t>2</a:t>
            </a:r>
            <a:r>
              <a:rPr lang="en-US" sz="1000" dirty="0"/>
              <a:t>O</a:t>
            </a:r>
            <a:r>
              <a:rPr lang="en-US" sz="1000" baseline="-25000" dirty="0"/>
              <a:t>5</a:t>
            </a:r>
            <a:r>
              <a:rPr lang="en-US" sz="1000" dirty="0"/>
              <a:t> users relied on variable rate prescription maps in 2023.</a:t>
            </a:r>
          </a:p>
        </p:txBody>
      </p:sp>
    </p:spTree>
    <p:extLst>
      <p:ext uri="{BB962C8B-B14F-4D97-AF65-F5344CB8AC3E}">
        <p14:creationId xmlns:p14="http://schemas.microsoft.com/office/powerpoint/2010/main" val="1688473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450F2C-E68A-4A75-8F48-A65D944A4065}"/>
              </a:ext>
            </a:extLst>
          </p:cNvPr>
          <p:cNvPicPr>
            <a:picLocks noChangeAspect="1"/>
          </p:cNvPicPr>
          <p:nvPr/>
        </p:nvPicPr>
        <p:blipFill>
          <a:blip r:embed="rId3"/>
          <a:stretch>
            <a:fillRect/>
          </a:stretch>
        </p:blipFill>
        <p:spPr>
          <a:xfrm>
            <a:off x="2674219" y="818616"/>
            <a:ext cx="8955800"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Main Person Who Determined Fertilizer Rate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9" name="TextBox 8">
            <a:extLst>
              <a:ext uri="{FF2B5EF4-FFF2-40B4-BE49-F238E27FC236}">
                <a16:creationId xmlns:a16="http://schemas.microsoft.com/office/drawing/2014/main" id="{FC5D73E5-CD7C-4BF9-B865-36EC94858E52}"/>
              </a:ext>
            </a:extLst>
          </p:cNvPr>
          <p:cNvSpPr txBox="1"/>
          <p:nvPr/>
        </p:nvSpPr>
        <p:spPr>
          <a:xfrm>
            <a:off x="10514012" y="5024884"/>
            <a:ext cx="1598613"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The more familiar growers are with 4R the less likely they were to rely on their retailer.</a:t>
            </a:r>
          </a:p>
        </p:txBody>
      </p:sp>
      <p:graphicFrame>
        <p:nvGraphicFramePr>
          <p:cNvPr id="6" name="Object 5">
            <a:extLst>
              <a:ext uri="{FF2B5EF4-FFF2-40B4-BE49-F238E27FC236}">
                <a16:creationId xmlns:a16="http://schemas.microsoft.com/office/drawing/2014/main" id="{50273D8D-7C1A-4A10-BB3F-26B4C2DDD289}"/>
              </a:ext>
            </a:extLst>
          </p:cNvPr>
          <p:cNvGraphicFramePr>
            <a:graphicFrameLocks/>
          </p:cNvGraphicFramePr>
          <p:nvPr>
            <p:extLst>
              <p:ext uri="{D42A27DB-BD31-4B8C-83A1-F6EECF244321}">
                <p14:modId xmlns:p14="http://schemas.microsoft.com/office/powerpoint/2010/main" val="1799780813"/>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6" name="Object 5">
                        <a:extLst>
                          <a:ext uri="{FF2B5EF4-FFF2-40B4-BE49-F238E27FC236}">
                            <a16:creationId xmlns:a16="http://schemas.microsoft.com/office/drawing/2014/main" id="{50273D8D-7C1A-4A10-BB3F-26B4C2DDD289}"/>
                          </a:ext>
                        </a:extLst>
                      </p:cNvPr>
                      <p:cNvPicPr/>
                      <p:nvPr/>
                    </p:nvPicPr>
                    <p:blipFill>
                      <a:blip r:embed="rId8"/>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"Who was the main person who determined what fertilizer application rate you should use for your canola in 2023?"</a:t>
            </a:r>
          </a:p>
          <a:p>
            <a:r>
              <a:rPr lang="en-US" dirty="0"/>
              <a:t>The chart illustrates the % of canola growers who indicated each person who determined their fertilizer application rate in 2023.</a:t>
            </a:r>
            <a:endParaRPr lang="en-CA" dirty="0"/>
          </a:p>
        </p:txBody>
      </p:sp>
    </p:spTree>
    <p:extLst>
      <p:ext uri="{BB962C8B-B14F-4D97-AF65-F5344CB8AC3E}">
        <p14:creationId xmlns:p14="http://schemas.microsoft.com/office/powerpoint/2010/main" val="3302559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FEF772-868C-912B-5C8D-F06FC7BBE199}"/>
              </a:ext>
            </a:extLst>
          </p:cNvPr>
          <p:cNvPicPr>
            <a:picLocks noChangeAspect="1"/>
          </p:cNvPicPr>
          <p:nvPr/>
        </p:nvPicPr>
        <p:blipFill>
          <a:blip r:embed="rId4"/>
          <a:stretch>
            <a:fillRect/>
          </a:stretch>
        </p:blipFill>
        <p:spPr>
          <a:xfrm>
            <a:off x="2648355" y="819947"/>
            <a:ext cx="8961898" cy="5773412"/>
          </a:xfrm>
          <a:prstGeom prst="rect">
            <a:avLst/>
          </a:prstGeom>
        </p:spPr>
      </p:pic>
      <p:sp>
        <p:nvSpPr>
          <p:cNvPr id="20" name="Isosceles Triangle 19">
            <a:extLst>
              <a:ext uri="{FF2B5EF4-FFF2-40B4-BE49-F238E27FC236}">
                <a16:creationId xmlns:a16="http://schemas.microsoft.com/office/drawing/2014/main" id="{167F77C4-30BD-4948-8D38-B3F8936172AC}"/>
              </a:ext>
            </a:extLst>
          </p:cNvPr>
          <p:cNvSpPr/>
          <p:nvPr/>
        </p:nvSpPr>
        <p:spPr>
          <a:xfrm>
            <a:off x="10590212" y="4679788"/>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Timing in Canola - % Crop Acres</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only includes those fertilizer types where nitrogen is the primary component.</a:t>
            </a:r>
          </a:p>
        </p:txBody>
      </p:sp>
      <p:sp>
        <p:nvSpPr>
          <p:cNvPr id="18" name="TextBox 17">
            <a:extLst>
              <a:ext uri="{FF2B5EF4-FFF2-40B4-BE49-F238E27FC236}">
                <a16:creationId xmlns:a16="http://schemas.microsoft.com/office/drawing/2014/main" id="{FCFA2BB1-8149-4771-A4B2-CBAF11EDD30A}"/>
              </a:ext>
            </a:extLst>
          </p:cNvPr>
          <p:cNvSpPr txBox="1"/>
          <p:nvPr/>
        </p:nvSpPr>
        <p:spPr>
          <a:xfrm>
            <a:off x="9752012" y="4863912"/>
            <a:ext cx="1557778"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86% of canola acres were treated with a Nitrogen fertilizer at planting in 2023.</a:t>
            </a:r>
          </a:p>
        </p:txBody>
      </p:sp>
      <p:pic>
        <p:nvPicPr>
          <p:cNvPr id="3" name="Picture 2">
            <a:extLst>
              <a:ext uri="{FF2B5EF4-FFF2-40B4-BE49-F238E27FC236}">
                <a16:creationId xmlns:a16="http://schemas.microsoft.com/office/drawing/2014/main" id="{5FC8BC33-697F-2A67-0423-4BF838786C4B}"/>
              </a:ext>
            </a:extLst>
          </p:cNvPr>
          <p:cNvPicPr>
            <a:picLocks noChangeAspect="1"/>
          </p:cNvPicPr>
          <p:nvPr/>
        </p:nvPicPr>
        <p:blipFill>
          <a:blip r:embed="rId9"/>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8461C577-C184-3527-6905-CC612D23C435}"/>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AF5D1C28-9E0A-7B8B-34B1-CBFD7280FB57}"/>
              </a:ext>
            </a:extLst>
          </p:cNvPr>
          <p:cNvGraphicFramePr>
            <a:graphicFrameLocks/>
          </p:cNvGraphicFramePr>
          <p:nvPr>
            <p:extLst>
              <p:ext uri="{D42A27DB-BD31-4B8C-83A1-F6EECF244321}">
                <p14:modId xmlns:p14="http://schemas.microsoft.com/office/powerpoint/2010/main" val="220132647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12" name="Object 11">
                        <a:extLst>
                          <a:ext uri="{FF2B5EF4-FFF2-40B4-BE49-F238E27FC236}">
                            <a16:creationId xmlns:a16="http://schemas.microsoft.com/office/drawing/2014/main" id="{AF5D1C28-9E0A-7B8B-34B1-CBFD7280FB57}"/>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canola, how many acres of each fertilizer type did you apply?”</a:t>
            </a:r>
          </a:p>
          <a:p>
            <a:r>
              <a:rPr lang="en-US" dirty="0"/>
              <a:t>The chart illustrates the % of total canola acres that were treated with a primary Nitrogen fertilizer at each timing in each year. A list of Primary Nitrogen fertilizers can be accessed by clicking on the “A” button</a:t>
            </a:r>
            <a:r>
              <a:rPr lang="en-US" sz="1050" dirty="0">
                <a:solidFill>
                  <a:srgbClr val="201B1A"/>
                </a:solidFill>
              </a:rPr>
              <a:t>. Significant changes from 2022 to 2023 are highlighted.</a:t>
            </a:r>
          </a:p>
        </p:txBody>
      </p:sp>
    </p:spTree>
    <p:extLst>
      <p:ext uri="{BB962C8B-B14F-4D97-AF65-F5344CB8AC3E}">
        <p14:creationId xmlns:p14="http://schemas.microsoft.com/office/powerpoint/2010/main" val="1443340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A5A4395-9F51-4B5A-B0E1-65D4F7D0AEC4}"/>
              </a:ext>
            </a:extLst>
          </p:cNvPr>
          <p:cNvPicPr>
            <a:picLocks noChangeAspect="1"/>
          </p:cNvPicPr>
          <p:nvPr/>
        </p:nvPicPr>
        <p:blipFill>
          <a:blip r:embed="rId3"/>
          <a:stretch>
            <a:fillRect/>
          </a:stretch>
        </p:blipFill>
        <p:spPr>
          <a:xfrm>
            <a:off x="2658690" y="833668"/>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Linkage of Who Makes Rate Decisions on 4R Consistency Compliance - Canola</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4" name="TextBox 3">
            <a:extLst>
              <a:ext uri="{FF2B5EF4-FFF2-40B4-BE49-F238E27FC236}">
                <a16:creationId xmlns:a16="http://schemas.microsoft.com/office/drawing/2014/main" id="{A9FB656B-F272-8B62-EC14-A1F7E3FBB5E3}"/>
              </a:ext>
            </a:extLst>
          </p:cNvPr>
          <p:cNvSpPr txBox="1"/>
          <p:nvPr/>
        </p:nvSpPr>
        <p:spPr>
          <a:xfrm>
            <a:off x="8837612" y="2725948"/>
            <a:ext cx="1598613"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When fertilizer rate decisions are made on farm, 4R Consistency is lower.</a:t>
            </a:r>
          </a:p>
        </p:txBody>
      </p:sp>
      <p:graphicFrame>
        <p:nvGraphicFramePr>
          <p:cNvPr id="9" name="Object 8">
            <a:extLst>
              <a:ext uri="{FF2B5EF4-FFF2-40B4-BE49-F238E27FC236}">
                <a16:creationId xmlns:a16="http://schemas.microsoft.com/office/drawing/2014/main" id="{F5808C34-C415-421C-978A-66E7BEDE3A3B}"/>
              </a:ext>
            </a:extLst>
          </p:cNvPr>
          <p:cNvGraphicFramePr>
            <a:graphicFrameLocks/>
          </p:cNvGraphicFramePr>
          <p:nvPr>
            <p:extLst>
              <p:ext uri="{D42A27DB-BD31-4B8C-83A1-F6EECF244321}">
                <p14:modId xmlns:p14="http://schemas.microsoft.com/office/powerpoint/2010/main" val="1909924919"/>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9" name="Object 8">
                        <a:extLst>
                          <a:ext uri="{FF2B5EF4-FFF2-40B4-BE49-F238E27FC236}">
                            <a16:creationId xmlns:a16="http://schemas.microsoft.com/office/drawing/2014/main" id="{F5808C34-C415-421C-978A-66E7BEDE3A3B}"/>
                          </a:ext>
                        </a:extLst>
                      </p:cNvPr>
                      <p:cNvPicPr/>
                      <p:nvPr/>
                    </p:nvPicPr>
                    <p:blipFill>
                      <a:blip r:embed="rId8"/>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"Who is the main person who determined what fertilizer application rate you should use for your Canola?” </a:t>
            </a:r>
          </a:p>
          <a:p>
            <a:pPr lvl="0"/>
            <a:r>
              <a:rPr lang="en-US" dirty="0"/>
              <a:t>The chart illustrates the % of crop acres that meet Level 1 and Level 2 4R consistency criteria based on who made the fertilizer rate decision in each year. </a:t>
            </a:r>
            <a:endParaRPr lang="en-CA" sz="800" dirty="0"/>
          </a:p>
        </p:txBody>
      </p:sp>
    </p:spTree>
    <p:extLst>
      <p:ext uri="{BB962C8B-B14F-4D97-AF65-F5344CB8AC3E}">
        <p14:creationId xmlns:p14="http://schemas.microsoft.com/office/powerpoint/2010/main" val="3727958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96296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C58D3E-87F9-4945-9D62-018C89346E49}"/>
              </a:ext>
            </a:extLst>
          </p:cNvPr>
          <p:cNvPicPr>
            <a:picLocks noChangeAspect="1"/>
          </p:cNvPicPr>
          <p:nvPr/>
        </p:nvPicPr>
        <p:blipFill>
          <a:blip r:embed="rId3"/>
          <a:stretch>
            <a:fillRect/>
          </a:stretch>
        </p:blipFill>
        <p:spPr>
          <a:xfrm>
            <a:off x="2658690" y="830621"/>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Trend in Linkage of Who Makes Rate Decisions on 4R Consistency Compliance</a:t>
            </a:r>
            <a:br>
              <a:rPr lang="en-US" sz="2200" u="none" dirty="0"/>
            </a:br>
            <a:r>
              <a:rPr lang="en-US" sz="2200" u="none" dirty="0"/>
              <a:t>- Canola</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pic>
        <p:nvPicPr>
          <p:cNvPr id="12" name="Picture 11" descr="Asset 8.png">
            <a:hlinkClick r:id="rId5" action="ppaction://hlinksldjump"/>
            <a:extLst>
              <a:ext uri="{FF2B5EF4-FFF2-40B4-BE49-F238E27FC236}">
                <a16:creationId xmlns:a16="http://schemas.microsoft.com/office/drawing/2014/main" id="{9B8C8692-D009-4E1B-8294-37132773711A}"/>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6" name="TextBox 5">
            <a:extLst>
              <a:ext uri="{FF2B5EF4-FFF2-40B4-BE49-F238E27FC236}">
                <a16:creationId xmlns:a16="http://schemas.microsoft.com/office/drawing/2014/main" id="{25BD426D-101A-D3A4-4330-FFF40C6B127A}"/>
              </a:ext>
            </a:extLst>
          </p:cNvPr>
          <p:cNvSpPr txBox="1"/>
          <p:nvPr/>
        </p:nvSpPr>
        <p:spPr>
          <a:xfrm>
            <a:off x="5271607" y="2362200"/>
            <a:ext cx="22860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Level 1 compliance declined in 2023 among those who used an independent consultant or made fertilizer decisions on farm. </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Respondents were asked: "Who is the main person who determined what fertilizer application rate you should use for your Spring Wheat?"  </a:t>
            </a:r>
          </a:p>
          <a:p>
            <a:pPr lvl="0">
              <a:defRPr/>
            </a:pPr>
            <a:r>
              <a:rPr lang="en-US" dirty="0"/>
              <a:t>The chart illustrates the % of crop acres that meet Level 1 and Level 2 4R consistency criteria based on who made the fertilizer rate decision in each year. </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488974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9B652E-3863-CF72-2DDE-407F5E78F746}"/>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Professional Designation of Person Who Determined Fertilizer Rate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graphicFrame>
        <p:nvGraphicFramePr>
          <p:cNvPr id="4" name="Object 3">
            <a:extLst>
              <a:ext uri="{FF2B5EF4-FFF2-40B4-BE49-F238E27FC236}">
                <a16:creationId xmlns:a16="http://schemas.microsoft.com/office/drawing/2014/main" id="{42392CDF-1E86-89F0-4082-F1A2CDF99BFF}"/>
              </a:ext>
            </a:extLst>
          </p:cNvPr>
          <p:cNvGraphicFramePr>
            <a:graphicFrameLocks/>
          </p:cNvGraphicFramePr>
          <p:nvPr>
            <p:extLst>
              <p:ext uri="{D42A27DB-BD31-4B8C-83A1-F6EECF244321}">
                <p14:modId xmlns:p14="http://schemas.microsoft.com/office/powerpoint/2010/main" val="231937735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42392CDF-1E86-89F0-4082-F1A2CDF99BFF}"/>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"Did the person who determined your fertilizer application rate hold any of the following professional designations?"</a:t>
            </a:r>
          </a:p>
          <a:p>
            <a:pPr lvl="0"/>
            <a:r>
              <a:rPr lang="en-US" dirty="0"/>
              <a:t>Separately for each type of person who determined the fertilizer application rate, the charts illustrate the professional designation of those people.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366309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56CA34-C43F-B2AF-ACDF-69C57F66B92E}"/>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Importance of Professional Designation</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9" name="TextBox 8">
            <a:extLst>
              <a:ext uri="{FF2B5EF4-FFF2-40B4-BE49-F238E27FC236}">
                <a16:creationId xmlns:a16="http://schemas.microsoft.com/office/drawing/2014/main" id="{44A6EE26-DC17-482D-8F6C-110A595D1CA6}"/>
              </a:ext>
            </a:extLst>
          </p:cNvPr>
          <p:cNvSpPr txBox="1"/>
          <p:nvPr/>
        </p:nvSpPr>
        <p:spPr>
          <a:xfrm>
            <a:off x="4410745" y="3706653"/>
            <a:ext cx="2722722"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35% of those growers who use an ICA to provide fertilizer rate recommendations indicated the professional designation is extremely important.</a:t>
            </a:r>
          </a:p>
        </p:txBody>
      </p:sp>
      <p:graphicFrame>
        <p:nvGraphicFramePr>
          <p:cNvPr id="3" name="Object 2">
            <a:extLst>
              <a:ext uri="{FF2B5EF4-FFF2-40B4-BE49-F238E27FC236}">
                <a16:creationId xmlns:a16="http://schemas.microsoft.com/office/drawing/2014/main" id="{EA95BF14-EE4C-D7B0-9AAE-48AB0F11D9AD}"/>
              </a:ext>
            </a:extLst>
          </p:cNvPr>
          <p:cNvGraphicFramePr>
            <a:graphicFrameLocks/>
          </p:cNvGraphicFramePr>
          <p:nvPr>
            <p:extLst>
              <p:ext uri="{D42A27DB-BD31-4B8C-83A1-F6EECF244321}">
                <p14:modId xmlns:p14="http://schemas.microsoft.com/office/powerpoint/2010/main" val="289210286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EA95BF14-EE4C-D7B0-9AAE-48AB0F11D9AD}"/>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"How important is it to you that the person providing your fertilizer application rate recommendation has a professional designation (i.e. CCA, P.Ag.)"</a:t>
            </a:r>
          </a:p>
          <a:p>
            <a:pPr lvl="0"/>
            <a:r>
              <a:rPr lang="en-US" dirty="0"/>
              <a:t>Separately for each type of person who determined the fertilizer application rate, the chart illustrates the level of importance for having a professional designation.</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3074138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A0E570-1A0B-4956-A6BE-4A5576DD3980}"/>
              </a:ext>
            </a:extLst>
          </p:cNvPr>
          <p:cNvPicPr>
            <a:picLocks noChangeAspect="1"/>
          </p:cNvPicPr>
          <p:nvPr/>
        </p:nvPicPr>
        <p:blipFill>
          <a:blip r:embed="rId3"/>
          <a:stretch>
            <a:fillRect/>
          </a:stretch>
        </p:blipFill>
        <p:spPr>
          <a:xfrm>
            <a:off x="2661739" y="833668"/>
            <a:ext cx="8955800"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Deviation from Recommended Application Rate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graphicFrame>
        <p:nvGraphicFramePr>
          <p:cNvPr id="4" name="Object 3">
            <a:extLst>
              <a:ext uri="{FF2B5EF4-FFF2-40B4-BE49-F238E27FC236}">
                <a16:creationId xmlns:a16="http://schemas.microsoft.com/office/drawing/2014/main" id="{6D4FB499-BBD2-6A14-731C-473904787EA9}"/>
              </a:ext>
            </a:extLst>
          </p:cNvPr>
          <p:cNvGraphicFramePr>
            <a:graphicFrameLocks/>
          </p:cNvGraphicFramePr>
          <p:nvPr>
            <p:extLst>
              <p:ext uri="{D42A27DB-BD31-4B8C-83A1-F6EECF244321}">
                <p14:modId xmlns:p14="http://schemas.microsoft.com/office/powerpoint/2010/main" val="70300259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6D4FB499-BBD2-6A14-731C-473904787EA9}"/>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"Did you decide to increase or decrease your fertilizer application rate in canola above or below the recommended rate?"</a:t>
            </a:r>
          </a:p>
          <a:p>
            <a:pPr lvl="0"/>
            <a:r>
              <a:rPr lang="en-US" dirty="0"/>
              <a:t>The pie chart illustrates the % of respondents who went above the recommended rate, below the recommended rate or applied the recommended rate. Separately for various geographic and demographic segments, the chart on the right illustrates the % of respondents who decreased their application rate below the recommended rate.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961918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E249BC-8221-4326-F8FE-EA2DEEE66160}"/>
              </a:ext>
            </a:extLst>
          </p:cNvPr>
          <p:cNvPicPr>
            <a:picLocks noChangeAspect="1"/>
          </p:cNvPicPr>
          <p:nvPr/>
        </p:nvPicPr>
        <p:blipFill>
          <a:blip r:embed="rId3"/>
          <a:stretch>
            <a:fillRect/>
          </a:stretch>
        </p:blipFill>
        <p:spPr>
          <a:xfrm>
            <a:off x="2648356" y="828002"/>
            <a:ext cx="8961896" cy="575730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Reasons for Increasing Above Recommended Application Rate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graphicFrame>
        <p:nvGraphicFramePr>
          <p:cNvPr id="4" name="Object 3">
            <a:extLst>
              <a:ext uri="{FF2B5EF4-FFF2-40B4-BE49-F238E27FC236}">
                <a16:creationId xmlns:a16="http://schemas.microsoft.com/office/drawing/2014/main" id="{A566BA98-CD7E-F5F0-9EF5-8E74439E4AC0}"/>
              </a:ext>
            </a:extLst>
          </p:cNvPr>
          <p:cNvGraphicFramePr>
            <a:graphicFrameLocks/>
          </p:cNvGraphicFramePr>
          <p:nvPr>
            <p:extLst>
              <p:ext uri="{D42A27DB-BD31-4B8C-83A1-F6EECF244321}">
                <p14:modId xmlns:p14="http://schemas.microsoft.com/office/powerpoint/2010/main" val="222797654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A566BA98-CD7E-F5F0-9EF5-8E74439E4AC0}"/>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increased their fertilizer rate above the recommended rate were asked: "What were the reasons that you increased your fertilizer application rate in canola above the recommended rate?"</a:t>
            </a:r>
          </a:p>
          <a:p>
            <a:pPr lvl="0"/>
            <a:r>
              <a:rPr lang="en-US" dirty="0"/>
              <a:t>The chart illustrates the main reason and other reasons for applying more than the recommended rate in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431131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7C2350-BEC1-9D1D-5508-697FDB086F1F}"/>
              </a:ext>
            </a:extLst>
          </p:cNvPr>
          <p:cNvPicPr>
            <a:picLocks noChangeAspect="1"/>
          </p:cNvPicPr>
          <p:nvPr/>
        </p:nvPicPr>
        <p:blipFill>
          <a:blip r:embed="rId3"/>
          <a:stretch>
            <a:fillRect/>
          </a:stretch>
        </p:blipFill>
        <p:spPr>
          <a:xfrm>
            <a:off x="2658690" y="836717"/>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Reasons for Decreasing Below Recommended Application Rate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3" name="TextBox 2">
            <a:extLst>
              <a:ext uri="{FF2B5EF4-FFF2-40B4-BE49-F238E27FC236}">
                <a16:creationId xmlns:a16="http://schemas.microsoft.com/office/drawing/2014/main" id="{20AEFC6D-13C1-9272-20ED-ABACCEB3B2A8}"/>
              </a:ext>
            </a:extLst>
          </p:cNvPr>
          <p:cNvSpPr txBox="1"/>
          <p:nvPr/>
        </p:nvSpPr>
        <p:spPr>
          <a:xfrm>
            <a:off x="7135592" y="1123715"/>
            <a:ext cx="1790587"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44% of those who decreased their fertilizer rates said the main reason was fertilizer prices.</a:t>
            </a:r>
          </a:p>
        </p:txBody>
      </p:sp>
      <p:graphicFrame>
        <p:nvGraphicFramePr>
          <p:cNvPr id="11" name="Object 10">
            <a:extLst>
              <a:ext uri="{FF2B5EF4-FFF2-40B4-BE49-F238E27FC236}">
                <a16:creationId xmlns:a16="http://schemas.microsoft.com/office/drawing/2014/main" id="{5C4C1534-AE7B-B9DB-2910-FE4FB782E459}"/>
              </a:ext>
            </a:extLst>
          </p:cNvPr>
          <p:cNvGraphicFramePr>
            <a:graphicFrameLocks/>
          </p:cNvGraphicFramePr>
          <p:nvPr>
            <p:extLst>
              <p:ext uri="{D42A27DB-BD31-4B8C-83A1-F6EECF244321}">
                <p14:modId xmlns:p14="http://schemas.microsoft.com/office/powerpoint/2010/main" val="353842204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11" name="Object 10">
                        <a:extLst>
                          <a:ext uri="{FF2B5EF4-FFF2-40B4-BE49-F238E27FC236}">
                            <a16:creationId xmlns:a16="http://schemas.microsoft.com/office/drawing/2014/main" id="{5C4C1534-AE7B-B9DB-2910-FE4FB782E459}"/>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decreased their fertilizer rate below the recommended rate were asked: "What were the reasons that you decreased your fertilizer application rate in canola below the recommended rate?"</a:t>
            </a:r>
          </a:p>
          <a:p>
            <a:pPr lvl="0"/>
            <a:r>
              <a:rPr lang="en-US" dirty="0"/>
              <a:t>The chart illustrates the main reason and other reasons for applying less than the recommended rate in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4146860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A66D21-D5EC-43B3-9450-7A88261AA672}"/>
              </a:ext>
            </a:extLst>
          </p:cNvPr>
          <p:cNvPicPr>
            <a:picLocks noChangeAspect="1"/>
          </p:cNvPicPr>
          <p:nvPr/>
        </p:nvPicPr>
        <p:blipFill>
          <a:blip r:embed="rId3"/>
          <a:stretch>
            <a:fillRect/>
          </a:stretch>
        </p:blipFill>
        <p:spPr>
          <a:xfrm>
            <a:off x="2645308" y="822995"/>
            <a:ext cx="89679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Nitrogen Stabilizers in Canola - By Fertilizer Type</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4" name="TextBox 3"/>
          <p:cNvSpPr txBox="1"/>
          <p:nvPr/>
        </p:nvSpPr>
        <p:spPr>
          <a:xfrm>
            <a:off x="2165063" y="6405809"/>
            <a:ext cx="1463571" cy="352199"/>
          </a:xfrm>
          <a:prstGeom prst="rect">
            <a:avLst/>
          </a:prstGeom>
          <a:noFill/>
          <a:effectLst/>
        </p:spPr>
        <p:txBody>
          <a:bodyPr wrap="square" lIns="19826" tIns="39653" rIns="19826" bIns="29740" rtlCol="0" anchor="ctr" anchorCtr="0">
            <a:spAutoFit/>
          </a:bodyPr>
          <a:lstStyle/>
          <a:p>
            <a:pPr algn="ctr">
              <a:lnSpc>
                <a:spcPts val="1085"/>
              </a:lnSpc>
            </a:pPr>
            <a:r>
              <a:rPr lang="en-CA" sz="1000" dirty="0"/>
              <a:t>Note: This analysis excludes ESN and SuperU</a:t>
            </a:r>
          </a:p>
        </p:txBody>
      </p:sp>
      <p:sp>
        <p:nvSpPr>
          <p:cNvPr id="14" name="TextBox 13"/>
          <p:cNvSpPr txBox="1"/>
          <p:nvPr/>
        </p:nvSpPr>
        <p:spPr>
          <a:xfrm>
            <a:off x="7847012" y="5192447"/>
            <a:ext cx="259698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28% of canola acres treated with 28% UAN had a nitrogen stabilizer applied with the UAN in 2023.</a:t>
            </a:r>
          </a:p>
        </p:txBody>
      </p:sp>
      <p:graphicFrame>
        <p:nvGraphicFramePr>
          <p:cNvPr id="6" name="Object 5">
            <a:extLst>
              <a:ext uri="{FF2B5EF4-FFF2-40B4-BE49-F238E27FC236}">
                <a16:creationId xmlns:a16="http://schemas.microsoft.com/office/drawing/2014/main" id="{377BFE05-0249-8E83-60D3-AA57B7D47C87}"/>
              </a:ext>
            </a:extLst>
          </p:cNvPr>
          <p:cNvGraphicFramePr>
            <a:graphicFrameLocks/>
          </p:cNvGraphicFramePr>
          <p:nvPr>
            <p:extLst>
              <p:ext uri="{D42A27DB-BD31-4B8C-83A1-F6EECF244321}">
                <p14:modId xmlns:p14="http://schemas.microsoft.com/office/powerpoint/2010/main" val="343570842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6" name="Object 5">
                        <a:extLst>
                          <a:ext uri="{FF2B5EF4-FFF2-40B4-BE49-F238E27FC236}">
                            <a16:creationId xmlns:a16="http://schemas.microsoft.com/office/drawing/2014/main" id="{377BFE05-0249-8E83-60D3-AA57B7D47C87}"/>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users of primary nitrogen fertilizers were asked: "Which of the following nitrogen stabilizers did you use?"</a:t>
            </a:r>
          </a:p>
          <a:p>
            <a:r>
              <a:rPr lang="en-US" dirty="0"/>
              <a:t>The chart illustrates the use of any nitrogen stabilizer on each nitrogen fertilizer type, expressed as the % of acres treated with each primary nitrogen fertilizer type.</a:t>
            </a:r>
            <a:endParaRPr lang="en-CA" dirty="0"/>
          </a:p>
        </p:txBody>
      </p:sp>
    </p:spTree>
    <p:extLst>
      <p:ext uri="{BB962C8B-B14F-4D97-AF65-F5344CB8AC3E}">
        <p14:creationId xmlns:p14="http://schemas.microsoft.com/office/powerpoint/2010/main" val="2358495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3D61BD-2C42-15D8-C6B3-9883EF795B5E}"/>
              </a:ext>
            </a:extLst>
          </p:cNvPr>
          <p:cNvPicPr>
            <a:picLocks noChangeAspect="1"/>
          </p:cNvPicPr>
          <p:nvPr/>
        </p:nvPicPr>
        <p:blipFill>
          <a:blip r:embed="rId3"/>
          <a:stretch>
            <a:fillRect/>
          </a:stretch>
        </p:blipFill>
        <p:spPr>
          <a:xfrm>
            <a:off x="2663066" y="834398"/>
            <a:ext cx="8961898" cy="575121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Nitrogen Stabilizers in Canola - By Application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1" name="TextBox 10"/>
          <p:cNvSpPr txBox="1"/>
          <p:nvPr/>
        </p:nvSpPr>
        <p:spPr>
          <a:xfrm>
            <a:off x="2360612" y="6405809"/>
            <a:ext cx="1463571" cy="352199"/>
          </a:xfrm>
          <a:prstGeom prst="rect">
            <a:avLst/>
          </a:prstGeom>
          <a:noFill/>
          <a:effectLst/>
        </p:spPr>
        <p:txBody>
          <a:bodyPr wrap="square" lIns="19826" tIns="39653" rIns="19826" bIns="29740" rtlCol="0" anchor="ctr" anchorCtr="0">
            <a:spAutoFit/>
          </a:bodyPr>
          <a:lstStyle/>
          <a:p>
            <a:pPr algn="ctr">
              <a:lnSpc>
                <a:spcPts val="1085"/>
              </a:lnSpc>
            </a:pPr>
            <a:r>
              <a:rPr lang="en-CA" sz="1000" dirty="0"/>
              <a:t>Note: This analysis excludes ESN and SuperU</a:t>
            </a:r>
          </a:p>
        </p:txBody>
      </p:sp>
      <p:sp>
        <p:nvSpPr>
          <p:cNvPr id="3" name="Isosceles Triangle 2">
            <a:extLst>
              <a:ext uri="{FF2B5EF4-FFF2-40B4-BE49-F238E27FC236}">
                <a16:creationId xmlns:a16="http://schemas.microsoft.com/office/drawing/2014/main" id="{7E2458AF-99D7-E3B5-2ECF-C977D50F9B2E}"/>
              </a:ext>
            </a:extLst>
          </p:cNvPr>
          <p:cNvSpPr/>
          <p:nvPr/>
        </p:nvSpPr>
        <p:spPr>
          <a:xfrm rot="16200000">
            <a:off x="7070866" y="2407238"/>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6" name="TextBox 5">
            <a:extLst>
              <a:ext uri="{FF2B5EF4-FFF2-40B4-BE49-F238E27FC236}">
                <a16:creationId xmlns:a16="http://schemas.microsoft.com/office/drawing/2014/main" id="{2478A305-7243-23D9-6DCA-790F71461350}"/>
              </a:ext>
            </a:extLst>
          </p:cNvPr>
          <p:cNvSpPr txBox="1"/>
          <p:nvPr/>
        </p:nvSpPr>
        <p:spPr>
          <a:xfrm>
            <a:off x="7237412" y="2344948"/>
            <a:ext cx="182682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14% of fall-applied N-fertilizer had a nitrogen stabilizer applied.</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users of primary nitrogen fertilizers were asked: "Which of the following nitrogen stabilizers did you use?"</a:t>
            </a:r>
          </a:p>
          <a:p>
            <a:r>
              <a:rPr lang="en-US" dirty="0"/>
              <a:t>The chart illustrates the use of any nitrogen stabilizer on any nitrogen fertilizer type at each application timing, expressed as the % of acres of any primary nitrogen fertilizer type that was treated with any nitrogen stabilizer.</a:t>
            </a:r>
            <a:endParaRPr lang="en-CA" dirty="0"/>
          </a:p>
        </p:txBody>
      </p:sp>
    </p:spTree>
    <p:extLst>
      <p:ext uri="{BB962C8B-B14F-4D97-AF65-F5344CB8AC3E}">
        <p14:creationId xmlns:p14="http://schemas.microsoft.com/office/powerpoint/2010/main" val="914482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2CC8FA-0BD2-461E-B6CC-78B61BC2B3A2}"/>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Individual Nitrogen Stabilizers in Canola</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1" name="TextBox 10"/>
          <p:cNvSpPr txBox="1"/>
          <p:nvPr/>
        </p:nvSpPr>
        <p:spPr>
          <a:xfrm>
            <a:off x="2208212" y="6403854"/>
            <a:ext cx="1463571" cy="352199"/>
          </a:xfrm>
          <a:prstGeom prst="rect">
            <a:avLst/>
          </a:prstGeom>
          <a:noFill/>
          <a:effectLst/>
        </p:spPr>
        <p:txBody>
          <a:bodyPr wrap="square" lIns="19826" tIns="39653" rIns="19826" bIns="29740" rtlCol="0" anchor="ctr" anchorCtr="0">
            <a:spAutoFit/>
          </a:bodyPr>
          <a:lstStyle/>
          <a:p>
            <a:pPr algn="ctr">
              <a:lnSpc>
                <a:spcPts val="1085"/>
              </a:lnSpc>
            </a:pPr>
            <a:r>
              <a:rPr lang="en-CA" sz="1000" dirty="0"/>
              <a:t>Note: This analysis excludes ESN and SuperU</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users of primary nitrogen fertilizers were asked: "Which of the following nitrogen stabilizers did you use?"</a:t>
            </a:r>
          </a:p>
          <a:p>
            <a:r>
              <a:rPr lang="en-CA" dirty="0"/>
              <a:t>The chart illustrates the use of each nitrogen stabilizer product on any nitrogen fertilizer type at any timing, expressed as the % of acres of any primary nitrogen fertilizer type that was treated with each nitrogen stabilizer product.</a:t>
            </a:r>
          </a:p>
        </p:txBody>
      </p:sp>
    </p:spTree>
    <p:extLst>
      <p:ext uri="{BB962C8B-B14F-4D97-AF65-F5344CB8AC3E}">
        <p14:creationId xmlns:p14="http://schemas.microsoft.com/office/powerpoint/2010/main" val="7846561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6CAB2-E5B8-A318-B6DA-E855442CEE18}"/>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Timing in Canola in 2023 (% of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4" name="Rectangle 13"/>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5" name="Picture 14"/>
          <p:cNvPicPr/>
          <p:nvPr/>
        </p:nvPicPr>
        <p:blipFill rotWithShape="1">
          <a:blip r:embed="rId8"/>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only includes those fertilizer types where nitrogen is the primary component.</a:t>
            </a:r>
          </a:p>
        </p:txBody>
      </p:sp>
      <p:pic>
        <p:nvPicPr>
          <p:cNvPr id="11" name="Picture 10">
            <a:extLst>
              <a:ext uri="{FF2B5EF4-FFF2-40B4-BE49-F238E27FC236}">
                <a16:creationId xmlns:a16="http://schemas.microsoft.com/office/drawing/2014/main" id="{DA57FE34-D5B7-7C48-919D-3F601D515A11}"/>
              </a:ext>
            </a:extLst>
          </p:cNvPr>
          <p:cNvPicPr>
            <a:picLocks noChangeAspect="1"/>
          </p:cNvPicPr>
          <p:nvPr/>
        </p:nvPicPr>
        <p:blipFill>
          <a:blip r:embed="rId9"/>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D3540C9D-5277-5DE9-9AA4-5B241DFB6BEC}"/>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application timing, respondents were asked: “Of your [xxx] acres of canola, how many acres of each fertilizer type did you apply?”</a:t>
            </a:r>
          </a:p>
          <a:p>
            <a:r>
              <a:rPr lang="en-CA" dirty="0"/>
              <a:t>Separately for each timing, the charts illustrate the % of total canola acres that was treated with a primary nitrogen fertilizer by province, eco zone, farm size, age and 4R program familiarity.</a:t>
            </a:r>
          </a:p>
          <a:p>
            <a:r>
              <a:rPr lang="en-CA" dirty="0"/>
              <a:t>Nitrogen only includes those fertilizer types where nitrogen is the primary component. A list can be accessed by clicking on the “A” button.</a:t>
            </a:r>
          </a:p>
        </p:txBody>
      </p:sp>
    </p:spTree>
    <p:extLst>
      <p:ext uri="{BB962C8B-B14F-4D97-AF65-F5344CB8AC3E}">
        <p14:creationId xmlns:p14="http://schemas.microsoft.com/office/powerpoint/2010/main" val="901552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5"/>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11"/>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EC4BB1-38BB-928B-3749-D04ADC510E9D}"/>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Nitrogen Stabilizers by Geographic/Demographic Segment</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9" name="TextBox 8"/>
          <p:cNvSpPr txBox="1"/>
          <p:nvPr/>
        </p:nvSpPr>
        <p:spPr>
          <a:xfrm>
            <a:off x="2255266" y="6405809"/>
            <a:ext cx="1463571" cy="352199"/>
          </a:xfrm>
          <a:prstGeom prst="rect">
            <a:avLst/>
          </a:prstGeom>
          <a:noFill/>
          <a:effectLst/>
        </p:spPr>
        <p:txBody>
          <a:bodyPr wrap="square" lIns="19826" tIns="39653" rIns="19826" bIns="29740" rtlCol="0" anchor="ctr" anchorCtr="0">
            <a:spAutoFit/>
          </a:bodyPr>
          <a:lstStyle/>
          <a:p>
            <a:pPr algn="ctr">
              <a:lnSpc>
                <a:spcPts val="1085"/>
              </a:lnSpc>
            </a:pPr>
            <a:r>
              <a:rPr lang="en-CA" sz="1000" dirty="0"/>
              <a:t>Note: This analysis excludes ESN and SuperU</a:t>
            </a:r>
          </a:p>
        </p:txBody>
      </p:sp>
      <p:sp>
        <p:nvSpPr>
          <p:cNvPr id="11" name="Rectangle 10"/>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sp>
        <p:nvSpPr>
          <p:cNvPr id="14" name="TextBox 13"/>
          <p:cNvSpPr txBox="1"/>
          <p:nvPr/>
        </p:nvSpPr>
        <p:spPr>
          <a:xfrm>
            <a:off x="8837612" y="5120640"/>
            <a:ext cx="1979613"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Those familiar with 4R were slightly more likely to use a stabilizer.</a:t>
            </a:r>
          </a:p>
        </p:txBody>
      </p:sp>
      <p:sp>
        <p:nvSpPr>
          <p:cNvPr id="15" name="Isosceles Triangle 14">
            <a:extLst>
              <a:ext uri="{FF2B5EF4-FFF2-40B4-BE49-F238E27FC236}">
                <a16:creationId xmlns:a16="http://schemas.microsoft.com/office/drawing/2014/main" id="{6BE77DFA-EC2D-4DB6-B398-304D492EE2AD}"/>
              </a:ext>
            </a:extLst>
          </p:cNvPr>
          <p:cNvSpPr/>
          <p:nvPr/>
        </p:nvSpPr>
        <p:spPr>
          <a:xfrm rot="16200000">
            <a:off x="7708605" y="3424046"/>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6" name="TextBox 15">
            <a:extLst>
              <a:ext uri="{FF2B5EF4-FFF2-40B4-BE49-F238E27FC236}">
                <a16:creationId xmlns:a16="http://schemas.microsoft.com/office/drawing/2014/main" id="{4507454A-CAF2-4320-94B0-94E103E3A5BC}"/>
              </a:ext>
            </a:extLst>
          </p:cNvPr>
          <p:cNvSpPr txBox="1"/>
          <p:nvPr/>
        </p:nvSpPr>
        <p:spPr>
          <a:xfrm>
            <a:off x="7878893" y="3352800"/>
            <a:ext cx="1649631"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Nitrogen stabilizers were used less on small farms.</a:t>
            </a:r>
          </a:p>
        </p:txBody>
      </p:sp>
      <p:pic>
        <p:nvPicPr>
          <p:cNvPr id="12" name="Picture 11"/>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graphicFrame>
        <p:nvGraphicFramePr>
          <p:cNvPr id="3" name="Object 2">
            <a:extLst>
              <a:ext uri="{FF2B5EF4-FFF2-40B4-BE49-F238E27FC236}">
                <a16:creationId xmlns:a16="http://schemas.microsoft.com/office/drawing/2014/main" id="{1128D3DD-C54D-EB9A-303F-D645F67CDDF7}"/>
              </a:ext>
            </a:extLst>
          </p:cNvPr>
          <p:cNvGraphicFramePr>
            <a:graphicFrameLocks/>
          </p:cNvGraphicFramePr>
          <p:nvPr>
            <p:extLst>
              <p:ext uri="{D42A27DB-BD31-4B8C-83A1-F6EECF244321}">
                <p14:modId xmlns:p14="http://schemas.microsoft.com/office/powerpoint/2010/main" val="41705892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1128D3DD-C54D-EB9A-303F-D645F67CDDF7}"/>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users of primary nitrogen fertilizers were asked: "Which of the following nitrogen stabilizers did you use? "</a:t>
            </a:r>
          </a:p>
          <a:p>
            <a:r>
              <a:rPr lang="en-CA" dirty="0"/>
              <a:t>Separately for each geographic and demographic segment, the chart illustrates the use of any nitrogen stabilizer on any nitrogen fertilizer type, expressed as the % of acres of any primary nitrogen fertilizer type that was treated with any nitrogen stabilizer.</a:t>
            </a:r>
          </a:p>
        </p:txBody>
      </p:sp>
    </p:spTree>
    <p:extLst>
      <p:ext uri="{BB962C8B-B14F-4D97-AF65-F5344CB8AC3E}">
        <p14:creationId xmlns:p14="http://schemas.microsoft.com/office/powerpoint/2010/main" val="40017290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C1F57E-6BD4-1E99-1192-00B61177C47A}"/>
              </a:ext>
            </a:extLst>
          </p:cNvPr>
          <p:cNvPicPr>
            <a:picLocks noChangeAspect="1"/>
          </p:cNvPicPr>
          <p:nvPr/>
        </p:nvPicPr>
        <p:blipFill>
          <a:blip r:embed="rId3"/>
          <a:stretch>
            <a:fillRect/>
          </a:stretch>
        </p:blipFill>
        <p:spPr>
          <a:xfrm>
            <a:off x="2648356" y="826044"/>
            <a:ext cx="8961896" cy="576121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EEFs by Timing - % of Nitrogen Volume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9" name="TextBox 8">
            <a:extLst>
              <a:ext uri="{FF2B5EF4-FFF2-40B4-BE49-F238E27FC236}">
                <a16:creationId xmlns:a16="http://schemas.microsoft.com/office/drawing/2014/main" id="{6DDD48E8-E98B-4022-86D1-1777381F78B3}"/>
              </a:ext>
            </a:extLst>
          </p:cNvPr>
          <p:cNvSpPr txBox="1"/>
          <p:nvPr/>
        </p:nvSpPr>
        <p:spPr>
          <a:xfrm>
            <a:off x="8228012" y="1440878"/>
            <a:ext cx="164963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20% of total N volume was applied in a protected form.</a:t>
            </a:r>
          </a:p>
        </p:txBody>
      </p:sp>
      <p:graphicFrame>
        <p:nvGraphicFramePr>
          <p:cNvPr id="4" name="Object 3">
            <a:extLst>
              <a:ext uri="{FF2B5EF4-FFF2-40B4-BE49-F238E27FC236}">
                <a16:creationId xmlns:a16="http://schemas.microsoft.com/office/drawing/2014/main" id="{AE0D2CF1-8319-6090-C5CC-6B599244DB53}"/>
              </a:ext>
            </a:extLst>
          </p:cNvPr>
          <p:cNvGraphicFramePr>
            <a:graphicFrameLocks/>
          </p:cNvGraphicFramePr>
          <p:nvPr>
            <p:extLst>
              <p:ext uri="{D42A27DB-BD31-4B8C-83A1-F6EECF244321}">
                <p14:modId xmlns:p14="http://schemas.microsoft.com/office/powerpoint/2010/main" val="99037802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AE0D2CF1-8319-6090-C5CC-6B599244DB53}"/>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All respondents were asked: "Which of the following fertilizer types did you apply (the list included ESN and SuperU)?"</a:t>
            </a:r>
          </a:p>
          <a:p>
            <a:r>
              <a:rPr lang="en-US" dirty="0"/>
              <a:t>Respondents who used any other primary Nitrogen fertilizer (excluding ESN and SuperU) were asked: "Which of the following nitrogen stabilizers did you use?"</a:t>
            </a:r>
          </a:p>
          <a:p>
            <a:r>
              <a:rPr lang="en-US" dirty="0"/>
              <a:t>Separately for each application timing, the chart illustrates the % of primary Nitrogen fertilizer volume that was treated with each type of EEF.</a:t>
            </a:r>
            <a:endParaRPr lang="en-CA" dirty="0"/>
          </a:p>
        </p:txBody>
      </p:sp>
    </p:spTree>
    <p:extLst>
      <p:ext uri="{BB962C8B-B14F-4D97-AF65-F5344CB8AC3E}">
        <p14:creationId xmlns:p14="http://schemas.microsoft.com/office/powerpoint/2010/main" val="3189467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B4F5F71-5B14-4463-B673-79DBA38D0BBD}"/>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EEFS by Placement - % of Nitrogen Volume - Net All Timings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graphicFrame>
        <p:nvGraphicFramePr>
          <p:cNvPr id="9" name="Object 8">
            <a:extLst>
              <a:ext uri="{FF2B5EF4-FFF2-40B4-BE49-F238E27FC236}">
                <a16:creationId xmlns:a16="http://schemas.microsoft.com/office/drawing/2014/main" id="{FC145500-0748-4A9E-B7C5-1B502DA5DFB8}"/>
              </a:ext>
            </a:extLst>
          </p:cNvPr>
          <p:cNvGraphicFramePr>
            <a:graphicFrameLocks/>
          </p:cNvGraphicFramePr>
          <p:nvPr>
            <p:extLst>
              <p:ext uri="{D42A27DB-BD31-4B8C-83A1-F6EECF244321}">
                <p14:modId xmlns:p14="http://schemas.microsoft.com/office/powerpoint/2010/main" val="3027810837"/>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9" name="Object 8">
                        <a:extLst>
                          <a:ext uri="{FF2B5EF4-FFF2-40B4-BE49-F238E27FC236}">
                            <a16:creationId xmlns:a16="http://schemas.microsoft.com/office/drawing/2014/main" id="{FC145500-0748-4A9E-B7C5-1B502DA5DFB8}"/>
                          </a:ext>
                        </a:extLst>
                      </p:cNvPr>
                      <p:cNvPicPr/>
                      <p:nvPr/>
                    </p:nvPicPr>
                    <p:blipFill>
                      <a:blip r:embed="rId8"/>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"Which of the following fertilizer types did you apply (the list included ESN and SuperU)" </a:t>
            </a:r>
          </a:p>
          <a:p>
            <a:r>
              <a:rPr lang="en-US" dirty="0"/>
              <a:t>Respondents who used any primary Nitrogen fertilizer (excluding ESN and SuperU) were asked: "Which of the following nitrogen stabilizers did you use?" </a:t>
            </a:r>
          </a:p>
          <a:p>
            <a:r>
              <a:rPr lang="en-US" dirty="0"/>
              <a:t>Separately for each EEF type, the chart illustrates the % of primary Nitrogen fertilizer volume that was applied with an EEF using each placement. </a:t>
            </a:r>
            <a:endParaRPr lang="en-CA" dirty="0"/>
          </a:p>
        </p:txBody>
      </p:sp>
    </p:spTree>
    <p:extLst>
      <p:ext uri="{BB962C8B-B14F-4D97-AF65-F5344CB8AC3E}">
        <p14:creationId xmlns:p14="http://schemas.microsoft.com/office/powerpoint/2010/main" val="27012625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DDF244-28C3-4453-EEC8-683F75688702}"/>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Target vs. Actual Yield in Canola</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1" name="TextBox 10"/>
          <p:cNvSpPr txBox="1"/>
          <p:nvPr/>
        </p:nvSpPr>
        <p:spPr>
          <a:xfrm>
            <a:off x="9887786" y="2772001"/>
            <a:ext cx="184542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Actual yields were about 8 bu/ac below targeted yields in 2023.</a:t>
            </a:r>
          </a:p>
        </p:txBody>
      </p:sp>
      <p:sp>
        <p:nvSpPr>
          <p:cNvPr id="12" name="TextBox 11">
            <a:extLst>
              <a:ext uri="{FF2B5EF4-FFF2-40B4-BE49-F238E27FC236}">
                <a16:creationId xmlns:a16="http://schemas.microsoft.com/office/drawing/2014/main" id="{F4F52CAD-1F00-479C-93E0-038EF0705C35}"/>
              </a:ext>
            </a:extLst>
          </p:cNvPr>
          <p:cNvSpPr txBox="1"/>
          <p:nvPr/>
        </p:nvSpPr>
        <p:spPr>
          <a:xfrm>
            <a:off x="6650037" y="929483"/>
            <a:ext cx="1600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Target yields are consistently about 50 bu/ac.</a:t>
            </a:r>
          </a:p>
        </p:txBody>
      </p:sp>
      <p:graphicFrame>
        <p:nvGraphicFramePr>
          <p:cNvPr id="4" name="Object 3">
            <a:extLst>
              <a:ext uri="{FF2B5EF4-FFF2-40B4-BE49-F238E27FC236}">
                <a16:creationId xmlns:a16="http://schemas.microsoft.com/office/drawing/2014/main" id="{9E1743B0-CA88-9766-BE55-62D3833223D2}"/>
              </a:ext>
            </a:extLst>
          </p:cNvPr>
          <p:cNvGraphicFramePr>
            <a:graphicFrameLocks/>
          </p:cNvGraphicFramePr>
          <p:nvPr>
            <p:extLst>
              <p:ext uri="{D42A27DB-BD31-4B8C-83A1-F6EECF244321}">
                <p14:modId xmlns:p14="http://schemas.microsoft.com/office/powerpoint/2010/main" val="318573831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9E1743B0-CA88-9766-BE55-62D3833223D2}"/>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“What was your target yield for your canola in 2023 (respondents had the option to report that they did not have a target yield)? What was the average yield for your canola in 2023? </a:t>
            </a:r>
          </a:p>
          <a:p>
            <a:r>
              <a:rPr lang="en-CA" dirty="0"/>
              <a:t>The graph illustrates the average target yield and the average actual yield reported in each year.</a:t>
            </a:r>
          </a:p>
        </p:txBody>
      </p:sp>
    </p:spTree>
    <p:extLst>
      <p:ext uri="{BB962C8B-B14F-4D97-AF65-F5344CB8AC3E}">
        <p14:creationId xmlns:p14="http://schemas.microsoft.com/office/powerpoint/2010/main" val="606641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F66F85-8ECC-3C18-4287-C974CC0676ED}"/>
              </a:ext>
            </a:extLst>
          </p:cNvPr>
          <p:cNvPicPr>
            <a:picLocks noChangeAspect="1"/>
          </p:cNvPicPr>
          <p:nvPr/>
        </p:nvPicPr>
        <p:blipFill>
          <a:blip r:embed="rId3"/>
          <a:stretch>
            <a:fillRect/>
          </a:stretch>
        </p:blipFill>
        <p:spPr>
          <a:xfrm>
            <a:off x="2648355" y="822995"/>
            <a:ext cx="8961898"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Target vs. Actual Yield in Canola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9" name="Rectangle 8"/>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1" name="Picture 10"/>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“What was your target yield for your canola in 2023 (respondents had the option to report that they did not have a target yield)? What was the average yield for your canola in 2023? </a:t>
            </a:r>
          </a:p>
          <a:p>
            <a:r>
              <a:rPr lang="en-CA" dirty="0"/>
              <a:t>Separately by province, eco zone, farm size, age and 4R familiarity, the graph on the left illustrates the average target yield in 2023.  The middle graph illustrates the average actual yield in 2023.  The graph on the right illustrates the gap between the target yield and the actual yield.</a:t>
            </a:r>
          </a:p>
        </p:txBody>
      </p:sp>
    </p:spTree>
    <p:extLst>
      <p:ext uri="{BB962C8B-B14F-4D97-AF65-F5344CB8AC3E}">
        <p14:creationId xmlns:p14="http://schemas.microsoft.com/office/powerpoint/2010/main" val="1578067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1"/>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86D871-591F-4E5A-BF84-71DD4F1B231E}"/>
              </a:ext>
            </a:extLst>
          </p:cNvPr>
          <p:cNvPicPr>
            <a:picLocks noChangeAspect="1"/>
          </p:cNvPicPr>
          <p:nvPr/>
        </p:nvPicPr>
        <p:blipFill>
          <a:blip r:embed="rId3"/>
          <a:stretch>
            <a:fillRect/>
          </a:stretch>
        </p:blipFill>
        <p:spPr>
          <a:xfrm>
            <a:off x="2564195" y="830621"/>
            <a:ext cx="9150889"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Use Efficiency</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graphicFrame>
        <p:nvGraphicFramePr>
          <p:cNvPr id="4" name="Object 3">
            <a:extLst>
              <a:ext uri="{FF2B5EF4-FFF2-40B4-BE49-F238E27FC236}">
                <a16:creationId xmlns:a16="http://schemas.microsoft.com/office/drawing/2014/main" id="{E4F0627C-7EBB-06A5-70A0-7210B1BB921E}"/>
              </a:ext>
            </a:extLst>
          </p:cNvPr>
          <p:cNvGraphicFramePr>
            <a:graphicFrameLocks/>
          </p:cNvGraphicFramePr>
          <p:nvPr>
            <p:extLst>
              <p:ext uri="{D42A27DB-BD31-4B8C-83A1-F6EECF244321}">
                <p14:modId xmlns:p14="http://schemas.microsoft.com/office/powerpoint/2010/main" val="1995216377"/>
              </p:ext>
            </p:extLst>
          </p:nvPr>
        </p:nvGraphicFramePr>
        <p:xfrm>
          <a:off x="736600" y="45720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E4F0627C-7EBB-06A5-70A0-7210B1BB921E}"/>
                          </a:ext>
                        </a:extLst>
                      </p:cNvPr>
                      <p:cNvPicPr/>
                      <p:nvPr/>
                    </p:nvPicPr>
                    <p:blipFill>
                      <a:blip r:embed="rId8"/>
                      <a:srcRect l="35417" t="2469" r="35417" b="70782"/>
                      <a:stretch>
                        <a:fillRect/>
                      </a:stretch>
                    </p:blipFill>
                    <p:spPr>
                      <a:xfrm>
                        <a:off x="736600" y="45720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66941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The chart illustrates Canola nitrogen use efficiency based on average actual yields and target yields. The NUE was calculated by dividing the total volume of nitrogen applied across all timings in Canola by the average actual yield and target yield. </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3285171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96296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4249B-0A52-B92A-3663-B38D5F96AFED}"/>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Factors Considered When Setting Target Yield</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graphicFrame>
        <p:nvGraphicFramePr>
          <p:cNvPr id="6" name="Object 5">
            <a:extLst>
              <a:ext uri="{FF2B5EF4-FFF2-40B4-BE49-F238E27FC236}">
                <a16:creationId xmlns:a16="http://schemas.microsoft.com/office/drawing/2014/main" id="{FC193FB2-0F2C-0FD5-1E7B-0005C31A5C76}"/>
              </a:ext>
            </a:extLst>
          </p:cNvPr>
          <p:cNvGraphicFramePr>
            <a:graphicFrameLocks/>
          </p:cNvGraphicFramePr>
          <p:nvPr>
            <p:extLst>
              <p:ext uri="{D42A27DB-BD31-4B8C-83A1-F6EECF244321}">
                <p14:modId xmlns:p14="http://schemas.microsoft.com/office/powerpoint/2010/main" val="191157547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6" name="Object 5">
                        <a:extLst>
                          <a:ext uri="{FF2B5EF4-FFF2-40B4-BE49-F238E27FC236}">
                            <a16:creationId xmlns:a16="http://schemas.microsoft.com/office/drawing/2014/main" id="{FC193FB2-0F2C-0FD5-1E7B-0005C31A5C76}"/>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set a target yield were asked: "Which of the following factors did you consider when you set your target yield for canola in 2023?"</a:t>
            </a:r>
          </a:p>
          <a:p>
            <a:pPr lvl="0"/>
            <a:r>
              <a:rPr lang="en-US" dirty="0"/>
              <a:t>The chart illustrates the main factor and other factors considered when setting the target yield in canola.</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477634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A85464-25DA-45E9-9474-A7AB0085CBB0}"/>
              </a:ext>
            </a:extLst>
          </p:cNvPr>
          <p:cNvPicPr>
            <a:picLocks noChangeAspect="1"/>
          </p:cNvPicPr>
          <p:nvPr/>
        </p:nvPicPr>
        <p:blipFill>
          <a:blip r:embed="rId3"/>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Micro/Secondary Nutrients - % of Growers Using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1" name="TextBox 10">
            <a:extLst>
              <a:ext uri="{FF2B5EF4-FFF2-40B4-BE49-F238E27FC236}">
                <a16:creationId xmlns:a16="http://schemas.microsoft.com/office/drawing/2014/main" id="{179260C8-77A9-4C59-9EE0-1FF558EB5AA3}"/>
              </a:ext>
            </a:extLst>
          </p:cNvPr>
          <p:cNvSpPr txBox="1"/>
          <p:nvPr/>
        </p:nvSpPr>
        <p:spPr>
          <a:xfrm>
            <a:off x="7694612" y="5715000"/>
            <a:ext cx="1600200" cy="211135"/>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Use of zinc decreased in 2023.</a:t>
            </a:r>
          </a:p>
        </p:txBody>
      </p:sp>
      <p:graphicFrame>
        <p:nvGraphicFramePr>
          <p:cNvPr id="3" name="Object 2">
            <a:extLst>
              <a:ext uri="{FF2B5EF4-FFF2-40B4-BE49-F238E27FC236}">
                <a16:creationId xmlns:a16="http://schemas.microsoft.com/office/drawing/2014/main" id="{E467698C-7707-3818-8123-36C9A7C74FB8}"/>
              </a:ext>
            </a:extLst>
          </p:cNvPr>
          <p:cNvGraphicFramePr>
            <a:graphicFrameLocks/>
          </p:cNvGraphicFramePr>
          <p:nvPr>
            <p:extLst>
              <p:ext uri="{D42A27DB-BD31-4B8C-83A1-F6EECF244321}">
                <p14:modId xmlns:p14="http://schemas.microsoft.com/office/powerpoint/2010/main" val="395570121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E467698C-7707-3818-8123-36C9A7C74FB8}"/>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respondents were asked: “Did you use any of the following micro/secondary nutrients for your 2023 canola crop – boron, calcium, copper, magnesium, manganese, molybdenum, zinc?”</a:t>
            </a:r>
          </a:p>
          <a:p>
            <a:r>
              <a:rPr lang="en-CA" dirty="0"/>
              <a:t>The chart illustrates the % of canola growers who used each micronutrient in each year.</a:t>
            </a:r>
          </a:p>
        </p:txBody>
      </p:sp>
    </p:spTree>
    <p:extLst>
      <p:ext uri="{BB962C8B-B14F-4D97-AF65-F5344CB8AC3E}">
        <p14:creationId xmlns:p14="http://schemas.microsoft.com/office/powerpoint/2010/main" val="450697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4">
            <a:extLst>
              <a:ext uri="{FF2B5EF4-FFF2-40B4-BE49-F238E27FC236}">
                <a16:creationId xmlns:a16="http://schemas.microsoft.com/office/drawing/2014/main" id="{1296B10B-D710-B216-6B00-708FD1DA2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838" y="432614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4">
            <a:extLst>
              <a:ext uri="{FF2B5EF4-FFF2-40B4-BE49-F238E27FC236}">
                <a16:creationId xmlns:a16="http://schemas.microsoft.com/office/drawing/2014/main" id="{C7C4D87A-FA0C-D7D6-98C0-A32E13749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837" y="506565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1F6CFA2-7F57-2185-5C50-FC3D4E45BF22}"/>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Application Method for Micro/Secondary Nutrients</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graphicFrame>
        <p:nvGraphicFramePr>
          <p:cNvPr id="9" name="Object 8">
            <a:extLst>
              <a:ext uri="{FF2B5EF4-FFF2-40B4-BE49-F238E27FC236}">
                <a16:creationId xmlns:a16="http://schemas.microsoft.com/office/drawing/2014/main" id="{4694EAD1-7B53-48ED-864B-5A8FA8F3948E}"/>
              </a:ext>
            </a:extLst>
          </p:cNvPr>
          <p:cNvGraphicFramePr>
            <a:graphicFrameLocks/>
          </p:cNvGraphicFramePr>
          <p:nvPr>
            <p:extLst>
              <p:ext uri="{D42A27DB-BD31-4B8C-83A1-F6EECF244321}">
                <p14:modId xmlns:p14="http://schemas.microsoft.com/office/powerpoint/2010/main" val="3673722242"/>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9" name="Object 8">
                        <a:extLst>
                          <a:ext uri="{FF2B5EF4-FFF2-40B4-BE49-F238E27FC236}">
                            <a16:creationId xmlns:a16="http://schemas.microsoft.com/office/drawing/2014/main" id="{4694EAD1-7B53-48ED-864B-5A8FA8F3948E}"/>
                          </a:ext>
                        </a:extLst>
                      </p:cNvPr>
                      <p:cNvPicPr/>
                      <p:nvPr/>
                    </p:nvPicPr>
                    <p:blipFill>
                      <a:blip r:embed="rId9"/>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used a micro or secondary nutrient were asked: "How were the micronutrients/secondary nutrients that you used in canola at [TIMING] applied? If you used more than one method, indicate the most common method that you used.</a:t>
            </a:r>
          </a:p>
          <a:p>
            <a:r>
              <a:rPr lang="en-CA" dirty="0"/>
              <a:t>The chart illustrates the % of micro/secondary nutrient users who used each application method on a net basis for all application timings.</a:t>
            </a:r>
          </a:p>
        </p:txBody>
      </p:sp>
    </p:spTree>
    <p:extLst>
      <p:ext uri="{BB962C8B-B14F-4D97-AF65-F5344CB8AC3E}">
        <p14:creationId xmlns:p14="http://schemas.microsoft.com/office/powerpoint/2010/main" val="17634882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4">
            <a:extLst>
              <a:ext uri="{FF2B5EF4-FFF2-40B4-BE49-F238E27FC236}">
                <a16:creationId xmlns:a16="http://schemas.microsoft.com/office/drawing/2014/main" id="{158FE9D0-904B-69DA-98B0-50418E9F2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45" y="3587386"/>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46" y="505914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9306" y="432927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771" y="211562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8AF6768C-3993-F1B9-AC19-3A663B68DC50}"/>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Formulation Type for Soil Applied Micro/Secondary Nutrients</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4" name="TextBox 13">
            <a:extLst>
              <a:ext uri="{FF2B5EF4-FFF2-40B4-BE49-F238E27FC236}">
                <a16:creationId xmlns:a16="http://schemas.microsoft.com/office/drawing/2014/main" id="{7C894872-3084-475C-AB8D-24DBB07702D8}"/>
              </a:ext>
            </a:extLst>
          </p:cNvPr>
          <p:cNvSpPr txBox="1"/>
          <p:nvPr/>
        </p:nvSpPr>
        <p:spPr>
          <a:xfrm>
            <a:off x="4418012" y="1617665"/>
            <a:ext cx="2133600" cy="211135"/>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44% of soil-applied Boron was granular.</a:t>
            </a:r>
          </a:p>
        </p:txBody>
      </p:sp>
      <p:graphicFrame>
        <p:nvGraphicFramePr>
          <p:cNvPr id="4" name="Object 3">
            <a:extLst>
              <a:ext uri="{FF2B5EF4-FFF2-40B4-BE49-F238E27FC236}">
                <a16:creationId xmlns:a16="http://schemas.microsoft.com/office/drawing/2014/main" id="{4708C3FA-1580-6076-48B3-5F05C6425727}"/>
              </a:ext>
            </a:extLst>
          </p:cNvPr>
          <p:cNvGraphicFramePr>
            <a:graphicFrameLocks/>
          </p:cNvGraphicFramePr>
          <p:nvPr>
            <p:extLst>
              <p:ext uri="{D42A27DB-BD31-4B8C-83A1-F6EECF244321}">
                <p14:modId xmlns:p14="http://schemas.microsoft.com/office/powerpoint/2010/main" val="136391659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4708C3FA-1580-6076-48B3-5F05C6425727}"/>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soil-applied a micro or secondary nutrient were asked: "For your soil applied micronutrients/secondary nutrients, what was the formulation?"</a:t>
            </a:r>
          </a:p>
          <a:p>
            <a:r>
              <a:rPr lang="en-CA" dirty="0"/>
              <a:t>The chart illustrates the % of soil-applied micro/secondary nutrient users who indicated that they used each formulation type.</a:t>
            </a:r>
          </a:p>
        </p:txBody>
      </p:sp>
    </p:spTree>
    <p:extLst>
      <p:ext uri="{BB962C8B-B14F-4D97-AF65-F5344CB8AC3E}">
        <p14:creationId xmlns:p14="http://schemas.microsoft.com/office/powerpoint/2010/main" val="2117710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7401E0-BDE6-06A6-CBB7-C3E877787B33}"/>
              </a:ext>
            </a:extLst>
          </p:cNvPr>
          <p:cNvPicPr>
            <a:picLocks noChangeAspect="1"/>
          </p:cNvPicPr>
          <p:nvPr/>
        </p:nvPicPr>
        <p:blipFill>
          <a:blip r:embed="rId4"/>
          <a:stretch>
            <a:fillRect/>
          </a:stretch>
        </p:blipFill>
        <p:spPr>
          <a:xfrm>
            <a:off x="2648355" y="819947"/>
            <a:ext cx="8961898"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Timing in Canola - % Crop Acres</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Phosphorus only includes those fertilizer types where phosphorus is the primary component.</a:t>
            </a:r>
          </a:p>
        </p:txBody>
      </p:sp>
      <p:sp>
        <p:nvSpPr>
          <p:cNvPr id="4" name="Isosceles Triangle 3">
            <a:extLst>
              <a:ext uri="{FF2B5EF4-FFF2-40B4-BE49-F238E27FC236}">
                <a16:creationId xmlns:a16="http://schemas.microsoft.com/office/drawing/2014/main" id="{7E0137E6-598B-F5B8-8DCC-E31291D2D46B}"/>
              </a:ext>
            </a:extLst>
          </p:cNvPr>
          <p:cNvSpPr/>
          <p:nvPr/>
        </p:nvSpPr>
        <p:spPr>
          <a:xfrm>
            <a:off x="10895012" y="4673571"/>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1" name="TextBox 10">
            <a:extLst>
              <a:ext uri="{FF2B5EF4-FFF2-40B4-BE49-F238E27FC236}">
                <a16:creationId xmlns:a16="http://schemas.microsoft.com/office/drawing/2014/main" id="{4BADBE18-1DC6-7612-A30C-CE5AE4B05AAC}"/>
              </a:ext>
            </a:extLst>
          </p:cNvPr>
          <p:cNvSpPr txBox="1"/>
          <p:nvPr/>
        </p:nvSpPr>
        <p:spPr>
          <a:xfrm>
            <a:off x="9218612" y="4877669"/>
            <a:ext cx="2133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91% of total canola acres were treated with Phosphorous at planting.</a:t>
            </a:r>
          </a:p>
        </p:txBody>
      </p:sp>
      <p:pic>
        <p:nvPicPr>
          <p:cNvPr id="16" name="Picture 15">
            <a:extLst>
              <a:ext uri="{FF2B5EF4-FFF2-40B4-BE49-F238E27FC236}">
                <a16:creationId xmlns:a16="http://schemas.microsoft.com/office/drawing/2014/main" id="{7D686105-F0C1-F4C1-69DC-1037F57592B4}"/>
              </a:ext>
            </a:extLst>
          </p:cNvPr>
          <p:cNvPicPr>
            <a:picLocks noChangeAspect="1"/>
          </p:cNvPicPr>
          <p:nvPr/>
        </p:nvPicPr>
        <p:blipFill>
          <a:blip r:embed="rId9"/>
          <a:stretch>
            <a:fillRect/>
          </a:stretch>
        </p:blipFill>
        <p:spPr>
          <a:xfrm>
            <a:off x="12266612" y="0"/>
            <a:ext cx="4839315" cy="6858000"/>
          </a:xfrm>
          <a:prstGeom prst="rect">
            <a:avLst/>
          </a:prstGeom>
        </p:spPr>
      </p:pic>
      <p:pic>
        <p:nvPicPr>
          <p:cNvPr id="17" name="Picture 16" descr="Asset 9.png">
            <a:extLst>
              <a:ext uri="{FF2B5EF4-FFF2-40B4-BE49-F238E27FC236}">
                <a16:creationId xmlns:a16="http://schemas.microsoft.com/office/drawing/2014/main" id="{94D0049D-4DCF-FAB7-F826-44B9E80FFEE7}"/>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3001675" y="7010400"/>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canola, how many acres of each fertilizer type did you apply?”</a:t>
            </a:r>
          </a:p>
          <a:p>
            <a:r>
              <a:rPr lang="en-US" dirty="0"/>
              <a:t>The chart illustrates the % of total canola acres that were treated with a primary Phosphorus fertilizer at each timing in each year. A list of Primary Phosphorus fertilizers can be accessed by clicking on the “A” button. Significant changes from 2022 to 2023 are highlighted.</a:t>
            </a:r>
          </a:p>
        </p:txBody>
      </p:sp>
    </p:spTree>
    <p:extLst>
      <p:ext uri="{BB962C8B-B14F-4D97-AF65-F5344CB8AC3E}">
        <p14:creationId xmlns:p14="http://schemas.microsoft.com/office/powerpoint/2010/main" val="2892841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1.0732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8" grpId="0" animBg="1"/>
      <p:bldP spid="8" grpId="1"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4">
            <a:extLst>
              <a:ext uri="{FF2B5EF4-FFF2-40B4-BE49-F238E27FC236}">
                <a16:creationId xmlns:a16="http://schemas.microsoft.com/office/drawing/2014/main" id="{DD3D4F10-D8A1-87B5-BB8A-5AC25529F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4487" y="430027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4637" y="49990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E9871561-7B02-4D80-32E9-842C51B5B109}"/>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Method Used to Determine Need for Micro/Secondary Nutrients</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graphicFrame>
        <p:nvGraphicFramePr>
          <p:cNvPr id="4" name="Object 3">
            <a:extLst>
              <a:ext uri="{FF2B5EF4-FFF2-40B4-BE49-F238E27FC236}">
                <a16:creationId xmlns:a16="http://schemas.microsoft.com/office/drawing/2014/main" id="{23F6955F-AB67-B1C4-22DC-586A5975223C}"/>
              </a:ext>
            </a:extLst>
          </p:cNvPr>
          <p:cNvGraphicFramePr>
            <a:graphicFrameLocks/>
          </p:cNvGraphicFramePr>
          <p:nvPr>
            <p:extLst>
              <p:ext uri="{D42A27DB-BD31-4B8C-83A1-F6EECF244321}">
                <p14:modId xmlns:p14="http://schemas.microsoft.com/office/powerpoint/2010/main" val="276050310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23F6955F-AB67-B1C4-22DC-586A5975223C}"/>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used a micro or secondary nutrient were asked: "How did you determine that you needed to apply [MICRONUTRIENT] in 2023?"</a:t>
            </a:r>
          </a:p>
          <a:p>
            <a:r>
              <a:rPr lang="en-CA" dirty="0"/>
              <a:t>The chart illustrates the % of micro/secondary nutrient users who indicated that they used each method to determine the need for the micro/secondary nutrient.</a:t>
            </a:r>
          </a:p>
        </p:txBody>
      </p:sp>
    </p:spTree>
    <p:extLst>
      <p:ext uri="{BB962C8B-B14F-4D97-AF65-F5344CB8AC3E}">
        <p14:creationId xmlns:p14="http://schemas.microsoft.com/office/powerpoint/2010/main" val="3280875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4">
            <a:extLst>
              <a:ext uri="{FF2B5EF4-FFF2-40B4-BE49-F238E27FC236}">
                <a16:creationId xmlns:a16="http://schemas.microsoft.com/office/drawing/2014/main" id="{7FE7B651-6D6B-5FC5-2E7A-E239DA39A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107" y="613126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84">
            <a:extLst>
              <a:ext uri="{FF2B5EF4-FFF2-40B4-BE49-F238E27FC236}">
                <a16:creationId xmlns:a16="http://schemas.microsoft.com/office/drawing/2014/main" id="{9C2EEE86-6AB1-1D78-122B-783574CCB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108" y="574514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FBD3628-5F62-4651-944B-84F5F6659836}"/>
              </a:ext>
            </a:extLst>
          </p:cNvPr>
          <p:cNvPicPr>
            <a:picLocks noChangeAspect="1"/>
          </p:cNvPicPr>
          <p:nvPr/>
        </p:nvPicPr>
        <p:blipFill>
          <a:blip r:embed="rId4"/>
          <a:stretch>
            <a:fillRect/>
          </a:stretch>
        </p:blipFill>
        <p:spPr>
          <a:xfrm>
            <a:off x="2645308" y="676679"/>
            <a:ext cx="8967993" cy="605994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Custom Application by Fertilizer Source</a:t>
            </a:r>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graphicFrame>
        <p:nvGraphicFramePr>
          <p:cNvPr id="14" name="Object 13">
            <a:extLst>
              <a:ext uri="{FF2B5EF4-FFF2-40B4-BE49-F238E27FC236}">
                <a16:creationId xmlns:a16="http://schemas.microsoft.com/office/drawing/2014/main" id="{4F292268-FD78-84E2-57B5-A124AA9DAE6D}"/>
              </a:ext>
            </a:extLst>
          </p:cNvPr>
          <p:cNvGraphicFramePr>
            <a:graphicFrameLocks/>
          </p:cNvGraphicFramePr>
          <p:nvPr>
            <p:extLst>
              <p:ext uri="{D42A27DB-BD31-4B8C-83A1-F6EECF244321}">
                <p14:modId xmlns:p14="http://schemas.microsoft.com/office/powerpoint/2010/main" val="396812605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14" name="Object 13">
                        <a:extLst>
                          <a:ext uri="{FF2B5EF4-FFF2-40B4-BE49-F238E27FC236}">
                            <a16:creationId xmlns:a16="http://schemas.microsoft.com/office/drawing/2014/main" id="{4F292268-FD78-84E2-57B5-A124AA9DAE6D}"/>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27" name="Picture 26" descr="Asset 17.png">
            <a:extLst>
              <a:ext uri="{FF2B5EF4-FFF2-40B4-BE49-F238E27FC236}">
                <a16:creationId xmlns:a16="http://schemas.microsoft.com/office/drawing/2014/main" id="{F1C54D5F-4106-58FF-F806-18AEBC626150}"/>
              </a:ext>
            </a:extLst>
          </p:cNvPr>
          <p:cNvPicPr>
            <a:picLocks noChangeAspect="1"/>
          </p:cNvPicPr>
          <p:nvPr/>
        </p:nvPicPr>
        <p:blipFill>
          <a:blip r:embed="rId10"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each fertilizer type that was applied [TIMING], was it custom applied?"</a:t>
            </a:r>
          </a:p>
          <a:p>
            <a:r>
              <a:rPr lang="en-US" dirty="0"/>
              <a:t>Separately for each fertilizer type, the chart illustrates the % of fertilizer type users who self-applied versus custom-applied the fertilizer type.</a:t>
            </a:r>
            <a:endParaRPr lang="en-CA" dirty="0"/>
          </a:p>
        </p:txBody>
      </p:sp>
    </p:spTree>
    <p:extLst>
      <p:ext uri="{BB962C8B-B14F-4D97-AF65-F5344CB8AC3E}">
        <p14:creationId xmlns:p14="http://schemas.microsoft.com/office/powerpoint/2010/main" val="682207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4">
            <a:extLst>
              <a:ext uri="{FF2B5EF4-FFF2-40B4-BE49-F238E27FC236}">
                <a16:creationId xmlns:a16="http://schemas.microsoft.com/office/drawing/2014/main" id="{345D0A22-86B2-4477-C245-A8AD8E138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115" y="234878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93716D7D-3102-4D94-B6E3-277CE3E33568}"/>
              </a:ext>
            </a:extLst>
          </p:cNvPr>
          <p:cNvPicPr>
            <a:picLocks noChangeAspect="1"/>
          </p:cNvPicPr>
          <p:nvPr/>
        </p:nvPicPr>
        <p:blipFill>
          <a:blip r:embed="rId4"/>
          <a:stretch>
            <a:fillRect/>
          </a:stretch>
        </p:blipFill>
        <p:spPr>
          <a:xfrm>
            <a:off x="2660549" y="679727"/>
            <a:ext cx="8937511" cy="605385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Custom Application by Fertilizer Source</a:t>
            </a:r>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each fertilizer type that was applied [TIMING], was it custom applied?"</a:t>
            </a:r>
          </a:p>
          <a:p>
            <a:r>
              <a:rPr lang="en-US" dirty="0"/>
              <a:t>Separately for each fertilizer type, the chart illustrates the % of fertilizer type users who self-applied versus custom-applied the fertilizer type.</a:t>
            </a:r>
            <a:endParaRPr lang="en-CA" dirty="0"/>
          </a:p>
        </p:txBody>
      </p:sp>
    </p:spTree>
    <p:extLst>
      <p:ext uri="{BB962C8B-B14F-4D97-AF65-F5344CB8AC3E}">
        <p14:creationId xmlns:p14="http://schemas.microsoft.com/office/powerpoint/2010/main" val="414468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A67F9B-86E9-C789-7990-26854CB997FF}"/>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Tillage Practices - % of planted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1" name="Rectangle 10">
            <a:extLst>
              <a:ext uri="{FF2B5EF4-FFF2-40B4-BE49-F238E27FC236}">
                <a16:creationId xmlns:a16="http://schemas.microsoft.com/office/drawing/2014/main" id="{DC8E7836-FCFD-4E1F-892A-28578CB2FB32}"/>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sp>
        <p:nvSpPr>
          <p:cNvPr id="14" name="TextBox 13">
            <a:extLst>
              <a:ext uri="{FF2B5EF4-FFF2-40B4-BE49-F238E27FC236}">
                <a16:creationId xmlns:a16="http://schemas.microsoft.com/office/drawing/2014/main" id="{7B236B0E-F4C1-40B9-94F7-808DC53A8CF2}"/>
              </a:ext>
            </a:extLst>
          </p:cNvPr>
          <p:cNvSpPr txBox="1"/>
          <p:nvPr/>
        </p:nvSpPr>
        <p:spPr>
          <a:xfrm>
            <a:off x="4113212" y="715129"/>
            <a:ext cx="1295400"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The majority of planted acres were zero till.</a:t>
            </a:r>
          </a:p>
        </p:txBody>
      </p:sp>
      <p:pic>
        <p:nvPicPr>
          <p:cNvPr id="12" name="Picture 11">
            <a:extLst>
              <a:ext uri="{FF2B5EF4-FFF2-40B4-BE49-F238E27FC236}">
                <a16:creationId xmlns:a16="http://schemas.microsoft.com/office/drawing/2014/main" id="{D0AD0408-53D0-4C7B-97BD-06D31DFFCEDA}"/>
              </a:ext>
            </a:extLst>
          </p:cNvPr>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graphicFrame>
        <p:nvGraphicFramePr>
          <p:cNvPr id="6" name="Object 5">
            <a:extLst>
              <a:ext uri="{FF2B5EF4-FFF2-40B4-BE49-F238E27FC236}">
                <a16:creationId xmlns:a16="http://schemas.microsoft.com/office/drawing/2014/main" id="{2ED6629E-0ACA-9D25-9EDF-7321F4B53E1F}"/>
              </a:ext>
            </a:extLst>
          </p:cNvPr>
          <p:cNvGraphicFramePr>
            <a:graphicFrameLocks/>
          </p:cNvGraphicFramePr>
          <p:nvPr>
            <p:extLst>
              <p:ext uri="{D42A27DB-BD31-4B8C-83A1-F6EECF244321}">
                <p14:modId xmlns:p14="http://schemas.microsoft.com/office/powerpoint/2010/main" val="236111008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6" name="Object 5">
                        <a:extLst>
                          <a:ext uri="{FF2B5EF4-FFF2-40B4-BE49-F238E27FC236}">
                            <a16:creationId xmlns:a16="http://schemas.microsoft.com/office/drawing/2014/main" id="{2ED6629E-0ACA-9D25-9EDF-7321F4B53E1F}"/>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946687"/>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tillage practices, what percent of your canola acres in 2023 was zero till, min-till and conventional tillage?</a:t>
            </a:r>
          </a:p>
          <a:p>
            <a:r>
              <a:rPr lang="en-CA" dirty="0"/>
              <a:t>Zero till means there were no dedicated tillage operations and a reasonably low disturbance one-pass seeding opener.</a:t>
            </a:r>
          </a:p>
          <a:p>
            <a:r>
              <a:rPr lang="en-CA" dirty="0"/>
              <a:t>Min-till means there was one tillage operation in addition to the seeding operation or a higher disturbance opener on the seeding equipment.</a:t>
            </a:r>
          </a:p>
          <a:p>
            <a:r>
              <a:rPr lang="en-CA" dirty="0"/>
              <a:t>Conventional tillage means there were multiple tillage operations to prepare the seedbed.</a:t>
            </a:r>
          </a:p>
          <a:p>
            <a:r>
              <a:rPr lang="en-CA" dirty="0"/>
              <a:t>Separately for various geographic and demographic segments, the chart illustrates the % of canola acres with each tillage practice.</a:t>
            </a:r>
          </a:p>
        </p:txBody>
      </p:sp>
    </p:spTree>
    <p:extLst>
      <p:ext uri="{BB962C8B-B14F-4D97-AF65-F5344CB8AC3E}">
        <p14:creationId xmlns:p14="http://schemas.microsoft.com/office/powerpoint/2010/main" val="1561691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2F7D2A-231C-C545-2959-25AC18C30018}"/>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Field Passes Used</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graphicFrame>
        <p:nvGraphicFramePr>
          <p:cNvPr id="6" name="Object 5">
            <a:extLst>
              <a:ext uri="{FF2B5EF4-FFF2-40B4-BE49-F238E27FC236}">
                <a16:creationId xmlns:a16="http://schemas.microsoft.com/office/drawing/2014/main" id="{541B6B85-8127-7369-884B-8EC2A5C756FC}"/>
              </a:ext>
            </a:extLst>
          </p:cNvPr>
          <p:cNvGraphicFramePr>
            <a:graphicFrameLocks/>
          </p:cNvGraphicFramePr>
          <p:nvPr>
            <p:extLst>
              <p:ext uri="{D42A27DB-BD31-4B8C-83A1-F6EECF244321}">
                <p14:modId xmlns:p14="http://schemas.microsoft.com/office/powerpoint/2010/main" val="232828272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6" name="Object 5">
                        <a:extLst>
                          <a:ext uri="{FF2B5EF4-FFF2-40B4-BE49-F238E27FC236}">
                            <a16:creationId xmlns:a16="http://schemas.microsoft.com/office/drawing/2014/main" id="{541B6B85-8127-7369-884B-8EC2A5C756FC}"/>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"In those fields where you planted canola in 2023, which of the following field passes did you do?"</a:t>
            </a:r>
          </a:p>
          <a:p>
            <a:r>
              <a:rPr lang="en-CA" dirty="0"/>
              <a:t>The chart illustrates the % of canola growers who completed each field pass.</a:t>
            </a:r>
          </a:p>
        </p:txBody>
      </p:sp>
    </p:spTree>
    <p:extLst>
      <p:ext uri="{BB962C8B-B14F-4D97-AF65-F5344CB8AC3E}">
        <p14:creationId xmlns:p14="http://schemas.microsoft.com/office/powerpoint/2010/main" val="1455151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88A20-CD37-D93F-5955-F94568EBC2AB}"/>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Type of Seeding Equipment</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graphicFrame>
        <p:nvGraphicFramePr>
          <p:cNvPr id="6" name="Object 5">
            <a:extLst>
              <a:ext uri="{FF2B5EF4-FFF2-40B4-BE49-F238E27FC236}">
                <a16:creationId xmlns:a16="http://schemas.microsoft.com/office/drawing/2014/main" id="{4C328F0A-8EB3-A865-3092-1EBFD811D8EA}"/>
              </a:ext>
            </a:extLst>
          </p:cNvPr>
          <p:cNvGraphicFramePr>
            <a:graphicFrameLocks/>
          </p:cNvGraphicFramePr>
          <p:nvPr>
            <p:extLst>
              <p:ext uri="{D42A27DB-BD31-4B8C-83A1-F6EECF244321}">
                <p14:modId xmlns:p14="http://schemas.microsoft.com/office/powerpoint/2010/main" val="211850882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6" name="Object 5">
                        <a:extLst>
                          <a:ext uri="{FF2B5EF4-FFF2-40B4-BE49-F238E27FC236}">
                            <a16:creationId xmlns:a16="http://schemas.microsoft.com/office/drawing/2014/main" id="{4C328F0A-8EB3-A865-3092-1EBFD811D8EA}"/>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4" name="Isosceles Triangle 3">
            <a:extLst>
              <a:ext uri="{FF2B5EF4-FFF2-40B4-BE49-F238E27FC236}">
                <a16:creationId xmlns:a16="http://schemas.microsoft.com/office/drawing/2014/main" id="{1C3D0666-3138-32E5-C2F3-1E0C32ADCFF2}"/>
              </a:ext>
            </a:extLst>
          </p:cNvPr>
          <p:cNvSpPr/>
          <p:nvPr/>
        </p:nvSpPr>
        <p:spPr>
          <a:xfrm>
            <a:off x="10666412" y="1624416"/>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9" name="TextBox 8">
            <a:extLst>
              <a:ext uri="{FF2B5EF4-FFF2-40B4-BE49-F238E27FC236}">
                <a16:creationId xmlns:a16="http://schemas.microsoft.com/office/drawing/2014/main" id="{2217AF51-8C3C-1EEF-441F-650160C3426E}"/>
              </a:ext>
            </a:extLst>
          </p:cNvPr>
          <p:cNvSpPr txBox="1"/>
          <p:nvPr/>
        </p:nvSpPr>
        <p:spPr>
          <a:xfrm>
            <a:off x="9904412" y="1834122"/>
            <a:ext cx="1626872"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31% of canola growers used a mid-row seeding equipment.</a:t>
            </a:r>
          </a:p>
        </p:txBody>
      </p:sp>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those fields where you planted canola in 2023, what type of seeding equipment did you use?"</a:t>
            </a:r>
          </a:p>
          <a:p>
            <a:r>
              <a:rPr lang="en-CA" dirty="0"/>
              <a:t>The chart illustrates the % of canola growers who used each type of seeding equipment.</a:t>
            </a:r>
          </a:p>
        </p:txBody>
      </p:sp>
    </p:spTree>
    <p:extLst>
      <p:ext uri="{BB962C8B-B14F-4D97-AF65-F5344CB8AC3E}">
        <p14:creationId xmlns:p14="http://schemas.microsoft.com/office/powerpoint/2010/main" val="3343189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2B67E1-E19F-C7EF-AAC6-C86B19A2A00D}"/>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Opener Width</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2" name="Isosceles Triangle 11">
            <a:extLst>
              <a:ext uri="{FF2B5EF4-FFF2-40B4-BE49-F238E27FC236}">
                <a16:creationId xmlns:a16="http://schemas.microsoft.com/office/drawing/2014/main" id="{110F9B86-A45F-4331-8A7B-EDED724F4D05}"/>
              </a:ext>
            </a:extLst>
          </p:cNvPr>
          <p:cNvSpPr/>
          <p:nvPr/>
        </p:nvSpPr>
        <p:spPr>
          <a:xfrm>
            <a:off x="10971212" y="286709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1" name="TextBox 10">
            <a:extLst>
              <a:ext uri="{FF2B5EF4-FFF2-40B4-BE49-F238E27FC236}">
                <a16:creationId xmlns:a16="http://schemas.microsoft.com/office/drawing/2014/main" id="{06CDABE1-3EF8-4E0D-A773-D0260FBD3E29}"/>
              </a:ext>
            </a:extLst>
          </p:cNvPr>
          <p:cNvSpPr txBox="1"/>
          <p:nvPr/>
        </p:nvSpPr>
        <p:spPr>
          <a:xfrm>
            <a:off x="10209212" y="3076801"/>
            <a:ext cx="1626872"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28% of canola growers used a 1-inch opener width.</a:t>
            </a:r>
          </a:p>
        </p:txBody>
      </p:sp>
      <p:graphicFrame>
        <p:nvGraphicFramePr>
          <p:cNvPr id="4" name="Object 3">
            <a:extLst>
              <a:ext uri="{FF2B5EF4-FFF2-40B4-BE49-F238E27FC236}">
                <a16:creationId xmlns:a16="http://schemas.microsoft.com/office/drawing/2014/main" id="{CBE91518-B6BF-F779-A756-56A766C2D031}"/>
              </a:ext>
            </a:extLst>
          </p:cNvPr>
          <p:cNvGraphicFramePr>
            <a:graphicFrameLocks/>
          </p:cNvGraphicFramePr>
          <p:nvPr>
            <p:extLst>
              <p:ext uri="{D42A27DB-BD31-4B8C-83A1-F6EECF244321}">
                <p14:modId xmlns:p14="http://schemas.microsoft.com/office/powerpoint/2010/main" val="259298000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CBE91518-B6BF-F779-A756-56A766C2D031}"/>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the seeding equipment that you used to plant canola in 2023, what was the opener width?</a:t>
            </a:r>
          </a:p>
          <a:p>
            <a:r>
              <a:rPr lang="en-CA" dirty="0"/>
              <a:t>The chart illustrates the % of canola growers who used seeding equipment with each opener width.</a:t>
            </a:r>
          </a:p>
        </p:txBody>
      </p:sp>
    </p:spTree>
    <p:extLst>
      <p:ext uri="{BB962C8B-B14F-4D97-AF65-F5344CB8AC3E}">
        <p14:creationId xmlns:p14="http://schemas.microsoft.com/office/powerpoint/2010/main" val="10281985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25234A-7EEB-A2C8-0766-D5B8D4BD67BE}"/>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Row Spacing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graphicFrame>
        <p:nvGraphicFramePr>
          <p:cNvPr id="4" name="Object 3">
            <a:extLst>
              <a:ext uri="{FF2B5EF4-FFF2-40B4-BE49-F238E27FC236}">
                <a16:creationId xmlns:a16="http://schemas.microsoft.com/office/drawing/2014/main" id="{2D38CECE-95D7-6B27-E190-7ADC1FDE739C}"/>
              </a:ext>
            </a:extLst>
          </p:cNvPr>
          <p:cNvGraphicFramePr>
            <a:graphicFrameLocks/>
          </p:cNvGraphicFramePr>
          <p:nvPr>
            <p:extLst>
              <p:ext uri="{D42A27DB-BD31-4B8C-83A1-F6EECF244321}">
                <p14:modId xmlns:p14="http://schemas.microsoft.com/office/powerpoint/2010/main" val="134225306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2D38CECE-95D7-6B27-E190-7ADC1FDE739C}"/>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584775"/>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canola in 2023, what was the row spacing?"</a:t>
            </a:r>
          </a:p>
          <a:p>
            <a:r>
              <a:rPr lang="en-CA" dirty="0"/>
              <a:t>The chart illustrates the % of canola growers who used each row spacing.</a:t>
            </a:r>
          </a:p>
        </p:txBody>
      </p:sp>
    </p:spTree>
    <p:extLst>
      <p:ext uri="{BB962C8B-B14F-4D97-AF65-F5344CB8AC3E}">
        <p14:creationId xmlns:p14="http://schemas.microsoft.com/office/powerpoint/2010/main" val="1818736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A9B82B-83F4-42C2-96A9-0B49C4E231BA}"/>
              </a:ext>
            </a:extLst>
          </p:cNvPr>
          <p:cNvPicPr>
            <a:picLocks noChangeAspect="1"/>
          </p:cNvPicPr>
          <p:nvPr/>
        </p:nvPicPr>
        <p:blipFill>
          <a:blip r:embed="rId3"/>
          <a:stretch>
            <a:fillRect/>
          </a:stretch>
        </p:blipFill>
        <p:spPr>
          <a:xfrm>
            <a:off x="2637353" y="763559"/>
            <a:ext cx="9004572" cy="590753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Seed Bed Utilization</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2" name="TextBox 11">
            <a:extLst>
              <a:ext uri="{FF2B5EF4-FFF2-40B4-BE49-F238E27FC236}">
                <a16:creationId xmlns:a16="http://schemas.microsoft.com/office/drawing/2014/main" id="{B40CB1C3-035B-47FD-9547-34BD39279BB8}"/>
              </a:ext>
            </a:extLst>
          </p:cNvPr>
          <p:cNvSpPr txBox="1"/>
          <p:nvPr/>
        </p:nvSpPr>
        <p:spPr>
          <a:xfrm>
            <a:off x="9904412" y="1919660"/>
            <a:ext cx="1807900" cy="493263"/>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Growers in Alberta and the boreal plains were more likely to have a higher seed bed utilization.</a:t>
            </a:r>
          </a:p>
        </p:txBody>
      </p:sp>
      <p:graphicFrame>
        <p:nvGraphicFramePr>
          <p:cNvPr id="6" name="Object 5">
            <a:extLst>
              <a:ext uri="{FF2B5EF4-FFF2-40B4-BE49-F238E27FC236}">
                <a16:creationId xmlns:a16="http://schemas.microsoft.com/office/drawing/2014/main" id="{4539DF51-D550-2F83-587B-56CB128CD921}"/>
              </a:ext>
            </a:extLst>
          </p:cNvPr>
          <p:cNvGraphicFramePr>
            <a:graphicFrameLocks/>
          </p:cNvGraphicFramePr>
          <p:nvPr>
            <p:extLst>
              <p:ext uri="{D42A27DB-BD31-4B8C-83A1-F6EECF244321}">
                <p14:modId xmlns:p14="http://schemas.microsoft.com/office/powerpoint/2010/main" val="410386205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6" name="Object 5">
                        <a:extLst>
                          <a:ext uri="{FF2B5EF4-FFF2-40B4-BE49-F238E27FC236}">
                            <a16:creationId xmlns:a16="http://schemas.microsoft.com/office/drawing/2014/main" id="{4539DF51-D550-2F83-587B-56CB128CD921}"/>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DDAC7017-E16F-C930-C760-F6C4A14238D5}"/>
              </a:ext>
            </a:extLst>
          </p:cNvPr>
          <p:cNvSpPr txBox="1"/>
          <p:nvPr/>
        </p:nvSpPr>
        <p:spPr>
          <a:xfrm>
            <a:off x="9478474" y="5129329"/>
            <a:ext cx="1873738" cy="493263"/>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Growers who don’t know anything about 4R were more likely to have a higher seed bed utilization.</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the seeding equipment that you used to plant canola in 2023, what was the opener width? For your canola in 2023, what was the row spacing?"</a:t>
            </a:r>
          </a:p>
          <a:p>
            <a:r>
              <a:rPr lang="en-US" dirty="0"/>
              <a:t>Seed bed utilization was calculated using the following formula: opener width divided by row spacing times 100.</a:t>
            </a:r>
            <a:endParaRPr lang="en-CA" dirty="0"/>
          </a:p>
        </p:txBody>
      </p:sp>
    </p:spTree>
    <p:extLst>
      <p:ext uri="{BB962C8B-B14F-4D97-AF65-F5344CB8AC3E}">
        <p14:creationId xmlns:p14="http://schemas.microsoft.com/office/powerpoint/2010/main" val="1049210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1F11DD-1548-4188-8060-72B1BD403671}"/>
              </a:ext>
            </a:extLst>
          </p:cNvPr>
          <p:cNvPicPr>
            <a:picLocks noChangeAspect="1"/>
          </p:cNvPicPr>
          <p:nvPr/>
        </p:nvPicPr>
        <p:blipFill>
          <a:blip r:embed="rId3"/>
          <a:stretch>
            <a:fillRect/>
          </a:stretch>
        </p:blipFill>
        <p:spPr>
          <a:xfrm>
            <a:off x="2655643" y="836717"/>
            <a:ext cx="89679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Biostimulants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3" name="TextBox 2">
            <a:extLst>
              <a:ext uri="{FF2B5EF4-FFF2-40B4-BE49-F238E27FC236}">
                <a16:creationId xmlns:a16="http://schemas.microsoft.com/office/drawing/2014/main" id="{E024993C-24E1-F5BA-F145-73F768D25407}"/>
              </a:ext>
            </a:extLst>
          </p:cNvPr>
          <p:cNvSpPr txBox="1"/>
          <p:nvPr/>
        </p:nvSpPr>
        <p:spPr>
          <a:xfrm>
            <a:off x="9675812" y="2590800"/>
            <a:ext cx="2355357" cy="493263"/>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Growers in Manitoba, small farms, older farmers and those unfamiliar with 4R were less likely to have used a biostimulant.</a:t>
            </a:r>
          </a:p>
        </p:txBody>
      </p:sp>
      <p:graphicFrame>
        <p:nvGraphicFramePr>
          <p:cNvPr id="9" name="Object 8">
            <a:extLst>
              <a:ext uri="{FF2B5EF4-FFF2-40B4-BE49-F238E27FC236}">
                <a16:creationId xmlns:a16="http://schemas.microsoft.com/office/drawing/2014/main" id="{CF83B9C6-EA83-BADB-D157-62953A6170D9}"/>
              </a:ext>
            </a:extLst>
          </p:cNvPr>
          <p:cNvGraphicFramePr>
            <a:graphicFrameLocks/>
          </p:cNvGraphicFramePr>
          <p:nvPr>
            <p:extLst>
              <p:ext uri="{D42A27DB-BD31-4B8C-83A1-F6EECF244321}">
                <p14:modId xmlns:p14="http://schemas.microsoft.com/office/powerpoint/2010/main" val="44742499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9" name="Object 8">
                        <a:extLst>
                          <a:ext uri="{FF2B5EF4-FFF2-40B4-BE49-F238E27FC236}">
                            <a16:creationId xmlns:a16="http://schemas.microsoft.com/office/drawing/2014/main" id="{CF83B9C6-EA83-BADB-D157-62953A6170D9}"/>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"Biostimulants contain substances or microorganisms whose marketed function when applied to plants or in the root zone is to stimulate natural processes to enhance nutrient uptake, nutrient use efficiency, tolerance to environmental stress, and/or crop quality. Examples include seaweed extracts, humic/fulvic acid, plant hormones, beneficial bacteria, or fungi, but not Bio-Pesticide products. Did you use a biostimulant product on your canola in the 2023 season?</a:t>
            </a:r>
          </a:p>
          <a:p>
            <a:pPr lvl="0"/>
            <a:r>
              <a:rPr lang="en-US" dirty="0"/>
              <a:t>The chart illustrates the % of growers who used a biostimulant in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108064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B4582D-8654-7F66-08B2-B834C9670524}"/>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589212" y="250825"/>
            <a:ext cx="9477375" cy="334963"/>
          </a:xfrm>
          <a:prstGeom prst="rect">
            <a:avLst/>
          </a:prstGeom>
        </p:spPr>
        <p:txBody>
          <a:bodyPr/>
          <a:lstStyle/>
          <a:p>
            <a:r>
              <a:rPr lang="en-CA" sz="2200" u="none" dirty="0"/>
              <a:t>Phosphorus (P₂O₅) Timing in Canola in 2023 (% of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2" name="Rectangle 11"/>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5" name="Picture 14"/>
          <p:cNvPicPr/>
          <p:nvPr/>
        </p:nvPicPr>
        <p:blipFill rotWithShape="1">
          <a:blip r:embed="rId8"/>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Phosphorus only includes those fertilizer types where phosphorus is the primary component.</a:t>
            </a:r>
          </a:p>
        </p:txBody>
      </p:sp>
      <p:pic>
        <p:nvPicPr>
          <p:cNvPr id="11" name="Picture 10">
            <a:extLst>
              <a:ext uri="{FF2B5EF4-FFF2-40B4-BE49-F238E27FC236}">
                <a16:creationId xmlns:a16="http://schemas.microsoft.com/office/drawing/2014/main" id="{E4F9E756-9A1D-FC94-5B3C-1A69E201E1DB}"/>
              </a:ext>
            </a:extLst>
          </p:cNvPr>
          <p:cNvPicPr>
            <a:picLocks noChangeAspect="1"/>
          </p:cNvPicPr>
          <p:nvPr/>
        </p:nvPicPr>
        <p:blipFill>
          <a:blip r:embed="rId9"/>
          <a:stretch>
            <a:fillRect/>
          </a:stretch>
        </p:blipFill>
        <p:spPr>
          <a:xfrm>
            <a:off x="12266612" y="0"/>
            <a:ext cx="4839315" cy="6858000"/>
          </a:xfrm>
          <a:prstGeom prst="rect">
            <a:avLst/>
          </a:prstGeom>
        </p:spPr>
      </p:pic>
      <p:pic>
        <p:nvPicPr>
          <p:cNvPr id="13" name="Picture 12" descr="Asset 9.png">
            <a:extLst>
              <a:ext uri="{FF2B5EF4-FFF2-40B4-BE49-F238E27FC236}">
                <a16:creationId xmlns:a16="http://schemas.microsoft.com/office/drawing/2014/main" id="{BD052A57-8FBB-4A9B-655B-03E806517F11}"/>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application timing, respondents were asked: “Of your [xxx] acres of canola, how many acres of each fertilizer type did you apply?”</a:t>
            </a:r>
          </a:p>
          <a:p>
            <a:r>
              <a:rPr lang="en-CA" dirty="0"/>
              <a:t>Separately for each timing, the charts illustrate the % of total canola acres that was treated with a primary phosphorus fertilizer by province, eco zone, farm size, age and 4R program familiarity.</a:t>
            </a:r>
          </a:p>
          <a:p>
            <a:r>
              <a:rPr lang="en-CA" dirty="0"/>
              <a:t>Phosphorus only includes those fertilizer types where phosphorus is the primary component. A list can be accessed by clicking on the “A” button.</a:t>
            </a:r>
          </a:p>
        </p:txBody>
      </p:sp>
    </p:spTree>
    <p:extLst>
      <p:ext uri="{BB962C8B-B14F-4D97-AF65-F5344CB8AC3E}">
        <p14:creationId xmlns:p14="http://schemas.microsoft.com/office/powerpoint/2010/main" val="2633750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5"/>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11"/>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BD23AE-B3AB-E958-DF27-53D7C0DDA57A}"/>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Nitrogen Fixing Biostimulants</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431E38A2-9047-4078-A64F-BFABA7CAF099}"/>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pic>
        <p:nvPicPr>
          <p:cNvPr id="11" name="Picture 10" descr="Asset 8.png">
            <a:hlinkClick r:id="rId5" action="ppaction://hlinksldjump"/>
            <a:extLst>
              <a:ext uri="{FF2B5EF4-FFF2-40B4-BE49-F238E27FC236}">
                <a16:creationId xmlns:a16="http://schemas.microsoft.com/office/drawing/2014/main" id="{A02A2BA2-D2B4-403E-A9D7-203157DE3ACA}"/>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5" name="Object 4">
            <a:extLst>
              <a:ext uri="{FF2B5EF4-FFF2-40B4-BE49-F238E27FC236}">
                <a16:creationId xmlns:a16="http://schemas.microsoft.com/office/drawing/2014/main" id="{4BA85A77-288C-D9E1-A1A9-084B447C0E9F}"/>
              </a:ext>
            </a:extLst>
          </p:cNvPr>
          <p:cNvGraphicFramePr>
            <a:graphicFrameLocks/>
          </p:cNvGraphicFramePr>
          <p:nvPr>
            <p:extLst>
              <p:ext uri="{D42A27DB-BD31-4B8C-83A1-F6EECF244321}">
                <p14:modId xmlns:p14="http://schemas.microsoft.com/office/powerpoint/2010/main" val="380583619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5" name="Object 4">
                        <a:extLst>
                          <a:ext uri="{FF2B5EF4-FFF2-40B4-BE49-F238E27FC236}">
                            <a16:creationId xmlns:a16="http://schemas.microsoft.com/office/drawing/2014/main" id="{4BA85A77-288C-D9E1-A1A9-084B447C0E9F}"/>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who used a biostimulant were asked: "Was the biostimulant that you applied in canola in 2023 a nitrogen fixing product?</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growers who used a nitrogen fixing biostimulant in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970421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0674" y="191745"/>
            <a:ext cx="5164138" cy="304800"/>
          </a:xfrm>
          <a:prstGeom prst="rect">
            <a:avLst/>
          </a:prstGeom>
        </p:spPr>
        <p:txBody>
          <a:bodyPr/>
          <a:lstStyle/>
          <a:p>
            <a:pPr algn="l">
              <a:lnSpc>
                <a:spcPts val="1600"/>
              </a:lnSpc>
            </a:pPr>
            <a:r>
              <a:rPr lang="en-CA" sz="1800" b="1" u="none" dirty="0">
                <a:solidFill>
                  <a:schemeClr val="bg1"/>
                </a:solidFill>
                <a:latin typeface="Calibri" pitchFamily="34" charset="0"/>
                <a:cs typeface="Calibri" pitchFamily="34" charset="0"/>
              </a:rPr>
              <a:t>Spring Wheat</a:t>
            </a:r>
          </a:p>
        </p:txBody>
      </p:sp>
      <p:pic>
        <p:nvPicPr>
          <p:cNvPr id="25" name="Picture 24" descr="Asset 7.png"/>
          <p:cNvPicPr>
            <a:picLocks noChangeAspect="1"/>
          </p:cNvPicPr>
          <p:nvPr/>
        </p:nvPicPr>
        <p:blipFill>
          <a:blip r:embed="rId4" cstate="print"/>
          <a:stretch>
            <a:fillRect/>
          </a:stretch>
        </p:blipFill>
        <p:spPr>
          <a:xfrm>
            <a:off x="1217612" y="5346402"/>
            <a:ext cx="301752" cy="301752"/>
          </a:xfrm>
          <a:prstGeom prst="rect">
            <a:avLst/>
          </a:prstGeom>
        </p:spPr>
      </p:pic>
      <p:sp>
        <p:nvSpPr>
          <p:cNvPr id="100" name="Rectangle 29"/>
          <p:cNvSpPr>
            <a:spLocks noChangeArrowheads="1"/>
          </p:cNvSpPr>
          <p:nvPr/>
        </p:nvSpPr>
        <p:spPr bwMode="auto">
          <a:xfrm>
            <a:off x="5393796" y="1473201"/>
            <a:ext cx="6795029" cy="49398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marR="0" lvl="0" indent="-287338" algn="l" defTabSz="914400" rtl="0" eaLnBrk="1" fontAlgn="auto" latinLnBrk="0" hangingPunct="1">
              <a:lnSpc>
                <a:spcPct val="100000"/>
              </a:lnSpc>
              <a:spcBef>
                <a:spcPts val="8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Answering Key Questions:</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are the most common application timings for each nutrient and fertilizer type?</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nutrients and fertilizer types are being used?</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are the most common placements for each nutrient and fertilizer type?</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rates are being applied?</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what extent do farmers vary their fertilizer program from field to field?</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what extent are farmers incorporating nitrogen fixing crops into their rotation?</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How do farmers decide what fertilizer rate to apply?</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How extensively are nitrogen stabilized products being used?</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How do actual yields compare to target yields?</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How many growers are applying micro or secondary nutrients?</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How do fertilizer practices compare on owned versus rented land?</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How did weather conditions impact fertilizer practices?</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tillage practices were used?</a:t>
            </a:r>
          </a:p>
          <a:p>
            <a:pPr marL="287338" indent="-287338">
              <a:spcBef>
                <a:spcPts val="600"/>
              </a:spcBef>
              <a:spcAft>
                <a:spcPts val="600"/>
              </a:spcAft>
              <a:buFont typeface="Wingdings" pitchFamily="2" charset="2"/>
              <a:buChar char="ü"/>
              <a:defRPr/>
            </a:pPr>
            <a:r>
              <a:rPr lang="en-CA" sz="1200" dirty="0">
                <a:latin typeface="Calibri" panose="020F0502020204030204" pitchFamily="34" charset="0"/>
                <a:cs typeface="Calibri" panose="020F0502020204030204" pitchFamily="34" charset="0"/>
              </a:rPr>
              <a:t>To what extent were biostimulants used?</a:t>
            </a:r>
          </a:p>
        </p:txBody>
      </p:sp>
      <p:grpSp>
        <p:nvGrpSpPr>
          <p:cNvPr id="55" name="Group 54"/>
          <p:cNvGrpSpPr/>
          <p:nvPr/>
        </p:nvGrpSpPr>
        <p:grpSpPr>
          <a:xfrm>
            <a:off x="5146146" y="6967862"/>
            <a:ext cx="6942666" cy="3685624"/>
            <a:chOff x="5146146" y="1066800"/>
            <a:chExt cx="6942666" cy="3685624"/>
          </a:xfrm>
        </p:grpSpPr>
        <p:sp>
          <p:nvSpPr>
            <p:cNvPr id="26" name="MoreInfo"/>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In SLIDESHOW VIEW, click on any title or button on the above slide to navigate to the section.</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Use the icons in the side-bar of each slide for convenient navigation and quick access to more information:</a:t>
              </a: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grpSp>
          <p:nvGrpSpPr>
            <p:cNvPr id="54" name="Group 53"/>
            <p:cNvGrpSpPr/>
            <p:nvPr/>
          </p:nvGrpSpPr>
          <p:grpSpPr>
            <a:xfrm>
              <a:off x="5265432" y="1711142"/>
              <a:ext cx="6696380" cy="2937058"/>
              <a:chOff x="5265432" y="1569946"/>
              <a:chExt cx="6696380" cy="2937058"/>
            </a:xfrm>
          </p:grpSpPr>
          <p:grpSp>
            <p:nvGrpSpPr>
              <p:cNvPr id="28" name="Group 27"/>
              <p:cNvGrpSpPr/>
              <p:nvPr/>
            </p:nvGrpSpPr>
            <p:grpSpPr>
              <a:xfrm>
                <a:off x="5265432" y="2362200"/>
                <a:ext cx="2089242" cy="1371600"/>
                <a:chOff x="5265432" y="2362200"/>
                <a:chExt cx="2089242" cy="1371600"/>
              </a:xfrm>
            </p:grpSpPr>
            <p:sp>
              <p:nvSpPr>
                <p:cNvPr id="29" name="TextBox 28"/>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ATTRIBUTES</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Click to see the full attribute statement behind abbreviations used in charts.</a:t>
                  </a:r>
                </a:p>
              </p:txBody>
            </p:sp>
            <p:sp>
              <p:nvSpPr>
                <p:cNvPr id="33" name="TextBox 32"/>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INFORMATION</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Click for a pop-up that explains the slide.  Click again to hide.</a:t>
                  </a:r>
                </a:p>
              </p:txBody>
            </p:sp>
          </p:grpSp>
          <p:grpSp>
            <p:nvGrpSpPr>
              <p:cNvPr id="35" name="Group 34"/>
              <p:cNvGrpSpPr/>
              <p:nvPr/>
            </p:nvGrpSpPr>
            <p:grpSpPr>
              <a:xfrm>
                <a:off x="10191628" y="2349267"/>
                <a:ext cx="1770184" cy="1354229"/>
                <a:chOff x="10191628" y="2349267"/>
                <a:chExt cx="1770184" cy="1354229"/>
              </a:xfrm>
            </p:grpSpPr>
            <p:sp>
              <p:nvSpPr>
                <p:cNvPr id="31" name="TextBox 30"/>
                <p:cNvSpPr txBox="1"/>
                <p:nvPr/>
              </p:nvSpPr>
              <p:spPr>
                <a:xfrm>
                  <a:off x="10191628" y="3254142"/>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SECTION NAVIGATION</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Click to return to the navigation slide for the section you are in.</a:t>
                  </a:r>
                </a:p>
              </p:txBody>
            </p:sp>
            <p:sp>
              <p:nvSpPr>
                <p:cNvPr id="34" name="TextBox 33"/>
                <p:cNvSpPr txBox="1"/>
                <p:nvPr/>
              </p:nvSpPr>
              <p:spPr>
                <a:xfrm>
                  <a:off x="10191628" y="2349267"/>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BACK TO LIST</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Click to return to the list of several similar charts.</a:t>
                  </a:r>
                </a:p>
              </p:txBody>
            </p:sp>
          </p:grpSp>
          <p:grpSp>
            <p:nvGrpSpPr>
              <p:cNvPr id="40" name="Group 39"/>
              <p:cNvGrpSpPr/>
              <p:nvPr/>
            </p:nvGrpSpPr>
            <p:grpSpPr>
              <a:xfrm>
                <a:off x="7439651" y="1569946"/>
                <a:ext cx="2667000" cy="2937058"/>
                <a:chOff x="7439651" y="1569946"/>
                <a:chExt cx="2667000" cy="2937058"/>
              </a:xfrm>
            </p:grpSpPr>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DETAILED DATA</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Escape from Slideshow View to NORMAL VIEW; then click to open a worksheet with detailed data.</a:t>
                  </a:r>
                </a:p>
              </p:txBody>
            </p:sp>
            <p:sp>
              <p:nvSpPr>
                <p:cNvPr id="32" name="TextBox 31"/>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NAVIGATION</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Click to return to this study navigation slide.</a:t>
                  </a:r>
                </a:p>
              </p:txBody>
            </p:sp>
            <p:cxnSp>
              <p:nvCxnSpPr>
                <p:cNvPr id="39" name="Straight Arrow Connector 38"/>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9"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3"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66" name="Rounded Rectangle 112">
            <a:extLst>
              <a:ext uri="{FF2B5EF4-FFF2-40B4-BE49-F238E27FC236}">
                <a16:creationId xmlns:a16="http://schemas.microsoft.com/office/drawing/2014/main" id="{79AFDE93-5440-40DF-9B31-DEBFDD4D7278}"/>
              </a:ext>
            </a:extLst>
          </p:cNvPr>
          <p:cNvSpPr/>
          <p:nvPr/>
        </p:nvSpPr>
        <p:spPr>
          <a:xfrm>
            <a:off x="229234" y="505800"/>
            <a:ext cx="91440" cy="4752000"/>
          </a:xfrm>
          <a:prstGeom prst="roundRect">
            <a:avLst/>
          </a:prstGeom>
          <a:solidFill>
            <a:srgbClr val="73572D"/>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TextBox 61">
            <a:hlinkClick r:id="rId6" action="ppaction://hlinksldjump"/>
            <a:extLst>
              <a:ext uri="{FF2B5EF4-FFF2-40B4-BE49-F238E27FC236}">
                <a16:creationId xmlns:a16="http://schemas.microsoft.com/office/drawing/2014/main" id="{2DA23D4C-E3B0-4413-8455-DE65BA89140E}"/>
              </a:ext>
            </a:extLst>
          </p:cNvPr>
          <p:cNvSpPr txBox="1"/>
          <p:nvPr/>
        </p:nvSpPr>
        <p:spPr>
          <a:xfrm>
            <a:off x="323652" y="505800"/>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Fertilizer Timing</a:t>
            </a:r>
          </a:p>
        </p:txBody>
      </p:sp>
      <p:sp>
        <p:nvSpPr>
          <p:cNvPr id="63" name="TextBox 62">
            <a:hlinkClick r:id="rId7" action="ppaction://hlinksldjump"/>
            <a:extLst>
              <a:ext uri="{FF2B5EF4-FFF2-40B4-BE49-F238E27FC236}">
                <a16:creationId xmlns:a16="http://schemas.microsoft.com/office/drawing/2014/main" id="{E3B2A8EF-7A6F-41F5-ACA3-49FEF585C4AA}"/>
              </a:ext>
            </a:extLst>
          </p:cNvPr>
          <p:cNvSpPr txBox="1"/>
          <p:nvPr/>
        </p:nvSpPr>
        <p:spPr>
          <a:xfrm>
            <a:off x="323652" y="653813"/>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Fertilizer Source</a:t>
            </a:r>
          </a:p>
        </p:txBody>
      </p:sp>
      <p:sp>
        <p:nvSpPr>
          <p:cNvPr id="64" name="TextBox 63">
            <a:hlinkClick r:id="rId8" action="ppaction://hlinksldjump"/>
            <a:extLst>
              <a:ext uri="{FF2B5EF4-FFF2-40B4-BE49-F238E27FC236}">
                <a16:creationId xmlns:a16="http://schemas.microsoft.com/office/drawing/2014/main" id="{88039D7E-4A4E-4B63-9EA9-70604180EF1F}"/>
              </a:ext>
            </a:extLst>
          </p:cNvPr>
          <p:cNvSpPr txBox="1"/>
          <p:nvPr/>
        </p:nvSpPr>
        <p:spPr>
          <a:xfrm>
            <a:off x="323652" y="801826"/>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Fertilizer Placement</a:t>
            </a:r>
          </a:p>
        </p:txBody>
      </p:sp>
      <p:sp>
        <p:nvSpPr>
          <p:cNvPr id="65" name="TextBox 64">
            <a:hlinkClick r:id="rId9" action="ppaction://hlinksldjump"/>
            <a:extLst>
              <a:ext uri="{FF2B5EF4-FFF2-40B4-BE49-F238E27FC236}">
                <a16:creationId xmlns:a16="http://schemas.microsoft.com/office/drawing/2014/main" id="{6910432C-E2FE-40F8-B9DB-DF44CE8AC0EB}"/>
              </a:ext>
            </a:extLst>
          </p:cNvPr>
          <p:cNvSpPr txBox="1"/>
          <p:nvPr/>
        </p:nvSpPr>
        <p:spPr>
          <a:xfrm>
            <a:off x="323652" y="949839"/>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Nitrogen Rates</a:t>
            </a:r>
          </a:p>
        </p:txBody>
      </p:sp>
      <p:sp>
        <p:nvSpPr>
          <p:cNvPr id="75" name="TextBox 74">
            <a:hlinkClick r:id="rId10" action="ppaction://hlinksldjump"/>
            <a:extLst>
              <a:ext uri="{FF2B5EF4-FFF2-40B4-BE49-F238E27FC236}">
                <a16:creationId xmlns:a16="http://schemas.microsoft.com/office/drawing/2014/main" id="{7BF6A74C-D1C4-41DB-9F64-52C39B3C3C1C}"/>
              </a:ext>
            </a:extLst>
          </p:cNvPr>
          <p:cNvSpPr txBox="1"/>
          <p:nvPr/>
        </p:nvSpPr>
        <p:spPr>
          <a:xfrm>
            <a:off x="323652" y="1541891"/>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Fertilizer Program</a:t>
            </a:r>
          </a:p>
        </p:txBody>
      </p:sp>
      <p:sp>
        <p:nvSpPr>
          <p:cNvPr id="77" name="TextBox 76">
            <a:hlinkClick r:id="rId11" action="ppaction://hlinksldjump"/>
            <a:extLst>
              <a:ext uri="{FF2B5EF4-FFF2-40B4-BE49-F238E27FC236}">
                <a16:creationId xmlns:a16="http://schemas.microsoft.com/office/drawing/2014/main" id="{668222BC-E249-4404-9D1A-622F059930A2}"/>
              </a:ext>
            </a:extLst>
          </p:cNvPr>
          <p:cNvSpPr txBox="1"/>
          <p:nvPr/>
        </p:nvSpPr>
        <p:spPr>
          <a:xfrm>
            <a:off x="323652" y="2133943"/>
            <a:ext cx="2743200" cy="145473"/>
          </a:xfrm>
          <a:prstGeom prst="rect">
            <a:avLst/>
          </a:prstGeom>
          <a:noFill/>
        </p:spPr>
        <p:txBody>
          <a:bodyPr wrap="square" tIns="0" bIns="0" rtlCol="0">
            <a:noAutofit/>
          </a:bodyPr>
          <a:lstStyle/>
          <a:p>
            <a:pPr>
              <a:defRPr/>
            </a:pPr>
            <a:r>
              <a:rPr lang="en-CA" sz="1050" dirty="0">
                <a:solidFill>
                  <a:schemeClr val="bg1"/>
                </a:solidFill>
                <a:latin typeface="Calibri Light" pitchFamily="34" charset="0"/>
                <a:cs typeface="Calibri Light" pitchFamily="34" charset="0"/>
              </a:rPr>
              <a:t>Nitrogen Fixing Crop in Previous Year</a:t>
            </a:r>
          </a:p>
        </p:txBody>
      </p:sp>
      <p:sp>
        <p:nvSpPr>
          <p:cNvPr id="78" name="TextBox 77">
            <a:hlinkClick r:id="rId12" action="ppaction://hlinksldjump"/>
            <a:extLst>
              <a:ext uri="{FF2B5EF4-FFF2-40B4-BE49-F238E27FC236}">
                <a16:creationId xmlns:a16="http://schemas.microsoft.com/office/drawing/2014/main" id="{0EF16659-3593-430A-B4EE-57F54235D404}"/>
              </a:ext>
            </a:extLst>
          </p:cNvPr>
          <p:cNvSpPr txBox="1"/>
          <p:nvPr/>
        </p:nvSpPr>
        <p:spPr>
          <a:xfrm>
            <a:off x="323652" y="2429969"/>
            <a:ext cx="2743200" cy="145473"/>
          </a:xfrm>
          <a:prstGeom prst="rect">
            <a:avLst/>
          </a:prstGeom>
          <a:noFill/>
        </p:spPr>
        <p:txBody>
          <a:bodyPr wrap="square" tIns="0" bIns="0" rtlCol="0">
            <a:noAutofit/>
          </a:bodyPr>
          <a:lstStyle/>
          <a:p>
            <a:pPr>
              <a:defRPr/>
            </a:pPr>
            <a:r>
              <a:rPr lang="en-CA" sz="1050" dirty="0">
                <a:solidFill>
                  <a:schemeClr val="bg1"/>
                </a:solidFill>
                <a:latin typeface="Calibri Light" pitchFamily="34" charset="0"/>
                <a:cs typeface="Calibri Light" pitchFamily="34" charset="0"/>
              </a:rPr>
              <a:t>Approaches Used To Decide Fertilizer Rate</a:t>
            </a:r>
          </a:p>
        </p:txBody>
      </p:sp>
      <p:sp>
        <p:nvSpPr>
          <p:cNvPr id="79" name="TextBox 78">
            <a:hlinkClick r:id="rId13" action="ppaction://hlinksldjump"/>
            <a:extLst>
              <a:ext uri="{FF2B5EF4-FFF2-40B4-BE49-F238E27FC236}">
                <a16:creationId xmlns:a16="http://schemas.microsoft.com/office/drawing/2014/main" id="{C3422824-D1A5-474E-B5CD-EA6957987032}"/>
              </a:ext>
            </a:extLst>
          </p:cNvPr>
          <p:cNvSpPr txBox="1"/>
          <p:nvPr/>
        </p:nvSpPr>
        <p:spPr>
          <a:xfrm>
            <a:off x="323652" y="3614073"/>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Use of Nitrogen Stabilizers</a:t>
            </a:r>
          </a:p>
        </p:txBody>
      </p:sp>
      <p:sp>
        <p:nvSpPr>
          <p:cNvPr id="80" name="TextBox 79">
            <a:hlinkClick r:id="rId14" action="ppaction://hlinksldjump"/>
            <a:extLst>
              <a:ext uri="{FF2B5EF4-FFF2-40B4-BE49-F238E27FC236}">
                <a16:creationId xmlns:a16="http://schemas.microsoft.com/office/drawing/2014/main" id="{C107F5DE-787A-49D4-BB21-CEC81AF4E920}"/>
              </a:ext>
            </a:extLst>
          </p:cNvPr>
          <p:cNvSpPr txBox="1"/>
          <p:nvPr/>
        </p:nvSpPr>
        <p:spPr>
          <a:xfrm>
            <a:off x="323652" y="3921735"/>
            <a:ext cx="2743200" cy="145473"/>
          </a:xfrm>
          <a:prstGeom prst="rect">
            <a:avLst/>
          </a:prstGeom>
          <a:noFill/>
        </p:spPr>
        <p:txBody>
          <a:bodyPr wrap="square" tIns="0" bIns="0" rtlCol="0">
            <a:noAutofit/>
          </a:bodyPr>
          <a:lstStyle/>
          <a:p>
            <a:pPr>
              <a:defRPr/>
            </a:pPr>
            <a:r>
              <a:rPr lang="en-CA" sz="1050" dirty="0">
                <a:solidFill>
                  <a:schemeClr val="bg1"/>
                </a:solidFill>
                <a:latin typeface="Calibri Light" pitchFamily="34" charset="0"/>
                <a:cs typeface="Calibri Light" pitchFamily="34" charset="0"/>
              </a:rPr>
              <a:t>Target Yield vs. Actual Yield</a:t>
            </a:r>
          </a:p>
        </p:txBody>
      </p:sp>
      <p:sp>
        <p:nvSpPr>
          <p:cNvPr id="81" name="TextBox 80">
            <a:hlinkClick r:id="rId15" action="ppaction://hlinksldjump"/>
            <a:extLst>
              <a:ext uri="{FF2B5EF4-FFF2-40B4-BE49-F238E27FC236}">
                <a16:creationId xmlns:a16="http://schemas.microsoft.com/office/drawing/2014/main" id="{F279E62D-116D-4367-A3B2-9C74847C668E}"/>
              </a:ext>
            </a:extLst>
          </p:cNvPr>
          <p:cNvSpPr txBox="1"/>
          <p:nvPr/>
        </p:nvSpPr>
        <p:spPr>
          <a:xfrm>
            <a:off x="323652" y="4365774"/>
            <a:ext cx="2743200" cy="145473"/>
          </a:xfrm>
          <a:prstGeom prst="rect">
            <a:avLst/>
          </a:prstGeom>
          <a:noFill/>
        </p:spPr>
        <p:txBody>
          <a:bodyPr wrap="square" tIns="0" bIns="0" rtlCol="0">
            <a:noAutofit/>
          </a:bodyPr>
          <a:lstStyle/>
          <a:p>
            <a:pPr>
              <a:defRPr/>
            </a:pPr>
            <a:r>
              <a:rPr lang="en-CA" sz="1050" dirty="0">
                <a:solidFill>
                  <a:schemeClr val="bg1"/>
                </a:solidFill>
                <a:latin typeface="Calibri Light" pitchFamily="34" charset="0"/>
                <a:cs typeface="Calibri Light" pitchFamily="34" charset="0"/>
              </a:rPr>
              <a:t>Use of Micro/Secondary Nutrients</a:t>
            </a:r>
          </a:p>
        </p:txBody>
      </p:sp>
      <p:sp>
        <p:nvSpPr>
          <p:cNvPr id="83" name="TextBox 82">
            <a:hlinkClick r:id="rId16" action="ppaction://hlinksldjump"/>
            <a:extLst>
              <a:ext uri="{FF2B5EF4-FFF2-40B4-BE49-F238E27FC236}">
                <a16:creationId xmlns:a16="http://schemas.microsoft.com/office/drawing/2014/main" id="{45566AA9-BD96-4FF3-B3E8-F61E7D29E7B8}"/>
              </a:ext>
            </a:extLst>
          </p:cNvPr>
          <p:cNvSpPr txBox="1"/>
          <p:nvPr/>
        </p:nvSpPr>
        <p:spPr>
          <a:xfrm>
            <a:off x="323652" y="4661800"/>
            <a:ext cx="2743200" cy="145473"/>
          </a:xfrm>
          <a:prstGeom prst="rect">
            <a:avLst/>
          </a:prstGeom>
          <a:noFill/>
        </p:spPr>
        <p:txBody>
          <a:bodyPr wrap="square" tIns="0" bIns="0" rtlCol="0">
            <a:noAutofit/>
          </a:bodyPr>
          <a:lstStyle/>
          <a:p>
            <a:pPr>
              <a:defRPr/>
            </a:pPr>
            <a:r>
              <a:rPr lang="en-CA" sz="1050" dirty="0">
                <a:solidFill>
                  <a:schemeClr val="bg1"/>
                </a:solidFill>
                <a:latin typeface="Calibri Light" pitchFamily="34" charset="0"/>
                <a:cs typeface="Calibri Light" pitchFamily="34" charset="0"/>
              </a:rPr>
              <a:t>Tillage Practices </a:t>
            </a:r>
          </a:p>
        </p:txBody>
      </p:sp>
      <p:sp>
        <p:nvSpPr>
          <p:cNvPr id="90" name="TextBox 89">
            <a:hlinkClick r:id="rId17" action="ppaction://hlinksldjump"/>
            <a:extLst>
              <a:ext uri="{FF2B5EF4-FFF2-40B4-BE49-F238E27FC236}">
                <a16:creationId xmlns:a16="http://schemas.microsoft.com/office/drawing/2014/main" id="{D5145C48-CBEA-4528-A9BA-CFD0BAB26D39}"/>
              </a:ext>
            </a:extLst>
          </p:cNvPr>
          <p:cNvSpPr txBox="1"/>
          <p:nvPr/>
        </p:nvSpPr>
        <p:spPr>
          <a:xfrm>
            <a:off x="323652" y="1837917"/>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Consistency with 4R Practices</a:t>
            </a:r>
          </a:p>
        </p:txBody>
      </p:sp>
      <p:sp>
        <p:nvSpPr>
          <p:cNvPr id="91" name="TextBox 90">
            <a:hlinkClick r:id="rId18" action="ppaction://hlinksldjump"/>
            <a:extLst>
              <a:ext uri="{FF2B5EF4-FFF2-40B4-BE49-F238E27FC236}">
                <a16:creationId xmlns:a16="http://schemas.microsoft.com/office/drawing/2014/main" id="{50741A45-07F1-4328-80B3-76CB7A6B0226}"/>
              </a:ext>
            </a:extLst>
          </p:cNvPr>
          <p:cNvSpPr txBox="1"/>
          <p:nvPr/>
        </p:nvSpPr>
        <p:spPr>
          <a:xfrm>
            <a:off x="323652" y="1097852"/>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Phosphorus Rates</a:t>
            </a:r>
          </a:p>
        </p:txBody>
      </p:sp>
      <p:sp>
        <p:nvSpPr>
          <p:cNvPr id="96" name="TextBox 95">
            <a:hlinkClick r:id="rId19" action="ppaction://hlinksldjump"/>
            <a:extLst>
              <a:ext uri="{FF2B5EF4-FFF2-40B4-BE49-F238E27FC236}">
                <a16:creationId xmlns:a16="http://schemas.microsoft.com/office/drawing/2014/main" id="{159B9426-E1EA-4FC4-8FA3-FC80BCF9FF54}"/>
              </a:ext>
            </a:extLst>
          </p:cNvPr>
          <p:cNvSpPr txBox="1"/>
          <p:nvPr/>
        </p:nvSpPr>
        <p:spPr>
          <a:xfrm>
            <a:off x="323652" y="1245865"/>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Potassium Rates</a:t>
            </a:r>
          </a:p>
        </p:txBody>
      </p:sp>
      <p:sp>
        <p:nvSpPr>
          <p:cNvPr id="97" name="TextBox 96">
            <a:hlinkClick r:id="rId20" action="ppaction://hlinksldjump"/>
            <a:extLst>
              <a:ext uri="{FF2B5EF4-FFF2-40B4-BE49-F238E27FC236}">
                <a16:creationId xmlns:a16="http://schemas.microsoft.com/office/drawing/2014/main" id="{C0B7657D-B44B-49AC-BBBD-69B72151D927}"/>
              </a:ext>
            </a:extLst>
          </p:cNvPr>
          <p:cNvSpPr txBox="1"/>
          <p:nvPr/>
        </p:nvSpPr>
        <p:spPr>
          <a:xfrm>
            <a:off x="323652" y="1393878"/>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Sulphur Rates</a:t>
            </a:r>
          </a:p>
        </p:txBody>
      </p:sp>
      <p:sp>
        <p:nvSpPr>
          <p:cNvPr id="98" name="TextBox 97">
            <a:hlinkClick r:id="rId21" action="ppaction://hlinksldjump"/>
            <a:extLst>
              <a:ext uri="{FF2B5EF4-FFF2-40B4-BE49-F238E27FC236}">
                <a16:creationId xmlns:a16="http://schemas.microsoft.com/office/drawing/2014/main" id="{EBA9CC13-04E3-4319-A2D3-6F87CFF21C47}"/>
              </a:ext>
            </a:extLst>
          </p:cNvPr>
          <p:cNvSpPr txBox="1"/>
          <p:nvPr/>
        </p:nvSpPr>
        <p:spPr>
          <a:xfrm>
            <a:off x="323652" y="2281956"/>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Rates Set By Field</a:t>
            </a:r>
            <a:endParaRPr lang="en-CA" sz="1050" dirty="0">
              <a:solidFill>
                <a:schemeClr val="bg1"/>
              </a:solidFill>
              <a:latin typeface="Calibri Light" pitchFamily="34" charset="0"/>
              <a:cs typeface="Calibri Light" pitchFamily="34" charset="0"/>
            </a:endParaRPr>
          </a:p>
        </p:txBody>
      </p:sp>
      <p:sp>
        <p:nvSpPr>
          <p:cNvPr id="99" name="TextBox 98">
            <a:hlinkClick r:id="rId22" action="ppaction://hlinksldjump"/>
            <a:extLst>
              <a:ext uri="{FF2B5EF4-FFF2-40B4-BE49-F238E27FC236}">
                <a16:creationId xmlns:a16="http://schemas.microsoft.com/office/drawing/2014/main" id="{47F13C48-3D72-49F6-AF8C-D860E5B4067C}"/>
              </a:ext>
            </a:extLst>
          </p:cNvPr>
          <p:cNvSpPr txBox="1"/>
          <p:nvPr/>
        </p:nvSpPr>
        <p:spPr>
          <a:xfrm>
            <a:off x="323652" y="3762086"/>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Use of EEFs by Timing</a:t>
            </a:r>
          </a:p>
        </p:txBody>
      </p:sp>
      <p:sp>
        <p:nvSpPr>
          <p:cNvPr id="101" name="TextBox 100">
            <a:hlinkClick r:id="rId23" action="ppaction://hlinksldjump"/>
            <a:extLst>
              <a:ext uri="{FF2B5EF4-FFF2-40B4-BE49-F238E27FC236}">
                <a16:creationId xmlns:a16="http://schemas.microsoft.com/office/drawing/2014/main" id="{61BE03CA-9248-4E17-B3D2-0C4B80FFF95B}"/>
              </a:ext>
            </a:extLst>
          </p:cNvPr>
          <p:cNvSpPr txBox="1"/>
          <p:nvPr/>
        </p:nvSpPr>
        <p:spPr>
          <a:xfrm>
            <a:off x="323652" y="4513787"/>
            <a:ext cx="2743200" cy="145473"/>
          </a:xfrm>
          <a:prstGeom prst="rect">
            <a:avLst/>
          </a:prstGeom>
          <a:noFill/>
        </p:spPr>
        <p:txBody>
          <a:bodyPr wrap="square" tIns="0" bIns="0" rtlCol="0">
            <a:noAutofit/>
          </a:bodyPr>
          <a:lstStyle/>
          <a:p>
            <a:pPr>
              <a:defRPr/>
            </a:pPr>
            <a:r>
              <a:rPr lang="en-CA" sz="1050" dirty="0">
                <a:solidFill>
                  <a:schemeClr val="bg1"/>
                </a:solidFill>
                <a:latin typeface="Calibri Light" pitchFamily="34" charset="0"/>
                <a:cs typeface="Calibri Light" pitchFamily="34" charset="0"/>
              </a:rPr>
              <a:t>Custom Application by Timing</a:t>
            </a:r>
          </a:p>
        </p:txBody>
      </p:sp>
      <p:sp>
        <p:nvSpPr>
          <p:cNvPr id="102" name="TextBox 101">
            <a:hlinkClick r:id="rId24" action="ppaction://hlinksldjump"/>
            <a:extLst>
              <a:ext uri="{FF2B5EF4-FFF2-40B4-BE49-F238E27FC236}">
                <a16:creationId xmlns:a16="http://schemas.microsoft.com/office/drawing/2014/main" id="{3AE8EE57-442F-474D-9F0C-6178BAF621F8}"/>
              </a:ext>
            </a:extLst>
          </p:cNvPr>
          <p:cNvSpPr txBox="1"/>
          <p:nvPr/>
        </p:nvSpPr>
        <p:spPr>
          <a:xfrm>
            <a:off x="323652" y="1985930"/>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Reasons for Not Meeting Consistency Criteria</a:t>
            </a:r>
          </a:p>
        </p:txBody>
      </p:sp>
      <p:sp>
        <p:nvSpPr>
          <p:cNvPr id="103" name="TextBox 102">
            <a:hlinkClick r:id="rId25" action="ppaction://hlinksldjump"/>
            <a:extLst>
              <a:ext uri="{FF2B5EF4-FFF2-40B4-BE49-F238E27FC236}">
                <a16:creationId xmlns:a16="http://schemas.microsoft.com/office/drawing/2014/main" id="{06A4966A-0A96-4DAD-9EC7-23CC5C9C3637}"/>
              </a:ext>
            </a:extLst>
          </p:cNvPr>
          <p:cNvSpPr txBox="1"/>
          <p:nvPr/>
        </p:nvSpPr>
        <p:spPr>
          <a:xfrm>
            <a:off x="323652" y="4809813"/>
            <a:ext cx="2743200" cy="145473"/>
          </a:xfrm>
          <a:prstGeom prst="rect">
            <a:avLst/>
          </a:prstGeom>
          <a:noFill/>
        </p:spPr>
        <p:txBody>
          <a:bodyPr wrap="square" tIns="0" bIns="0" rtlCol="0">
            <a:noAutofit/>
          </a:bodyPr>
          <a:lstStyle/>
          <a:p>
            <a:pPr>
              <a:defRPr/>
            </a:pPr>
            <a:r>
              <a:rPr lang="en-CA" sz="1050" dirty="0">
                <a:solidFill>
                  <a:schemeClr val="bg1"/>
                </a:solidFill>
                <a:latin typeface="Calibri Light" pitchFamily="34" charset="0"/>
                <a:cs typeface="Calibri Light" pitchFamily="34" charset="0"/>
              </a:rPr>
              <a:t>Seeding Details</a:t>
            </a:r>
          </a:p>
        </p:txBody>
      </p:sp>
      <p:sp>
        <p:nvSpPr>
          <p:cNvPr id="104" name="TextBox 103">
            <a:hlinkClick r:id="rId26" action="ppaction://hlinksldjump"/>
            <a:extLst>
              <a:ext uri="{FF2B5EF4-FFF2-40B4-BE49-F238E27FC236}">
                <a16:creationId xmlns:a16="http://schemas.microsoft.com/office/drawing/2014/main" id="{210F32C0-F8F0-453D-B8A0-BDD809C6E116}"/>
              </a:ext>
            </a:extLst>
          </p:cNvPr>
          <p:cNvSpPr txBox="1"/>
          <p:nvPr/>
        </p:nvSpPr>
        <p:spPr>
          <a:xfrm>
            <a:off x="323652" y="1689904"/>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Use of Variable Rates by Fertilizer Type</a:t>
            </a:r>
          </a:p>
        </p:txBody>
      </p:sp>
      <p:sp>
        <p:nvSpPr>
          <p:cNvPr id="105" name="TextBox 104">
            <a:hlinkClick r:id="rId27" action="ppaction://hlinksldjump"/>
            <a:extLst>
              <a:ext uri="{FF2B5EF4-FFF2-40B4-BE49-F238E27FC236}">
                <a16:creationId xmlns:a16="http://schemas.microsoft.com/office/drawing/2014/main" id="{181D5B9C-3A44-4ADE-9F02-2D16D28B575E}"/>
              </a:ext>
            </a:extLst>
          </p:cNvPr>
          <p:cNvSpPr txBox="1"/>
          <p:nvPr/>
        </p:nvSpPr>
        <p:spPr>
          <a:xfrm>
            <a:off x="323652" y="2577982"/>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Main Person Who Determined Rate</a:t>
            </a:r>
            <a:endParaRPr lang="en-CA" sz="1050" dirty="0">
              <a:solidFill>
                <a:schemeClr val="bg1"/>
              </a:solidFill>
              <a:latin typeface="Calibri Light" pitchFamily="34" charset="0"/>
              <a:cs typeface="Calibri Light" pitchFamily="34" charset="0"/>
            </a:endParaRPr>
          </a:p>
        </p:txBody>
      </p:sp>
      <p:sp>
        <p:nvSpPr>
          <p:cNvPr id="106" name="TextBox 105">
            <a:hlinkClick r:id="rId28" action="ppaction://hlinksldjump"/>
            <a:extLst>
              <a:ext uri="{FF2B5EF4-FFF2-40B4-BE49-F238E27FC236}">
                <a16:creationId xmlns:a16="http://schemas.microsoft.com/office/drawing/2014/main" id="{7A0AE5A7-E8BD-4A25-8CF1-16EC4BBBE8C8}"/>
              </a:ext>
            </a:extLst>
          </p:cNvPr>
          <p:cNvSpPr txBox="1"/>
          <p:nvPr/>
        </p:nvSpPr>
        <p:spPr>
          <a:xfrm>
            <a:off x="323652" y="2874008"/>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Professional Designation</a:t>
            </a:r>
            <a:endParaRPr lang="en-CA" sz="1050" dirty="0">
              <a:solidFill>
                <a:schemeClr val="bg1"/>
              </a:solidFill>
              <a:latin typeface="Calibri Light" pitchFamily="34" charset="0"/>
              <a:cs typeface="Calibri Light" pitchFamily="34" charset="0"/>
            </a:endParaRPr>
          </a:p>
        </p:txBody>
      </p:sp>
      <p:sp>
        <p:nvSpPr>
          <p:cNvPr id="107" name="TextBox 106">
            <a:hlinkClick r:id="rId29" action="ppaction://hlinksldjump"/>
            <a:extLst>
              <a:ext uri="{FF2B5EF4-FFF2-40B4-BE49-F238E27FC236}">
                <a16:creationId xmlns:a16="http://schemas.microsoft.com/office/drawing/2014/main" id="{C9015347-543F-4535-B981-C3DC5DC85233}"/>
              </a:ext>
            </a:extLst>
          </p:cNvPr>
          <p:cNvSpPr txBox="1"/>
          <p:nvPr/>
        </p:nvSpPr>
        <p:spPr>
          <a:xfrm>
            <a:off x="323652" y="3022021"/>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Importance of Professional Designation</a:t>
            </a:r>
            <a:endParaRPr lang="en-CA" sz="1050" dirty="0">
              <a:solidFill>
                <a:schemeClr val="bg1"/>
              </a:solidFill>
              <a:latin typeface="Calibri Light" pitchFamily="34" charset="0"/>
              <a:cs typeface="Calibri Light" pitchFamily="34" charset="0"/>
            </a:endParaRPr>
          </a:p>
        </p:txBody>
      </p:sp>
      <p:sp>
        <p:nvSpPr>
          <p:cNvPr id="108" name="TextBox 107">
            <a:hlinkClick r:id="rId30" action="ppaction://hlinksldjump"/>
            <a:extLst>
              <a:ext uri="{FF2B5EF4-FFF2-40B4-BE49-F238E27FC236}">
                <a16:creationId xmlns:a16="http://schemas.microsoft.com/office/drawing/2014/main" id="{C80A67D8-3773-45C2-B18E-D3A52844CA0E}"/>
              </a:ext>
            </a:extLst>
          </p:cNvPr>
          <p:cNvSpPr txBox="1"/>
          <p:nvPr/>
        </p:nvSpPr>
        <p:spPr>
          <a:xfrm>
            <a:off x="323652" y="3170034"/>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Deviation from Recommended Rate</a:t>
            </a:r>
            <a:endParaRPr lang="en-CA" sz="1050" dirty="0">
              <a:solidFill>
                <a:schemeClr val="bg1"/>
              </a:solidFill>
              <a:latin typeface="Calibri Light" pitchFamily="34" charset="0"/>
              <a:cs typeface="Calibri Light" pitchFamily="34" charset="0"/>
            </a:endParaRPr>
          </a:p>
        </p:txBody>
      </p:sp>
      <p:sp>
        <p:nvSpPr>
          <p:cNvPr id="109" name="TextBox 108">
            <a:hlinkClick r:id="rId31" action="ppaction://hlinksldjump"/>
            <a:extLst>
              <a:ext uri="{FF2B5EF4-FFF2-40B4-BE49-F238E27FC236}">
                <a16:creationId xmlns:a16="http://schemas.microsoft.com/office/drawing/2014/main" id="{E356D7F2-C248-46B3-9C8E-0EBA4718D774}"/>
              </a:ext>
            </a:extLst>
          </p:cNvPr>
          <p:cNvSpPr txBox="1"/>
          <p:nvPr/>
        </p:nvSpPr>
        <p:spPr>
          <a:xfrm>
            <a:off x="323652" y="3318047"/>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Reasons for Increasing Rate</a:t>
            </a:r>
            <a:endParaRPr lang="en-CA" sz="1050" dirty="0">
              <a:solidFill>
                <a:schemeClr val="bg1"/>
              </a:solidFill>
              <a:latin typeface="Calibri Light" pitchFamily="34" charset="0"/>
              <a:cs typeface="Calibri Light" pitchFamily="34" charset="0"/>
            </a:endParaRPr>
          </a:p>
        </p:txBody>
      </p:sp>
      <p:sp>
        <p:nvSpPr>
          <p:cNvPr id="110" name="TextBox 109">
            <a:hlinkClick r:id="rId32" action="ppaction://hlinksldjump"/>
            <a:extLst>
              <a:ext uri="{FF2B5EF4-FFF2-40B4-BE49-F238E27FC236}">
                <a16:creationId xmlns:a16="http://schemas.microsoft.com/office/drawing/2014/main" id="{23140BFD-C5A0-4DD3-ADB7-8570A0D41924}"/>
              </a:ext>
            </a:extLst>
          </p:cNvPr>
          <p:cNvSpPr txBox="1"/>
          <p:nvPr/>
        </p:nvSpPr>
        <p:spPr>
          <a:xfrm>
            <a:off x="323652" y="3466060"/>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Reasons for Decreasing Rate</a:t>
            </a:r>
            <a:endParaRPr lang="en-CA" sz="1050" dirty="0">
              <a:solidFill>
                <a:schemeClr val="bg1"/>
              </a:solidFill>
              <a:latin typeface="Calibri Light" pitchFamily="34" charset="0"/>
              <a:cs typeface="Calibri Light" pitchFamily="34" charset="0"/>
            </a:endParaRPr>
          </a:p>
        </p:txBody>
      </p:sp>
      <p:sp>
        <p:nvSpPr>
          <p:cNvPr id="111" name="TextBox 110">
            <a:hlinkClick r:id="rId33" action="ppaction://hlinksldjump"/>
            <a:extLst>
              <a:ext uri="{FF2B5EF4-FFF2-40B4-BE49-F238E27FC236}">
                <a16:creationId xmlns:a16="http://schemas.microsoft.com/office/drawing/2014/main" id="{0BED5F5D-0350-4E5E-B433-1AE1D4008C09}"/>
              </a:ext>
            </a:extLst>
          </p:cNvPr>
          <p:cNvSpPr txBox="1"/>
          <p:nvPr/>
        </p:nvSpPr>
        <p:spPr>
          <a:xfrm>
            <a:off x="323652" y="4217761"/>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Factors Considered When Setting Target Yield</a:t>
            </a:r>
            <a:endParaRPr lang="en-CA" sz="1050" dirty="0">
              <a:solidFill>
                <a:schemeClr val="bg1"/>
              </a:solidFill>
              <a:latin typeface="Calibri Light" pitchFamily="34" charset="0"/>
              <a:cs typeface="Calibri Light" pitchFamily="34" charset="0"/>
            </a:endParaRPr>
          </a:p>
        </p:txBody>
      </p:sp>
      <p:sp>
        <p:nvSpPr>
          <p:cNvPr id="112" name="TextBox 111">
            <a:hlinkClick r:id="rId34" action="ppaction://hlinksldjump"/>
            <a:extLst>
              <a:ext uri="{FF2B5EF4-FFF2-40B4-BE49-F238E27FC236}">
                <a16:creationId xmlns:a16="http://schemas.microsoft.com/office/drawing/2014/main" id="{6D7A96E7-461F-4806-ABE8-B4810FB6FA89}"/>
              </a:ext>
            </a:extLst>
          </p:cNvPr>
          <p:cNvSpPr txBox="1"/>
          <p:nvPr/>
        </p:nvSpPr>
        <p:spPr>
          <a:xfrm>
            <a:off x="323652" y="4957826"/>
            <a:ext cx="2743200" cy="145473"/>
          </a:xfrm>
          <a:prstGeom prst="rect">
            <a:avLst/>
          </a:prstGeom>
          <a:noFill/>
        </p:spPr>
        <p:txBody>
          <a:bodyPr wrap="square" tIns="0" bIns="0" rtlCol="0">
            <a:noAutofit/>
          </a:bodyPr>
          <a:lstStyle/>
          <a:p>
            <a:pPr>
              <a:defRPr/>
            </a:pPr>
            <a:r>
              <a:rPr lang="en-CA" sz="1050" dirty="0">
                <a:solidFill>
                  <a:schemeClr val="bg1"/>
                </a:solidFill>
                <a:latin typeface="Calibri Light" pitchFamily="34" charset="0"/>
                <a:cs typeface="Calibri Light" pitchFamily="34" charset="0"/>
              </a:rPr>
              <a:t>Use of Biostimulants</a:t>
            </a:r>
          </a:p>
        </p:txBody>
      </p:sp>
      <p:sp>
        <p:nvSpPr>
          <p:cNvPr id="113" name="TextBox 112">
            <a:hlinkClick r:id="rId35" action="ppaction://hlinksldjump"/>
            <a:extLst>
              <a:ext uri="{FF2B5EF4-FFF2-40B4-BE49-F238E27FC236}">
                <a16:creationId xmlns:a16="http://schemas.microsoft.com/office/drawing/2014/main" id="{DDE5711F-DA09-40F2-98DC-171B61A64FC1}"/>
              </a:ext>
            </a:extLst>
          </p:cNvPr>
          <p:cNvSpPr txBox="1"/>
          <p:nvPr/>
        </p:nvSpPr>
        <p:spPr>
          <a:xfrm>
            <a:off x="323652" y="5105830"/>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Use of Nitrogen Fixing Biostimulants</a:t>
            </a:r>
            <a:endParaRPr lang="en-CA" sz="1050" dirty="0">
              <a:solidFill>
                <a:schemeClr val="bg1"/>
              </a:solidFill>
              <a:latin typeface="Calibri Light" pitchFamily="34" charset="0"/>
              <a:cs typeface="Calibri Light" pitchFamily="34" charset="0"/>
            </a:endParaRPr>
          </a:p>
        </p:txBody>
      </p:sp>
      <p:sp>
        <p:nvSpPr>
          <p:cNvPr id="114" name="TextBox 113">
            <a:hlinkClick r:id="rId36" action="ppaction://hlinksldjump"/>
            <a:extLst>
              <a:ext uri="{FF2B5EF4-FFF2-40B4-BE49-F238E27FC236}">
                <a16:creationId xmlns:a16="http://schemas.microsoft.com/office/drawing/2014/main" id="{257E8081-C4EA-4B0F-BC50-E65661C489C1}"/>
              </a:ext>
            </a:extLst>
          </p:cNvPr>
          <p:cNvSpPr txBox="1"/>
          <p:nvPr/>
        </p:nvSpPr>
        <p:spPr>
          <a:xfrm>
            <a:off x="323652" y="2725995"/>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Rate Decisions on 4R Consistency Compliance </a:t>
            </a:r>
            <a:endParaRPr lang="en-CA" sz="1050" dirty="0">
              <a:solidFill>
                <a:schemeClr val="bg1"/>
              </a:solidFill>
              <a:latin typeface="Calibri Light" pitchFamily="34" charset="0"/>
              <a:cs typeface="Calibri Light" pitchFamily="34" charset="0"/>
            </a:endParaRPr>
          </a:p>
        </p:txBody>
      </p:sp>
      <p:sp>
        <p:nvSpPr>
          <p:cNvPr id="115" name="TextBox 114">
            <a:hlinkClick r:id="rId37" action="ppaction://hlinksldjump"/>
            <a:extLst>
              <a:ext uri="{FF2B5EF4-FFF2-40B4-BE49-F238E27FC236}">
                <a16:creationId xmlns:a16="http://schemas.microsoft.com/office/drawing/2014/main" id="{032D50F3-0761-43BD-A053-7BB708457556}"/>
              </a:ext>
            </a:extLst>
          </p:cNvPr>
          <p:cNvSpPr txBox="1"/>
          <p:nvPr/>
        </p:nvSpPr>
        <p:spPr>
          <a:xfrm>
            <a:off x="323652" y="4069748"/>
            <a:ext cx="2743200" cy="145473"/>
          </a:xfrm>
          <a:prstGeom prst="rect">
            <a:avLst/>
          </a:prstGeom>
          <a:noFill/>
        </p:spPr>
        <p:txBody>
          <a:bodyPr wrap="square" tIns="0" bIns="0" rtlCol="0">
            <a:noAutofit/>
          </a:bodyPr>
          <a:lstStyle/>
          <a:p>
            <a:pPr>
              <a:defRPr/>
            </a:pPr>
            <a:r>
              <a:rPr lang="en-CA" sz="1050" dirty="0">
                <a:solidFill>
                  <a:schemeClr val="bg1"/>
                </a:solidFill>
                <a:latin typeface="Calibri Light" pitchFamily="34" charset="0"/>
                <a:cs typeface="Calibri Light" pitchFamily="34" charset="0"/>
              </a:rPr>
              <a:t>Nitrogen Use Efficiency</a:t>
            </a:r>
          </a:p>
        </p:txBody>
      </p:sp>
    </p:spTree>
    <p:extLst>
      <p:ext uri="{BB962C8B-B14F-4D97-AF65-F5344CB8AC3E}">
        <p14:creationId xmlns:p14="http://schemas.microsoft.com/office/powerpoint/2010/main" val="6687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8.33333E-7 3.00578E-6 L -0.00065 -0.58405 " pathEditMode="fixed" rAng="0" ptsTypes="AA">
                                      <p:cBhvr>
                                        <p:cTn id="11" dur="1000" fill="hold"/>
                                        <p:tgtEl>
                                          <p:spTgt spid="55"/>
                                        </p:tgtEl>
                                        <p:attrNameLst>
                                          <p:attrName>ppt_x</p:attrName>
                                          <p:attrName>ppt_y</p:attrName>
                                        </p:attrNameLst>
                                      </p:cBhvr>
                                      <p:rCtr x="-39" y="-29202"/>
                                    </p:animMotion>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childTnLst>
              </p:cTn>
              <p:nextCondLst>
                <p:cond evt="onClick" delay="0">
                  <p:tgtEl>
                    <p:spTgt spid="25"/>
                  </p:tgtEl>
                </p:cond>
              </p:nextCondLst>
            </p:seq>
          </p:childTnLst>
        </p:cTn>
      </p:par>
    </p:tnLst>
    <p:bldLst>
      <p:bldP spid="100"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B9BF2D-8101-7B70-28B1-AAE8E52FAB3B}"/>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Fertilizer Applications in Spring Wheat - % Growers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25" name="Picture 24"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Isosceles Triangle 9"/>
          <p:cNvSpPr/>
          <p:nvPr/>
        </p:nvSpPr>
        <p:spPr>
          <a:xfrm>
            <a:off x="10561308" y="4893516"/>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1" name="TextBox 10"/>
          <p:cNvSpPr txBox="1"/>
          <p:nvPr/>
        </p:nvSpPr>
        <p:spPr>
          <a:xfrm>
            <a:off x="9371013" y="5103222"/>
            <a:ext cx="1862642"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US" sz="1000" dirty="0">
                <a:solidFill>
                  <a:srgbClr val="201B1A"/>
                </a:solidFill>
                <a:latin typeface="Calibri"/>
              </a:rPr>
              <a:t>Approximately 85</a:t>
            </a:r>
            <a:r>
              <a:rPr kumimoji="0" lang="en-US" sz="1000" b="0" i="0" u="none" strike="noStrike" kern="1200" cap="none" spc="0" normalizeH="0" baseline="0" noProof="0" dirty="0">
                <a:ln>
                  <a:noFill/>
                </a:ln>
                <a:solidFill>
                  <a:srgbClr val="201B1A"/>
                </a:solidFill>
                <a:effectLst/>
                <a:uLnTx/>
                <a:uFillTx/>
                <a:latin typeface="Calibri"/>
                <a:ea typeface="+mn-ea"/>
                <a:cs typeface="+mn-cs"/>
              </a:rPr>
              <a:t>% of spring wheat growers applied fertilizer at planting, a decrease from 2022.</a:t>
            </a:r>
          </a:p>
        </p:txBody>
      </p:sp>
      <p:sp>
        <p:nvSpPr>
          <p:cNvPr id="12" name="TextBox 11">
            <a:extLst>
              <a:ext uri="{FF2B5EF4-FFF2-40B4-BE49-F238E27FC236}">
                <a16:creationId xmlns:a16="http://schemas.microsoft.com/office/drawing/2014/main" id="{6CD65934-8CE3-8034-55E2-F0A68322EBD2}"/>
              </a:ext>
            </a:extLst>
          </p:cNvPr>
          <p:cNvSpPr txBox="1"/>
          <p:nvPr/>
        </p:nvSpPr>
        <p:spPr>
          <a:xfrm>
            <a:off x="6115828" y="3124200"/>
            <a:ext cx="20574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US" sz="1000" dirty="0">
                <a:solidFill>
                  <a:srgbClr val="201B1A"/>
                </a:solidFill>
                <a:latin typeface="Calibri"/>
              </a:rPr>
              <a:t>A higher % of spring wheat growers applied fertilizer both in the fall and before planting in 2023.</a:t>
            </a:r>
            <a:endParaRPr kumimoji="0" lang="en-US" sz="1000" b="0" i="0" u="none" strike="noStrike" kern="1200" cap="none" spc="0" normalizeH="0" baseline="0" noProof="0" dirty="0">
              <a:ln>
                <a:noFill/>
              </a:ln>
              <a:solidFill>
                <a:srgbClr val="201B1A"/>
              </a:solidFill>
              <a:effectLst/>
              <a:uLnTx/>
              <a:uFillTx/>
              <a:latin typeface="Calibri"/>
              <a:ea typeface="+mn-ea"/>
              <a:cs typeface="+mn-cs"/>
            </a:endParaRPr>
          </a:p>
        </p:txBody>
      </p:sp>
      <p:graphicFrame>
        <p:nvGraphicFramePr>
          <p:cNvPr id="4" name="Object 3">
            <a:extLst>
              <a:ext uri="{FF2B5EF4-FFF2-40B4-BE49-F238E27FC236}">
                <a16:creationId xmlns:a16="http://schemas.microsoft.com/office/drawing/2014/main" id="{22E76A82-BFA4-BF99-E7A1-ECF0E11993FA}"/>
              </a:ext>
            </a:extLst>
          </p:cNvPr>
          <p:cNvGraphicFramePr>
            <a:graphicFrameLocks/>
          </p:cNvGraphicFramePr>
          <p:nvPr>
            <p:extLst>
              <p:ext uri="{D42A27DB-BD31-4B8C-83A1-F6EECF244321}">
                <p14:modId xmlns:p14="http://schemas.microsoft.com/office/powerpoint/2010/main" val="367380848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22E76A82-BFA4-BF99-E7A1-ECF0E11993FA}"/>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spring wheat crop, did you apply fertilizer at each timing? – and given the options of a) Applied in fall of previous year, b) in the spring before planting, c) in the spring at planting and d) after planting/in-crop.</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respondents who applied fertilizer at each timing.</a:t>
            </a:r>
          </a:p>
        </p:txBody>
      </p:sp>
    </p:spTree>
    <p:extLst>
      <p:ext uri="{BB962C8B-B14F-4D97-AF65-F5344CB8AC3E}">
        <p14:creationId xmlns:p14="http://schemas.microsoft.com/office/powerpoint/2010/main" val="2373551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03EA9-001E-0417-CDF4-3FB6C7CDE726}"/>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Fertilizer Applications in Spring Wheat - % Growers by Timing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Rectangle 14"/>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6" name="Picture 15"/>
          <p:cNvPicPr/>
          <p:nvPr/>
        </p:nvPicPr>
        <p:blipFill rotWithShape="1">
          <a:blip r:embed="rId6"/>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12" name="Picture 11" descr="Asset 8.png">
            <a:hlinkClick r:id="rId7" action="ppaction://hlinksldjump"/>
            <a:extLst>
              <a:ext uri="{FF2B5EF4-FFF2-40B4-BE49-F238E27FC236}">
                <a16:creationId xmlns:a16="http://schemas.microsoft.com/office/drawing/2014/main" id="{51A88383-495D-46B8-B90C-42FD0740892F}"/>
              </a:ext>
            </a:extLst>
          </p:cNvPr>
          <p:cNvPicPr>
            <a:picLocks noChangeAspect="1"/>
          </p:cNvPicPr>
          <p:nvPr/>
        </p:nvPicPr>
        <p:blipFill>
          <a:blip r:embed="rId8"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spring wheat crop, did you apply fertilizer at each timing? – and given the options of a) Applied in fall of previous year, b) in the spring before planting, c) in the spring at planting and d) after planting/in-crop.</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province, eco zone, farm size, age and 4R program familiarity, the charts illustrate the % of spring wheat growers who applied fertilizer at each timing.</a:t>
            </a:r>
          </a:p>
        </p:txBody>
      </p:sp>
    </p:spTree>
    <p:extLst>
      <p:ext uri="{BB962C8B-B14F-4D97-AF65-F5344CB8AC3E}">
        <p14:creationId xmlns:p14="http://schemas.microsoft.com/office/powerpoint/2010/main" val="115055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6"/>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5DE261-22B0-F633-A11F-C84B7D1EB9AE}"/>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Manure Applications in Spring Wheat - % Growers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25" name="Picture 24"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1" name="TextBox 10"/>
          <p:cNvSpPr txBox="1"/>
          <p:nvPr/>
        </p:nvSpPr>
        <p:spPr>
          <a:xfrm>
            <a:off x="9371012" y="1616978"/>
            <a:ext cx="202795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Applications of manure in spring wheat appear to be trending lower.</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CA" dirty="0"/>
              <a:t>Respondents were asked: “For your 2023 spring wheat crop, did you apply manure at each timing? – and given the options of a) Applied in fall of previous year, b) in the spring before planting, c) in the spring at planting and d) after planting/in-crop.</a:t>
            </a:r>
          </a:p>
          <a:p>
            <a:pPr lvl="0"/>
            <a:r>
              <a:rPr lang="en-CA" dirty="0"/>
              <a:t>The chart illustrates the % of respondents who applied manure at each timing.</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3374621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4296B3-0056-74D3-68C7-0E4E75D94862}"/>
              </a:ext>
            </a:extLst>
          </p:cNvPr>
          <p:cNvPicPr>
            <a:picLocks noChangeAspect="1"/>
          </p:cNvPicPr>
          <p:nvPr/>
        </p:nvPicPr>
        <p:blipFill>
          <a:blip r:embed="rId3"/>
          <a:stretch>
            <a:fillRect/>
          </a:stretch>
        </p:blipFill>
        <p:spPr>
          <a:xfrm>
            <a:off x="2648356" y="824956"/>
            <a:ext cx="8961896" cy="576339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Manure Applications in Spring Wheat - % Growers by Timing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Rectangle 14"/>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6" name="Picture 15"/>
          <p:cNvPicPr/>
          <p:nvPr/>
        </p:nvPicPr>
        <p:blipFill rotWithShape="1">
          <a:blip r:embed="rId5"/>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12" name="Picture 11" descr="Asset 8.png">
            <a:hlinkClick r:id="rId6" action="ppaction://hlinksldjump"/>
            <a:extLst>
              <a:ext uri="{FF2B5EF4-FFF2-40B4-BE49-F238E27FC236}">
                <a16:creationId xmlns:a16="http://schemas.microsoft.com/office/drawing/2014/main" id="{51A88383-495D-46B8-B90C-42FD0740892F}"/>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spring wheat crop, did you apply manure at each timing? – and given the options of a) Applied in fall of previous year, b) in the spring before planting, c) in the spring at planting and d) after planting/in-crop.</a:t>
            </a:r>
          </a:p>
          <a:p>
            <a:pPr lvl="0">
              <a:defRPr/>
            </a:pPr>
            <a:r>
              <a:rPr lang="en-CA" dirty="0"/>
              <a:t>Separately by province, eco zone, farm size, age and 4R program familiarity, the charts illustrate the % of canola growers who applied manure at each timing.</a:t>
            </a:r>
          </a:p>
        </p:txBody>
      </p:sp>
    </p:spTree>
    <p:extLst>
      <p:ext uri="{BB962C8B-B14F-4D97-AF65-F5344CB8AC3E}">
        <p14:creationId xmlns:p14="http://schemas.microsoft.com/office/powerpoint/2010/main" val="24046363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6"/>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E80834-C4E9-3104-1DE7-E322ACD2DFE8}"/>
              </a:ext>
            </a:extLst>
          </p:cNvPr>
          <p:cNvPicPr>
            <a:picLocks noChangeAspect="1"/>
          </p:cNvPicPr>
          <p:nvPr/>
        </p:nvPicPr>
        <p:blipFill>
          <a:blip r:embed="rId4"/>
          <a:stretch>
            <a:fillRect/>
          </a:stretch>
        </p:blipFill>
        <p:spPr>
          <a:xfrm>
            <a:off x="2648356" y="818863"/>
            <a:ext cx="8961896" cy="5775580"/>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Timing in Spring Wheat - % Crop Acres</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only includes those fertilizer types where nitrogen is the primary component.</a:t>
            </a:r>
          </a:p>
        </p:txBody>
      </p:sp>
      <p:pic>
        <p:nvPicPr>
          <p:cNvPr id="20" name="Picture 19" descr="Asset 8.png">
            <a:hlinkClick r:id="rId7" action="ppaction://hlinksldjump"/>
            <a:extLst>
              <a:ext uri="{FF2B5EF4-FFF2-40B4-BE49-F238E27FC236}">
                <a16:creationId xmlns:a16="http://schemas.microsoft.com/office/drawing/2014/main" id="{739FB7C9-ECB5-44D2-9954-19D64748E39A}"/>
              </a:ext>
            </a:extLst>
          </p:cNvPr>
          <p:cNvPicPr>
            <a:picLocks noChangeAspect="1"/>
          </p:cNvPicPr>
          <p:nvPr/>
        </p:nvPicPr>
        <p:blipFill>
          <a:blip r:embed="rId8" cstate="print"/>
          <a:stretch>
            <a:fillRect/>
          </a:stretch>
        </p:blipFill>
        <p:spPr>
          <a:xfrm>
            <a:off x="1371600" y="5178212"/>
            <a:ext cx="301752" cy="171642"/>
          </a:xfrm>
          <a:prstGeom prst="rect">
            <a:avLst/>
          </a:prstGeom>
        </p:spPr>
      </p:pic>
      <p:sp>
        <p:nvSpPr>
          <p:cNvPr id="5" name="Isosceles Triangle 4">
            <a:extLst>
              <a:ext uri="{FF2B5EF4-FFF2-40B4-BE49-F238E27FC236}">
                <a16:creationId xmlns:a16="http://schemas.microsoft.com/office/drawing/2014/main" id="{2BEE1713-8BFB-EDE0-BCFD-C8CEA801066E}"/>
              </a:ext>
            </a:extLst>
          </p:cNvPr>
          <p:cNvSpPr/>
          <p:nvPr/>
        </p:nvSpPr>
        <p:spPr>
          <a:xfrm rot="16200000">
            <a:off x="6065759" y="2081036"/>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6" name="TextBox 15"/>
          <p:cNvSpPr txBox="1"/>
          <p:nvPr/>
        </p:nvSpPr>
        <p:spPr>
          <a:xfrm>
            <a:off x="6246812" y="2009790"/>
            <a:ext cx="283527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 higher % of spring wheat acres were treated with a Nitrogen fertilizer in the fall compared to 2022.</a:t>
            </a:r>
          </a:p>
        </p:txBody>
      </p:sp>
      <p:pic>
        <p:nvPicPr>
          <p:cNvPr id="4" name="Picture 3">
            <a:extLst>
              <a:ext uri="{FF2B5EF4-FFF2-40B4-BE49-F238E27FC236}">
                <a16:creationId xmlns:a16="http://schemas.microsoft.com/office/drawing/2014/main" id="{9DFF6D5E-E59E-915F-B091-4E287008393D}"/>
              </a:ext>
            </a:extLst>
          </p:cNvPr>
          <p:cNvPicPr>
            <a:picLocks noChangeAspect="1"/>
          </p:cNvPicPr>
          <p:nvPr/>
        </p:nvPicPr>
        <p:blipFill>
          <a:blip r:embed="rId9"/>
          <a:stretch>
            <a:fillRect/>
          </a:stretch>
        </p:blipFill>
        <p:spPr>
          <a:xfrm>
            <a:off x="12266612" y="0"/>
            <a:ext cx="4839315" cy="6858000"/>
          </a:xfrm>
          <a:prstGeom prst="rect">
            <a:avLst/>
          </a:prstGeom>
        </p:spPr>
      </p:pic>
      <p:pic>
        <p:nvPicPr>
          <p:cNvPr id="15" name="Picture 14" descr="Asset 9.png">
            <a:extLst>
              <a:ext uri="{FF2B5EF4-FFF2-40B4-BE49-F238E27FC236}">
                <a16:creationId xmlns:a16="http://schemas.microsoft.com/office/drawing/2014/main" id="{1047C2D0-09A0-7734-5CDB-7BF6F2A99865}"/>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9" name="Object 18">
            <a:extLst>
              <a:ext uri="{FF2B5EF4-FFF2-40B4-BE49-F238E27FC236}">
                <a16:creationId xmlns:a16="http://schemas.microsoft.com/office/drawing/2014/main" id="{7380F9F4-1D2B-766F-3DEB-2CCA6045FC4E}"/>
              </a:ext>
            </a:extLst>
          </p:cNvPr>
          <p:cNvGraphicFramePr>
            <a:graphicFrameLocks/>
          </p:cNvGraphicFramePr>
          <p:nvPr>
            <p:extLst>
              <p:ext uri="{D42A27DB-BD31-4B8C-83A1-F6EECF244321}">
                <p14:modId xmlns:p14="http://schemas.microsoft.com/office/powerpoint/2010/main" val="227272855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19" name="Object 18">
                        <a:extLst>
                          <a:ext uri="{FF2B5EF4-FFF2-40B4-BE49-F238E27FC236}">
                            <a16:creationId xmlns:a16="http://schemas.microsoft.com/office/drawing/2014/main" id="{7380F9F4-1D2B-766F-3DEB-2CCA6045FC4E}"/>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spring wheat, how many acres of each fertilizer type did you apply?”</a:t>
            </a:r>
          </a:p>
          <a:p>
            <a:r>
              <a:rPr lang="en-US" dirty="0"/>
              <a:t>The chart illustrates the % of total spring wheat acres that were treated with a primary Nitrogen fertilizer at each timing in each year. A list of Primary Nitrogen fertilizers can be accessed by clicking on the “A” button. Significant changes from 2022 to 2023 are highlighted.</a:t>
            </a:r>
          </a:p>
        </p:txBody>
      </p:sp>
    </p:spTree>
    <p:extLst>
      <p:ext uri="{BB962C8B-B14F-4D97-AF65-F5344CB8AC3E}">
        <p14:creationId xmlns:p14="http://schemas.microsoft.com/office/powerpoint/2010/main" val="4077976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754CE5-9911-23CF-E160-08A09684ACE1}"/>
              </a:ext>
            </a:extLst>
          </p:cNvPr>
          <p:cNvPicPr>
            <a:picLocks noChangeAspect="1"/>
          </p:cNvPicPr>
          <p:nvPr/>
        </p:nvPicPr>
        <p:blipFill>
          <a:blip r:embed="rId3"/>
          <a:stretch>
            <a:fillRect/>
          </a:stretch>
        </p:blipFill>
        <p:spPr>
          <a:xfrm>
            <a:off x="2648355" y="819947"/>
            <a:ext cx="8961898"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Timing in Spring Wheat in 2023 (% of Crop Acres)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4" name="Rectangle 13"/>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5" name="Picture 14"/>
          <p:cNvPicPr/>
          <p:nvPr/>
        </p:nvPicPr>
        <p:blipFill rotWithShape="1">
          <a:blip r:embed="rId6"/>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only includes those fertilizer types where nitrogen is the primary component.</a:t>
            </a:r>
          </a:p>
        </p:txBody>
      </p:sp>
      <p:pic>
        <p:nvPicPr>
          <p:cNvPr id="18" name="Picture 17" descr="Asset 8.png">
            <a:hlinkClick r:id="rId7" action="ppaction://hlinksldjump"/>
            <a:extLst>
              <a:ext uri="{FF2B5EF4-FFF2-40B4-BE49-F238E27FC236}">
                <a16:creationId xmlns:a16="http://schemas.microsoft.com/office/drawing/2014/main" id="{5B4236A8-8D44-42A5-BB82-609F86387870}"/>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EDE4296F-B2DB-6F72-0530-E6B4A719A8A7}"/>
              </a:ext>
            </a:extLst>
          </p:cNvPr>
          <p:cNvPicPr>
            <a:picLocks noChangeAspect="1"/>
          </p:cNvPicPr>
          <p:nvPr/>
        </p:nvPicPr>
        <p:blipFill>
          <a:blip r:embed="rId9"/>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96AFF48D-23D8-4115-7ACA-7484227BDD50}"/>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spring wheat, how many acres of each fertilizer type did you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timing, the charts illustrate the % of total spring wheat acres that was treated with a primary nitrogen fertilizer by province, eco zone, farm size, age and 4R program familiarity.</a:t>
            </a:r>
          </a:p>
          <a:p>
            <a:r>
              <a:rPr lang="en-CA" dirty="0"/>
              <a:t>Nitrogen only includes those fertilizer types where nitrogen is the primary component. A list can be accessed by clicking on the “A” button.</a:t>
            </a:r>
          </a:p>
        </p:txBody>
      </p:sp>
    </p:spTree>
    <p:extLst>
      <p:ext uri="{BB962C8B-B14F-4D97-AF65-F5344CB8AC3E}">
        <p14:creationId xmlns:p14="http://schemas.microsoft.com/office/powerpoint/2010/main" val="120232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5"/>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6"/>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260124-456D-B308-559D-579DC80979FE}"/>
              </a:ext>
            </a:extLst>
          </p:cNvPr>
          <p:cNvPicPr>
            <a:picLocks noChangeAspect="1"/>
          </p:cNvPicPr>
          <p:nvPr/>
        </p:nvPicPr>
        <p:blipFill>
          <a:blip r:embed="rId4"/>
          <a:stretch>
            <a:fillRect/>
          </a:stretch>
        </p:blipFill>
        <p:spPr>
          <a:xfrm>
            <a:off x="2648355" y="819947"/>
            <a:ext cx="8961898"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Timing in Spring Wheat - % Crop Acres</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1B1A"/>
                </a:solidFill>
                <a:effectLst/>
                <a:uLnTx/>
                <a:uFillTx/>
                <a:latin typeface="Calibri Light"/>
                <a:ea typeface="+mn-ea"/>
                <a:cs typeface="+mn-cs"/>
              </a:rPr>
              <a:t>Note: </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Phosphorus only includes those fertilizer types where phosphorus is the primary component.</a:t>
            </a:r>
          </a:p>
        </p:txBody>
      </p:sp>
      <p:sp>
        <p:nvSpPr>
          <p:cNvPr id="16" name="Isosceles Triangle 15"/>
          <p:cNvSpPr/>
          <p:nvPr/>
        </p:nvSpPr>
        <p:spPr>
          <a:xfrm>
            <a:off x="10348717" y="4639887"/>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9218612" y="4822560"/>
            <a:ext cx="18288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Consistently, 83% of spring wheat acres were treated with a Phosphorus fertilizer at planting.</a:t>
            </a:r>
          </a:p>
        </p:txBody>
      </p:sp>
      <p:pic>
        <p:nvPicPr>
          <p:cNvPr id="19" name="Picture 18" descr="Asset 8.png">
            <a:hlinkClick r:id="rId7" action="ppaction://hlinksldjump"/>
            <a:extLst>
              <a:ext uri="{FF2B5EF4-FFF2-40B4-BE49-F238E27FC236}">
                <a16:creationId xmlns:a16="http://schemas.microsoft.com/office/drawing/2014/main" id="{14E26159-0A50-4AB6-89A3-DA26CAB62473}"/>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12" name="Picture 11">
            <a:extLst>
              <a:ext uri="{FF2B5EF4-FFF2-40B4-BE49-F238E27FC236}">
                <a16:creationId xmlns:a16="http://schemas.microsoft.com/office/drawing/2014/main" id="{8657C0EE-C3C5-CE5C-968C-5C97E88D1E0E}"/>
              </a:ext>
            </a:extLst>
          </p:cNvPr>
          <p:cNvPicPr>
            <a:picLocks noChangeAspect="1"/>
          </p:cNvPicPr>
          <p:nvPr/>
        </p:nvPicPr>
        <p:blipFill>
          <a:blip r:embed="rId9"/>
          <a:stretch>
            <a:fillRect/>
          </a:stretch>
        </p:blipFill>
        <p:spPr>
          <a:xfrm>
            <a:off x="12266612" y="0"/>
            <a:ext cx="4839315" cy="6858000"/>
          </a:xfrm>
          <a:prstGeom prst="rect">
            <a:avLst/>
          </a:prstGeom>
        </p:spPr>
      </p:pic>
      <p:pic>
        <p:nvPicPr>
          <p:cNvPr id="13" name="Picture 12" descr="Asset 9.png">
            <a:extLst>
              <a:ext uri="{FF2B5EF4-FFF2-40B4-BE49-F238E27FC236}">
                <a16:creationId xmlns:a16="http://schemas.microsoft.com/office/drawing/2014/main" id="{B2951D7D-6E61-1A50-B4E5-8823E9BCFD80}"/>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spring wheat, how many acres of each fertilizer type did you apply?”</a:t>
            </a:r>
          </a:p>
          <a:p>
            <a:r>
              <a:rPr lang="en-US" dirty="0"/>
              <a:t>The chart illustrates the % of total spring wheat acres that were treated with a primary Phosphorus fertilizer at each timing in each year. A list of Primary Phosphorus fertilizers can be accessed by clicking on the “A” button. Significant changes from 2022 to 2023 are highlighted.</a:t>
            </a:r>
          </a:p>
        </p:txBody>
      </p:sp>
    </p:spTree>
    <p:extLst>
      <p:ext uri="{BB962C8B-B14F-4D97-AF65-F5344CB8AC3E}">
        <p14:creationId xmlns:p14="http://schemas.microsoft.com/office/powerpoint/2010/main" val="37979405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2"/>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7123DA-3323-6FE9-8917-CF204796618B}"/>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589212" y="250825"/>
            <a:ext cx="9477375" cy="334963"/>
          </a:xfrm>
          <a:prstGeom prst="rect">
            <a:avLst/>
          </a:prstGeom>
        </p:spPr>
        <p:txBody>
          <a:bodyPr/>
          <a:lstStyle/>
          <a:p>
            <a:r>
              <a:rPr lang="en-CA" sz="2200" u="none" dirty="0"/>
              <a:t>Phosphorus (P₂O₅) Timing in Spring Wheat in 2023 (% of Crop Acres)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Rectangle 11"/>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5" name="Picture 14"/>
          <p:cNvPicPr/>
          <p:nvPr/>
        </p:nvPicPr>
        <p:blipFill rotWithShape="1">
          <a:blip r:embed="rId6"/>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1B1A"/>
                </a:solidFill>
                <a:effectLst/>
                <a:uLnTx/>
                <a:uFillTx/>
                <a:latin typeface="Calibri Light"/>
                <a:ea typeface="+mn-ea"/>
                <a:cs typeface="+mn-cs"/>
              </a:rPr>
              <a:t>Note: </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Phosphorus only includes those fertilizer types where phosphorus is the primary component.</a:t>
            </a:r>
          </a:p>
        </p:txBody>
      </p:sp>
      <p:pic>
        <p:nvPicPr>
          <p:cNvPr id="20" name="Picture 19" descr="Asset 8.png">
            <a:hlinkClick r:id="rId7" action="ppaction://hlinksldjump"/>
            <a:extLst>
              <a:ext uri="{FF2B5EF4-FFF2-40B4-BE49-F238E27FC236}">
                <a16:creationId xmlns:a16="http://schemas.microsoft.com/office/drawing/2014/main" id="{A2C42C29-8FD5-49E9-AF0A-736088BC5001}"/>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C6D390DC-7438-4196-8652-F1E7D18D52C6}"/>
              </a:ext>
            </a:extLst>
          </p:cNvPr>
          <p:cNvPicPr>
            <a:picLocks noChangeAspect="1"/>
          </p:cNvPicPr>
          <p:nvPr/>
        </p:nvPicPr>
        <p:blipFill>
          <a:blip r:embed="rId9"/>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6E03B4E9-DA71-D527-3230-1DD6410B66EE}"/>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spring wheat, how many acres of each fertilizer type did you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timing, the charts illustrate the % of total spring wheat acres that was treated with a primary phosphorus fertilizer by province, eco zone, farm size, age and 4R program familiarity.</a:t>
            </a:r>
          </a:p>
          <a:p>
            <a:r>
              <a:rPr lang="en-CA" dirty="0"/>
              <a:t>Phosphorus only includes those fertilizer types where phosphorus is the primary component. A list can be accessed by clicking on the “A” button.</a:t>
            </a:r>
          </a:p>
        </p:txBody>
      </p:sp>
    </p:spTree>
    <p:extLst>
      <p:ext uri="{BB962C8B-B14F-4D97-AF65-F5344CB8AC3E}">
        <p14:creationId xmlns:p14="http://schemas.microsoft.com/office/powerpoint/2010/main" val="801241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5"/>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6"/>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B3DF03-A7CF-6910-9FBF-57887D6C201C}"/>
              </a:ext>
            </a:extLst>
          </p:cNvPr>
          <p:cNvPicPr>
            <a:picLocks noChangeAspect="1"/>
          </p:cNvPicPr>
          <p:nvPr/>
        </p:nvPicPr>
        <p:blipFill>
          <a:blip r:embed="rId4"/>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Canola - % Crop Acres</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Potassium only includes those fertilizer types where potassium is the primary component.</a:t>
            </a:r>
          </a:p>
        </p:txBody>
      </p:sp>
      <p:pic>
        <p:nvPicPr>
          <p:cNvPr id="16" name="Picture 15" descr="Asset 9.png">
            <a:extLst>
              <a:ext uri="{FF2B5EF4-FFF2-40B4-BE49-F238E27FC236}">
                <a16:creationId xmlns:a16="http://schemas.microsoft.com/office/drawing/2014/main" id="{D3835D0C-99BB-4EA4-B60F-E55488CC03DA}"/>
              </a:ext>
            </a:extLst>
          </p:cNvPr>
          <p:cNvPicPr>
            <a:picLocks noChangeAspect="1"/>
          </p:cNvPicPr>
          <p:nvPr/>
        </p:nvPicPr>
        <p:blipFill>
          <a:blip r:embed="rId9" cstate="print"/>
          <a:stretch>
            <a:fillRect/>
          </a:stretch>
        </p:blipFill>
        <p:spPr>
          <a:xfrm>
            <a:off x="225219" y="4568952"/>
            <a:ext cx="305631" cy="304800"/>
          </a:xfrm>
          <a:prstGeom prst="rect">
            <a:avLst/>
          </a:prstGeom>
        </p:spPr>
      </p:pic>
      <p:sp>
        <p:nvSpPr>
          <p:cNvPr id="20" name="TextBox 19">
            <a:extLst>
              <a:ext uri="{FF2B5EF4-FFF2-40B4-BE49-F238E27FC236}">
                <a16:creationId xmlns:a16="http://schemas.microsoft.com/office/drawing/2014/main" id="{9F7DE58A-4F27-4F40-B734-66453DD768CE}"/>
              </a:ext>
            </a:extLst>
          </p:cNvPr>
          <p:cNvSpPr txBox="1"/>
          <p:nvPr/>
        </p:nvSpPr>
        <p:spPr>
          <a:xfrm>
            <a:off x="7542211" y="4114800"/>
            <a:ext cx="247808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The % of canola acres treated with a Potassium fertilizer at planting stabilized in 2023.</a:t>
            </a:r>
          </a:p>
        </p:txBody>
      </p:sp>
      <p:pic>
        <p:nvPicPr>
          <p:cNvPr id="11" name="Picture 10">
            <a:extLst>
              <a:ext uri="{FF2B5EF4-FFF2-40B4-BE49-F238E27FC236}">
                <a16:creationId xmlns:a16="http://schemas.microsoft.com/office/drawing/2014/main" id="{FB1CE251-0F4C-504F-D4D5-B8BD5D1BEF61}"/>
              </a:ext>
            </a:extLst>
          </p:cNvPr>
          <p:cNvPicPr>
            <a:picLocks noChangeAspect="1"/>
          </p:cNvPicPr>
          <p:nvPr/>
        </p:nvPicPr>
        <p:blipFill>
          <a:blip r:embed="rId10"/>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01F69C22-7769-5E07-0160-7817EE480173}"/>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canola, how many acres of each fertilizer type did you apply?”</a:t>
            </a:r>
          </a:p>
          <a:p>
            <a:r>
              <a:rPr lang="en-US" dirty="0"/>
              <a:t>The chart illustrates the % of total canola acres that were treated with a primary Potassium fertilizer at each timing in each year. A list of Primary Potassium fertilizers can be accessed by clicking on the “A” button. Significant changes from 2022 to 2023 are highlighted.</a:t>
            </a:r>
          </a:p>
        </p:txBody>
      </p:sp>
    </p:spTree>
    <p:extLst>
      <p:ext uri="{BB962C8B-B14F-4D97-AF65-F5344CB8AC3E}">
        <p14:creationId xmlns:p14="http://schemas.microsoft.com/office/powerpoint/2010/main" val="2892841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1"/>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ABEFF4-14B4-3D68-D15C-068719FEA236}"/>
              </a:ext>
            </a:extLst>
          </p:cNvPr>
          <p:cNvPicPr>
            <a:picLocks noChangeAspect="1"/>
          </p:cNvPicPr>
          <p:nvPr/>
        </p:nvPicPr>
        <p:blipFill>
          <a:blip r:embed="rId4"/>
          <a:stretch>
            <a:fillRect/>
          </a:stretch>
        </p:blipFill>
        <p:spPr>
          <a:xfrm>
            <a:off x="2657066" y="816899"/>
            <a:ext cx="8944478"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Spring Wheat - % Crop Acres</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1B1A"/>
                </a:solidFill>
                <a:effectLst/>
                <a:uLnTx/>
                <a:uFillTx/>
                <a:latin typeface="Calibri Light"/>
                <a:ea typeface="+mn-ea"/>
                <a:cs typeface="+mn-cs"/>
              </a:rPr>
              <a:t>Note: Potassium only includes those fertilizer types where potassium is the primary component.</a:t>
            </a:r>
          </a:p>
        </p:txBody>
      </p:sp>
      <p:pic>
        <p:nvPicPr>
          <p:cNvPr id="19" name="Picture 18" descr="Asset 8.png">
            <a:hlinkClick r:id="rId7" action="ppaction://hlinksldjump"/>
            <a:extLst>
              <a:ext uri="{FF2B5EF4-FFF2-40B4-BE49-F238E27FC236}">
                <a16:creationId xmlns:a16="http://schemas.microsoft.com/office/drawing/2014/main" id="{A8FB31BA-5789-4242-A901-93458BE40E69}"/>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83B45672-60F6-02E6-5FB4-46223B495BBF}"/>
              </a:ext>
            </a:extLst>
          </p:cNvPr>
          <p:cNvPicPr>
            <a:picLocks noChangeAspect="1"/>
          </p:cNvPicPr>
          <p:nvPr/>
        </p:nvPicPr>
        <p:blipFill>
          <a:blip r:embed="rId9"/>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DF6D7CC3-5572-A76E-5BB8-405CE9361C74}"/>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spring wheat, how many acres of each fertilizer type did you apply?”</a:t>
            </a:r>
          </a:p>
          <a:p>
            <a:r>
              <a:rPr lang="en-US" dirty="0"/>
              <a:t>The chart illustrates the % of total spring wheat acres that were treated with a primary Potassium fertilizer at each timing in each year. A list of Primary Potassium fertilizers can be accessed by clicking on the “A” button. Significant changes from 2022 to 2023 are highlighted.</a:t>
            </a:r>
          </a:p>
        </p:txBody>
      </p:sp>
    </p:spTree>
    <p:extLst>
      <p:ext uri="{BB962C8B-B14F-4D97-AF65-F5344CB8AC3E}">
        <p14:creationId xmlns:p14="http://schemas.microsoft.com/office/powerpoint/2010/main" val="3045968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3178F1-7EC2-59E1-5260-951BE5A9C473}"/>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Spring Wheat in 2023 (% of Crop Acres)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Rectangle 14"/>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6" name="Picture 15"/>
          <p:cNvPicPr/>
          <p:nvPr/>
        </p:nvPicPr>
        <p:blipFill rotWithShape="1">
          <a:blip r:embed="rId6"/>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1B1A"/>
                </a:solidFill>
                <a:effectLst/>
                <a:uLnTx/>
                <a:uFillTx/>
                <a:latin typeface="Calibri Light"/>
                <a:ea typeface="+mn-ea"/>
                <a:cs typeface="+mn-cs"/>
              </a:rPr>
              <a:t>Note: Potassium only includes those fertilizer types where potassium is the primary component.</a:t>
            </a:r>
          </a:p>
        </p:txBody>
      </p:sp>
      <p:pic>
        <p:nvPicPr>
          <p:cNvPr id="21" name="Picture 20" descr="Asset 8.png">
            <a:hlinkClick r:id="rId7" action="ppaction://hlinksldjump"/>
            <a:extLst>
              <a:ext uri="{FF2B5EF4-FFF2-40B4-BE49-F238E27FC236}">
                <a16:creationId xmlns:a16="http://schemas.microsoft.com/office/drawing/2014/main" id="{C4E864B0-EF1B-4465-8294-D5BE5EAF085A}"/>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AB6A165D-3E91-76FF-8161-3D31DC1A70E7}"/>
              </a:ext>
            </a:extLst>
          </p:cNvPr>
          <p:cNvPicPr>
            <a:picLocks noChangeAspect="1"/>
          </p:cNvPicPr>
          <p:nvPr/>
        </p:nvPicPr>
        <p:blipFill>
          <a:blip r:embed="rId9"/>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9C0C8B89-2C21-388A-53DC-D6323DDE711D}"/>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spring wheat, how many acres of each fertilizer type did you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for each timing, the charts illustrate the % of total spring wheat acres that was treated with a primary potassium fertilizer by province, eco zone, farm size, age and 4R program familiarity.</a:t>
            </a:r>
          </a:p>
          <a:p>
            <a:r>
              <a:rPr lang="en-CA" dirty="0"/>
              <a:t>Potassium only includes those fertilizer types where potassium is the primary component. A list can be accessed by clicking on the “A” button.</a:t>
            </a:r>
          </a:p>
        </p:txBody>
      </p:sp>
    </p:spTree>
    <p:extLst>
      <p:ext uri="{BB962C8B-B14F-4D97-AF65-F5344CB8AC3E}">
        <p14:creationId xmlns:p14="http://schemas.microsoft.com/office/powerpoint/2010/main" val="1448300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6"/>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6"/>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B7F856-6A84-EDD7-F48C-558CB195FDFC}"/>
              </a:ext>
            </a:extLst>
          </p:cNvPr>
          <p:cNvPicPr>
            <a:picLocks noChangeAspect="1"/>
          </p:cNvPicPr>
          <p:nvPr/>
        </p:nvPicPr>
        <p:blipFill>
          <a:blip r:embed="rId4"/>
          <a:stretch>
            <a:fillRect/>
          </a:stretch>
        </p:blipFill>
        <p:spPr>
          <a:xfrm>
            <a:off x="2654074" y="816899"/>
            <a:ext cx="8950460" cy="577950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Spring Wheat - % Crop Acres</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1B1A"/>
                </a:solidFill>
                <a:effectLst/>
                <a:uLnTx/>
                <a:uFillTx/>
                <a:latin typeface="Calibri Light"/>
                <a:ea typeface="+mn-ea"/>
                <a:cs typeface="+mn-cs"/>
              </a:rPr>
              <a:t>Note: </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Sulphur only includes those fertilizer types where sulphur is the primary component.</a:t>
            </a:r>
          </a:p>
        </p:txBody>
      </p:sp>
      <p:pic>
        <p:nvPicPr>
          <p:cNvPr id="17" name="Picture 16" descr="Asset 8.png">
            <a:hlinkClick r:id="rId7" action="ppaction://hlinksldjump"/>
            <a:extLst>
              <a:ext uri="{FF2B5EF4-FFF2-40B4-BE49-F238E27FC236}">
                <a16:creationId xmlns:a16="http://schemas.microsoft.com/office/drawing/2014/main" id="{801FE379-BE78-4BB2-B785-388020DF2906}"/>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B197A534-A2C6-75DB-1D20-0AF967FCBA3B}"/>
              </a:ext>
            </a:extLst>
          </p:cNvPr>
          <p:cNvPicPr>
            <a:picLocks noChangeAspect="1"/>
          </p:cNvPicPr>
          <p:nvPr/>
        </p:nvPicPr>
        <p:blipFill>
          <a:blip r:embed="rId9"/>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7C36F809-ABE0-1986-10F4-5127F1F39E5A}"/>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spring wheat, how many acres of each fertilizer type did you apply?”</a:t>
            </a:r>
          </a:p>
          <a:p>
            <a:r>
              <a:rPr lang="en-US" dirty="0"/>
              <a:t>The chart illustrates the % of total spring wheat acres that were treated with a primary Sulphur fertilizer at each timing in each year. A list of Primary Sulphur fertilizers can be accessed by clicking on the “A” button. Significant changes from 2022 to 2023 are highlighted.</a:t>
            </a:r>
          </a:p>
        </p:txBody>
      </p:sp>
    </p:spTree>
    <p:extLst>
      <p:ext uri="{BB962C8B-B14F-4D97-AF65-F5344CB8AC3E}">
        <p14:creationId xmlns:p14="http://schemas.microsoft.com/office/powerpoint/2010/main" val="35081201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588FE1-CD53-498F-AE25-11EFEFE0E997}"/>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Spring Wheat in 2023 (% of Crop Acres)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1B1A"/>
                </a:solidFill>
                <a:effectLst/>
                <a:uLnTx/>
                <a:uFillTx/>
                <a:latin typeface="Calibri Light"/>
                <a:ea typeface="+mn-ea"/>
                <a:cs typeface="+mn-cs"/>
              </a:rPr>
              <a:t>Note: </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Sulphur only includes those fertilizer types where sulphur is the primary component.</a:t>
            </a:r>
          </a:p>
        </p:txBody>
      </p:sp>
      <p:sp>
        <p:nvSpPr>
          <p:cNvPr id="20" name="Rectangle 19">
            <a:extLst>
              <a:ext uri="{FF2B5EF4-FFF2-40B4-BE49-F238E27FC236}">
                <a16:creationId xmlns:a16="http://schemas.microsoft.com/office/drawing/2014/main" id="{FE5DE4B3-08A9-483C-9EFB-C5C0519F3804}"/>
              </a:ext>
            </a:extLst>
          </p:cNvPr>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21" name="Picture 20">
            <a:extLst>
              <a:ext uri="{FF2B5EF4-FFF2-40B4-BE49-F238E27FC236}">
                <a16:creationId xmlns:a16="http://schemas.microsoft.com/office/drawing/2014/main" id="{8FDE01F9-4F41-4190-9DCB-A32E7FB479F1}"/>
              </a:ext>
            </a:extLst>
          </p:cNvPr>
          <p:cNvPicPr/>
          <p:nvPr/>
        </p:nvPicPr>
        <p:blipFill rotWithShape="1">
          <a:blip r:embed="rId6"/>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17" name="Picture 16" descr="Asset 8.png">
            <a:hlinkClick r:id="rId7" action="ppaction://hlinksldjump"/>
            <a:extLst>
              <a:ext uri="{FF2B5EF4-FFF2-40B4-BE49-F238E27FC236}">
                <a16:creationId xmlns:a16="http://schemas.microsoft.com/office/drawing/2014/main" id="{C03A0466-1340-44D1-8867-D7EEB16A3CBB}"/>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13A70C6C-C0C9-B26A-E23A-3EA2AD4CB877}"/>
              </a:ext>
            </a:extLst>
          </p:cNvPr>
          <p:cNvPicPr>
            <a:picLocks noChangeAspect="1"/>
          </p:cNvPicPr>
          <p:nvPr/>
        </p:nvPicPr>
        <p:blipFill>
          <a:blip r:embed="rId9"/>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0375EDDD-6CA1-50E3-8E90-5FCF2AF04166}"/>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spring wheat, how many acres of each fertilizer type did you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timing, the charts illustrate the % of total spring wheat acres that was treated with a primary sulphur fertilizer by province, eco zone, farm size, age and 4R program familiarity.</a:t>
            </a:r>
          </a:p>
          <a:p>
            <a:r>
              <a:rPr lang="en-CA" dirty="0"/>
              <a:t>Sulphur only includes those fertilizer types where sulphur is the primary component. A list can be accessed by clicking on the “A” button.</a:t>
            </a:r>
          </a:p>
        </p:txBody>
      </p:sp>
    </p:spTree>
    <p:extLst>
      <p:ext uri="{BB962C8B-B14F-4D97-AF65-F5344CB8AC3E}">
        <p14:creationId xmlns:p14="http://schemas.microsoft.com/office/powerpoint/2010/main" val="3817833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1"/>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6"/>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B58C0E-6E4D-F54F-E1D7-940CD9055CA1}"/>
              </a:ext>
            </a:extLst>
          </p:cNvPr>
          <p:cNvPicPr>
            <a:picLocks noChangeAspect="1"/>
          </p:cNvPicPr>
          <p:nvPr/>
        </p:nvPicPr>
        <p:blipFill>
          <a:blip r:embed="rId2"/>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Timing in Spring Wheat - % of Volume</a:t>
            </a:r>
            <a:endParaRPr lang="en-US" sz="2200" u="none"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4"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sp>
        <p:nvSpPr>
          <p:cNvPr id="16" name="Isosceles Triangle 15"/>
          <p:cNvSpPr/>
          <p:nvPr/>
        </p:nvSpPr>
        <p:spPr>
          <a:xfrm>
            <a:off x="9722028" y="464170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8807666" y="4839089"/>
            <a:ext cx="19465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The </a:t>
            </a:r>
            <a:r>
              <a:rPr lang="en-US" sz="1000" dirty="0">
                <a:solidFill>
                  <a:srgbClr val="201B1A"/>
                </a:solidFill>
                <a:latin typeface="Calibri"/>
              </a:rPr>
              <a:t>% of N volume applied </a:t>
            </a:r>
            <a:r>
              <a:rPr kumimoji="0" lang="en-US" sz="1000" b="0" i="0" u="none" strike="noStrike" kern="1200" cap="none" spc="0" normalizeH="0" baseline="0" noProof="0" dirty="0">
                <a:ln>
                  <a:noFill/>
                </a:ln>
                <a:solidFill>
                  <a:srgbClr val="201B1A"/>
                </a:solidFill>
                <a:effectLst/>
                <a:uLnTx/>
                <a:uFillTx/>
                <a:latin typeface="Calibri"/>
                <a:ea typeface="+mn-ea"/>
                <a:cs typeface="+mn-cs"/>
              </a:rPr>
              <a:t>at planting declined in 2023.</a:t>
            </a:r>
          </a:p>
        </p:txBody>
      </p:sp>
      <p:pic>
        <p:nvPicPr>
          <p:cNvPr id="20" name="Picture 19" descr="Asset 8.png">
            <a:hlinkClick r:id="rId5" action="ppaction://hlinksldjump"/>
            <a:extLst>
              <a:ext uri="{FF2B5EF4-FFF2-40B4-BE49-F238E27FC236}">
                <a16:creationId xmlns:a16="http://schemas.microsoft.com/office/drawing/2014/main" id="{7A5B7DAD-580E-4F85-BA31-802D1C116EEA}"/>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1" name="Rectangle 20">
            <a:hlinkClick r:id="rId7" action="ppaction://hlinksldjump"/>
            <a:extLst>
              <a:ext uri="{FF2B5EF4-FFF2-40B4-BE49-F238E27FC236}">
                <a16:creationId xmlns:a16="http://schemas.microsoft.com/office/drawing/2014/main" id="{B221AD3D-909A-4B86-90C4-8C85C5D61E2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5425895F-DAB5-4CD1-862B-4EDA5A8F5661}"/>
              </a:ext>
            </a:extLst>
          </p:cNvPr>
          <p:cNvSpPr txBox="1"/>
          <p:nvPr/>
        </p:nvSpPr>
        <p:spPr>
          <a:xfrm>
            <a:off x="5789611" y="2444861"/>
            <a:ext cx="1953291"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 higher % of N volume was applied both in the fall and in the spring before planting, compared to 2022.</a:t>
            </a:r>
          </a:p>
        </p:txBody>
      </p:sp>
      <p:sp>
        <p:nvSpPr>
          <p:cNvPr id="8" name="EX-MOREINFO-002"/>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graph illustrates the % of total Nitrogen volume applied in spring wheat that was applied at each timing in each year.</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Nitrogen applied was calculated based on all sources of Nitrogen from all fertilizer types.</a:t>
            </a:r>
          </a:p>
        </p:txBody>
      </p:sp>
      <p:pic>
        <p:nvPicPr>
          <p:cNvPr id="6" name="Picture 5">
            <a:extLst>
              <a:ext uri="{FF2B5EF4-FFF2-40B4-BE49-F238E27FC236}">
                <a16:creationId xmlns:a16="http://schemas.microsoft.com/office/drawing/2014/main" id="{640244BE-E1EC-8018-0303-A56AA7C0431D}"/>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D9964D84-401C-7456-6402-EA915A8AA3CF}"/>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4" name="Object 3">
            <a:extLst>
              <a:ext uri="{FF2B5EF4-FFF2-40B4-BE49-F238E27FC236}">
                <a16:creationId xmlns:a16="http://schemas.microsoft.com/office/drawing/2014/main" id="{60F7AD94-E179-E15C-95EB-02162C417874}"/>
              </a:ext>
            </a:extLst>
          </p:cNvPr>
          <p:cNvGraphicFramePr>
            <a:graphicFrameLocks/>
          </p:cNvGraphicFramePr>
          <p:nvPr>
            <p:extLst>
              <p:ext uri="{D42A27DB-BD31-4B8C-83A1-F6EECF244321}">
                <p14:modId xmlns:p14="http://schemas.microsoft.com/office/powerpoint/2010/main" val="71540893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4" name="Object 3">
                        <a:extLst>
                          <a:ext uri="{FF2B5EF4-FFF2-40B4-BE49-F238E27FC236}">
                            <a16:creationId xmlns:a16="http://schemas.microsoft.com/office/drawing/2014/main" id="{60F7AD94-E179-E15C-95EB-02162C417874}"/>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Tree>
    <p:extLst>
      <p:ext uri="{BB962C8B-B14F-4D97-AF65-F5344CB8AC3E}">
        <p14:creationId xmlns:p14="http://schemas.microsoft.com/office/powerpoint/2010/main" val="5321939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2E9DA2-7DBD-2A0B-70F9-8F172A501F19}"/>
              </a:ext>
            </a:extLst>
          </p:cNvPr>
          <p:cNvPicPr>
            <a:picLocks noChangeAspect="1"/>
          </p:cNvPicPr>
          <p:nvPr/>
        </p:nvPicPr>
        <p:blipFill>
          <a:blip r:embed="rId3"/>
          <a:stretch>
            <a:fillRect/>
          </a:stretch>
        </p:blipFill>
        <p:spPr>
          <a:xfrm>
            <a:off x="2648355" y="819947"/>
            <a:ext cx="8961898"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Nitrogen Timing in Spring Wheat in 2023 (% of Volume)</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sp>
        <p:nvSpPr>
          <p:cNvPr id="17" name="Rectangle 16"/>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8" name="Picture 17"/>
          <p:cNvPicPr/>
          <p:nvPr/>
        </p:nvPicPr>
        <p:blipFill rotWithShape="1">
          <a:blip r:embed="rId6"/>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20" name="Picture 19" descr="Asset 8.png">
            <a:hlinkClick r:id="rId7" action="ppaction://hlinksldjump"/>
            <a:extLst>
              <a:ext uri="{FF2B5EF4-FFF2-40B4-BE49-F238E27FC236}">
                <a16:creationId xmlns:a16="http://schemas.microsoft.com/office/drawing/2014/main" id="{59B6CAED-D244-408F-80A3-6EF10CF0B293}"/>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976BFA8E-6CB4-4547-7DC5-CB5FD859CB9A}"/>
              </a:ext>
            </a:extLst>
          </p:cNvPr>
          <p:cNvPicPr>
            <a:picLocks noChangeAspect="1"/>
          </p:cNvPicPr>
          <p:nvPr/>
        </p:nvPicPr>
        <p:blipFill>
          <a:blip r:embed="rId9"/>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4B121D1A-0E71-FB83-5F7F-A13C4B836991}"/>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timing, the charts illustrate the % of total nitrogen volume that was applied by province, eco zone, farm size, age and 4R program familiarity.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nitrogen applied was calculated based on all sources of nitrogen from all fertilizer types.</a:t>
            </a:r>
          </a:p>
        </p:txBody>
      </p:sp>
    </p:spTree>
    <p:extLst>
      <p:ext uri="{BB962C8B-B14F-4D97-AF65-F5344CB8AC3E}">
        <p14:creationId xmlns:p14="http://schemas.microsoft.com/office/powerpoint/2010/main" val="4163989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8"/>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6"/>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C524C3-DF4B-5D7E-B53D-147D741A1D9B}"/>
              </a:ext>
            </a:extLst>
          </p:cNvPr>
          <p:cNvPicPr>
            <a:picLocks noChangeAspect="1"/>
          </p:cNvPicPr>
          <p:nvPr/>
        </p:nvPicPr>
        <p:blipFill>
          <a:blip r:embed="rId2"/>
          <a:stretch>
            <a:fillRect/>
          </a:stretch>
        </p:blipFill>
        <p:spPr>
          <a:xfrm>
            <a:off x="2648356" y="877681"/>
            <a:ext cx="8961897" cy="5657944"/>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Timing in Spring Wheat - % of Volume</a:t>
            </a:r>
            <a:endParaRPr lang="en-US" sz="2200" u="none"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4"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graph illustrates the % of total Phosphorus (P₂O₅) volume applied in spring wheat that was applied at each timing in each year.</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Phosphorus (P₂O₅) applied was calculated based on all sources of Phosphorus (P₂O₅) from all fertilizer types.</a:t>
            </a:r>
          </a:p>
        </p:txBody>
      </p:sp>
      <p:sp>
        <p:nvSpPr>
          <p:cNvPr id="16" name="Isosceles Triangle 15"/>
          <p:cNvSpPr/>
          <p:nvPr/>
        </p:nvSpPr>
        <p:spPr>
          <a:xfrm>
            <a:off x="10865681" y="461969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9599612" y="4829401"/>
            <a:ext cx="2514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US" sz="1000" dirty="0">
                <a:solidFill>
                  <a:srgbClr val="201B1A"/>
                </a:solidFill>
                <a:latin typeface="Calibri"/>
              </a:rPr>
              <a:t>A</a:t>
            </a:r>
            <a:r>
              <a:rPr kumimoji="0" lang="en-US" sz="1000" b="0" i="0" u="none" strike="noStrike" kern="1200" cap="none" spc="0" normalizeH="0" baseline="0" noProof="0" dirty="0">
                <a:ln>
                  <a:noFill/>
                </a:ln>
                <a:solidFill>
                  <a:srgbClr val="201B1A"/>
                </a:solidFill>
                <a:effectLst/>
                <a:uLnTx/>
                <a:uFillTx/>
                <a:latin typeface="Calibri"/>
                <a:ea typeface="+mn-ea"/>
                <a:cs typeface="+mn-cs"/>
              </a:rPr>
              <a:t>bout 90% of total Phosphorus volume applied in spring wheat was applied at planting.</a:t>
            </a:r>
          </a:p>
        </p:txBody>
      </p:sp>
      <p:pic>
        <p:nvPicPr>
          <p:cNvPr id="21" name="Picture 20" descr="Asset 8.png">
            <a:hlinkClick r:id="rId5" action="ppaction://hlinksldjump"/>
            <a:extLst>
              <a:ext uri="{FF2B5EF4-FFF2-40B4-BE49-F238E27FC236}">
                <a16:creationId xmlns:a16="http://schemas.microsoft.com/office/drawing/2014/main" id="{A37915DA-5BB7-462C-81EB-77EADB146B8A}"/>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2" name="Rectangle 21">
            <a:hlinkClick r:id="rId7" action="ppaction://hlinksldjump"/>
            <a:extLst>
              <a:ext uri="{FF2B5EF4-FFF2-40B4-BE49-F238E27FC236}">
                <a16:creationId xmlns:a16="http://schemas.microsoft.com/office/drawing/2014/main" id="{5B4BE039-216C-4038-8416-8001EA8BC16E}"/>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BA46731C-ED83-5586-A146-27C4C14E7A7B}"/>
              </a:ext>
            </a:extLst>
          </p:cNvPr>
          <p:cNvPicPr>
            <a:picLocks noChangeAspect="1"/>
          </p:cNvPicPr>
          <p:nvPr/>
        </p:nvPicPr>
        <p:blipFill>
          <a:blip r:embed="rId8"/>
          <a:stretch>
            <a:fillRect/>
          </a:stretch>
        </p:blipFill>
        <p:spPr>
          <a:xfrm>
            <a:off x="12266612" y="0"/>
            <a:ext cx="4839315" cy="6858000"/>
          </a:xfrm>
          <a:prstGeom prst="rect">
            <a:avLst/>
          </a:prstGeom>
        </p:spPr>
      </p:pic>
      <p:pic>
        <p:nvPicPr>
          <p:cNvPr id="13" name="Picture 12" descr="Asset 9.png">
            <a:extLst>
              <a:ext uri="{FF2B5EF4-FFF2-40B4-BE49-F238E27FC236}">
                <a16:creationId xmlns:a16="http://schemas.microsoft.com/office/drawing/2014/main" id="{88F20DA2-48FE-7AC7-AF5B-8FEC5F79822B}"/>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574363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2"/>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3F5E76-D701-F144-7BA5-EEEF5C946245}"/>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Timing in Spring Wheat in 2023 (% of Volume)</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sp>
        <p:nvSpPr>
          <p:cNvPr id="13" name="Rectangle 12"/>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4" name="Picture 13"/>
          <p:cNvPicPr/>
          <p:nvPr/>
        </p:nvPicPr>
        <p:blipFill rotWithShape="1">
          <a:blip r:embed="rId6"/>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20" name="Picture 19" descr="Asset 8.png">
            <a:hlinkClick r:id="rId7" action="ppaction://hlinksldjump"/>
            <a:extLst>
              <a:ext uri="{FF2B5EF4-FFF2-40B4-BE49-F238E27FC236}">
                <a16:creationId xmlns:a16="http://schemas.microsoft.com/office/drawing/2014/main" id="{116B83E8-C490-488A-A3BD-33F86F98291C}"/>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043D46F9-128C-426A-C866-63F283331CD2}"/>
              </a:ext>
            </a:extLst>
          </p:cNvPr>
          <p:cNvPicPr>
            <a:picLocks noChangeAspect="1"/>
          </p:cNvPicPr>
          <p:nvPr/>
        </p:nvPicPr>
        <p:blipFill>
          <a:blip r:embed="rId9"/>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9D8B7208-C879-8E9E-2F79-1C84585FCBA4}"/>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for each timing, the charts illustrate the % of total Phosphorus (P₂O₅) volume that was applied by province, eco zone, farm size, age and 4R program familiarity.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Total pounds of actual Phosphorus (P₂O₅) applied was calculated based on all sources of Phosphorus (P₂O₅) from all fertilizer types.</a:t>
            </a:r>
          </a:p>
        </p:txBody>
      </p:sp>
    </p:spTree>
    <p:extLst>
      <p:ext uri="{BB962C8B-B14F-4D97-AF65-F5344CB8AC3E}">
        <p14:creationId xmlns:p14="http://schemas.microsoft.com/office/powerpoint/2010/main" val="2862949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4"/>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6"/>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87741-5CED-1293-8728-9ADDB3CBEEDA}"/>
              </a:ext>
            </a:extLst>
          </p:cNvPr>
          <p:cNvPicPr>
            <a:picLocks noChangeAspect="1"/>
          </p:cNvPicPr>
          <p:nvPr/>
        </p:nvPicPr>
        <p:blipFill>
          <a:blip r:embed="rId3"/>
          <a:stretch>
            <a:fillRect/>
          </a:stretch>
        </p:blipFill>
        <p:spPr>
          <a:xfrm>
            <a:off x="2648356" y="877681"/>
            <a:ext cx="8961897" cy="5657944"/>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Spring Wheat - % of Volume</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pic>
        <p:nvPicPr>
          <p:cNvPr id="21" name="Picture 20" descr="Asset 8.png">
            <a:hlinkClick r:id="rId6" action="ppaction://hlinksldjump"/>
            <a:extLst>
              <a:ext uri="{FF2B5EF4-FFF2-40B4-BE49-F238E27FC236}">
                <a16:creationId xmlns:a16="http://schemas.microsoft.com/office/drawing/2014/main" id="{27FBFB1F-F2A7-4D17-9839-F8BEA23992BD}"/>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23" name="Rectangle 22">
            <a:hlinkClick r:id="rId8" action="ppaction://hlinksldjump"/>
            <a:extLst>
              <a:ext uri="{FF2B5EF4-FFF2-40B4-BE49-F238E27FC236}">
                <a16:creationId xmlns:a16="http://schemas.microsoft.com/office/drawing/2014/main" id="{DF4E3C4D-930B-4449-A1C0-DC4A5D89FB08}"/>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Isosceles Triangle 18">
            <a:extLst>
              <a:ext uri="{FF2B5EF4-FFF2-40B4-BE49-F238E27FC236}">
                <a16:creationId xmlns:a16="http://schemas.microsoft.com/office/drawing/2014/main" id="{A882B48F-C72E-4600-9683-6C188D0FA4EE}"/>
              </a:ext>
            </a:extLst>
          </p:cNvPr>
          <p:cNvSpPr/>
          <p:nvPr/>
        </p:nvSpPr>
        <p:spPr>
          <a:xfrm>
            <a:off x="10871633" y="463397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08397B61-4315-46F1-830F-D778CC28F581}"/>
              </a:ext>
            </a:extLst>
          </p:cNvPr>
          <p:cNvSpPr txBox="1"/>
          <p:nvPr/>
        </p:nvSpPr>
        <p:spPr>
          <a:xfrm>
            <a:off x="9553195" y="4826013"/>
            <a:ext cx="218800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91% of Potassium (K₂O) volume was applied in the spring at planting in 2023.</a:t>
            </a:r>
          </a:p>
        </p:txBody>
      </p:sp>
      <p:pic>
        <p:nvPicPr>
          <p:cNvPr id="6" name="Picture 5">
            <a:extLst>
              <a:ext uri="{FF2B5EF4-FFF2-40B4-BE49-F238E27FC236}">
                <a16:creationId xmlns:a16="http://schemas.microsoft.com/office/drawing/2014/main" id="{A8111E24-556F-C7B2-3A35-FFDDAB0DEB5C}"/>
              </a:ext>
            </a:extLst>
          </p:cNvPr>
          <p:cNvPicPr>
            <a:picLocks noChangeAspect="1"/>
          </p:cNvPicPr>
          <p:nvPr/>
        </p:nvPicPr>
        <p:blipFill>
          <a:blip r:embed="rId9"/>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72E1380A-4E72-0007-7B0C-B3D86DD8EB3E}"/>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graph illustrates the % of total Potassium (K₂O) volume applied in spring wheat that was applied at each timing in each</a:t>
            </a:r>
            <a:r>
              <a:rPr kumimoji="0" lang="en-CA" sz="1050" b="0" i="0" u="none" strike="noStrike" kern="1200" cap="none" spc="0" normalizeH="0" noProof="0" dirty="0">
                <a:ln>
                  <a:noFill/>
                </a:ln>
                <a:solidFill>
                  <a:srgbClr val="201B1A"/>
                </a:solidFill>
                <a:effectLst/>
                <a:uLnTx/>
                <a:uFillTx/>
                <a:latin typeface="Calibri"/>
                <a:ea typeface="+mn-ea"/>
                <a:cs typeface="+mn-cs"/>
              </a:rPr>
              <a:t> year</a:t>
            </a:r>
            <a:r>
              <a:rPr kumimoji="0" lang="en-CA" sz="1050" b="0" i="0" u="none" strike="noStrike" kern="1200" cap="none" spc="0" normalizeH="0" baseline="0" noProof="0" dirty="0">
                <a:ln>
                  <a:noFill/>
                </a:ln>
                <a:solidFill>
                  <a:srgbClr val="201B1A"/>
                </a:solidFill>
                <a:effectLst/>
                <a:uLnTx/>
                <a:uFillTx/>
                <a:latin typeface="Calibri"/>
                <a:ea typeface="+mn-ea"/>
                <a:cs typeface="+mn-cs"/>
              </a:rPr>
              <a:t>.</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2472446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EDEEA8-536D-E17E-8558-992F38B8557B}"/>
              </a:ext>
            </a:extLst>
          </p:cNvPr>
          <p:cNvPicPr>
            <a:picLocks noChangeAspect="1"/>
          </p:cNvPicPr>
          <p:nvPr/>
        </p:nvPicPr>
        <p:blipFill>
          <a:blip r:embed="rId3"/>
          <a:stretch>
            <a:fillRect/>
          </a:stretch>
        </p:blipFill>
        <p:spPr>
          <a:xfrm>
            <a:off x="2648355" y="819947"/>
            <a:ext cx="8961898"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Spring Wheat in 2023 (% of Volume)</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sp>
        <p:nvSpPr>
          <p:cNvPr id="17" name="Rectangle 16"/>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8" name="Picture 17"/>
          <p:cNvPicPr/>
          <p:nvPr/>
        </p:nvPicPr>
        <p:blipFill rotWithShape="1">
          <a:blip r:embed="rId6"/>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20" name="Picture 19" descr="Asset 8.png">
            <a:hlinkClick r:id="rId7" action="ppaction://hlinksldjump"/>
            <a:extLst>
              <a:ext uri="{FF2B5EF4-FFF2-40B4-BE49-F238E27FC236}">
                <a16:creationId xmlns:a16="http://schemas.microsoft.com/office/drawing/2014/main" id="{3936D13D-1819-4C67-B0AF-743D16E50F46}"/>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9087CB43-A0F8-0759-9653-2C6E1E2E33A6}"/>
              </a:ext>
            </a:extLst>
          </p:cNvPr>
          <p:cNvPicPr>
            <a:picLocks noChangeAspect="1"/>
          </p:cNvPicPr>
          <p:nvPr/>
        </p:nvPicPr>
        <p:blipFill>
          <a:blip r:embed="rId9"/>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92630C0E-5045-B9D2-3899-12C70BB89EB6}"/>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timing, the charts illustrate the % of total Potassium (K₂O) volume that was applied by province, eco zone, farm size, age and 4R program familiarity.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2014812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8"/>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6"/>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D1DC86-A3D1-0266-3024-B1269DA8304F}"/>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Canola in 2023 (% of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5" name="Rectangle 14"/>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6" name="Picture 15"/>
          <p:cNvPicPr/>
          <p:nvPr/>
        </p:nvPicPr>
        <p:blipFill rotWithShape="1">
          <a:blip r:embed="rId8"/>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Potassium only includes those fertilizer types where potassium is the primary component.</a:t>
            </a:r>
          </a:p>
        </p:txBody>
      </p:sp>
      <p:pic>
        <p:nvPicPr>
          <p:cNvPr id="11" name="Picture 10">
            <a:extLst>
              <a:ext uri="{FF2B5EF4-FFF2-40B4-BE49-F238E27FC236}">
                <a16:creationId xmlns:a16="http://schemas.microsoft.com/office/drawing/2014/main" id="{143D5EA2-FBC5-CF33-0FC8-8D9F897D1167}"/>
              </a:ext>
            </a:extLst>
          </p:cNvPr>
          <p:cNvPicPr>
            <a:picLocks noChangeAspect="1"/>
          </p:cNvPicPr>
          <p:nvPr/>
        </p:nvPicPr>
        <p:blipFill>
          <a:blip r:embed="rId9"/>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71FA9533-E6F5-8D09-7A18-79B776590B71}"/>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canola, how many acres of each fertilizer type did you apply?”</a:t>
            </a:r>
          </a:p>
          <a:p>
            <a:r>
              <a:rPr lang="en-US" dirty="0"/>
              <a:t>Separately for each timing, the charts illustrate the % of total canola acres that was treated with a primary potassium fertilizer by province, eco zone, farm size, age and 4R program familiarity.</a:t>
            </a:r>
          </a:p>
          <a:p>
            <a:r>
              <a:rPr lang="en-CA" dirty="0"/>
              <a:t>Potassium only includes those fertilizer types where potassium is the primary component. A list can be accessed by clicking on the “A” button.</a:t>
            </a:r>
          </a:p>
        </p:txBody>
      </p:sp>
    </p:spTree>
    <p:extLst>
      <p:ext uri="{BB962C8B-B14F-4D97-AF65-F5344CB8AC3E}">
        <p14:creationId xmlns:p14="http://schemas.microsoft.com/office/powerpoint/2010/main" val="40525158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6"/>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11"/>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AA0E29-9B8E-A4FC-94FC-EE2E5664B43A}"/>
              </a:ext>
            </a:extLst>
          </p:cNvPr>
          <p:cNvPicPr>
            <a:picLocks noChangeAspect="1"/>
          </p:cNvPicPr>
          <p:nvPr/>
        </p:nvPicPr>
        <p:blipFill>
          <a:blip r:embed="rId2"/>
          <a:stretch>
            <a:fillRect/>
          </a:stretch>
        </p:blipFill>
        <p:spPr>
          <a:xfrm>
            <a:off x="2648356" y="879566"/>
            <a:ext cx="8961897" cy="565417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Spring Wheat - % of Volume</a:t>
            </a:r>
            <a:endParaRPr lang="en-US" sz="2200" u="none"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4"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graph illustrates the % of total Sulphur volume applied in spring wheat that was applied at each timing in each year.</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Sulphur applied was calculated based on all sources of Sulphur from all fertilizer types.</a:t>
            </a:r>
          </a:p>
        </p:txBody>
      </p:sp>
      <p:sp>
        <p:nvSpPr>
          <p:cNvPr id="16" name="Isosceles Triangle 15"/>
          <p:cNvSpPr/>
          <p:nvPr/>
        </p:nvSpPr>
        <p:spPr>
          <a:xfrm>
            <a:off x="10559112" y="4630665"/>
            <a:ext cx="16728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9601765" y="4826013"/>
            <a:ext cx="205805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86% of Sulphur volume in spring wheat was applied at planting in 2023.</a:t>
            </a:r>
          </a:p>
        </p:txBody>
      </p:sp>
      <p:pic>
        <p:nvPicPr>
          <p:cNvPr id="20" name="Picture 19" descr="Asset 8.png">
            <a:hlinkClick r:id="rId5" action="ppaction://hlinksldjump"/>
            <a:extLst>
              <a:ext uri="{FF2B5EF4-FFF2-40B4-BE49-F238E27FC236}">
                <a16:creationId xmlns:a16="http://schemas.microsoft.com/office/drawing/2014/main" id="{1CCB7E42-CAA4-402E-9F33-F895EA72F79F}"/>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1" name="Rectangle 20">
            <a:hlinkClick r:id="rId7" action="ppaction://hlinksldjump"/>
            <a:extLst>
              <a:ext uri="{FF2B5EF4-FFF2-40B4-BE49-F238E27FC236}">
                <a16:creationId xmlns:a16="http://schemas.microsoft.com/office/drawing/2014/main" id="{D82B4A87-896B-45A0-95E7-F2D61222F5E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95488BE3-4B1F-3E48-A047-3F09D171691D}"/>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D16EBA6B-A78C-12F7-163B-9F62E431EBBF}"/>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581405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31F049-E866-626C-EC5D-0EE901DCF91E}"/>
              </a:ext>
            </a:extLst>
          </p:cNvPr>
          <p:cNvPicPr>
            <a:picLocks noChangeAspect="1"/>
          </p:cNvPicPr>
          <p:nvPr/>
        </p:nvPicPr>
        <p:blipFill>
          <a:blip r:embed="rId3"/>
          <a:stretch>
            <a:fillRect/>
          </a:stretch>
        </p:blipFill>
        <p:spPr>
          <a:xfrm>
            <a:off x="2648355" y="822995"/>
            <a:ext cx="8961898"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Spring Wheat in 2023 (% of Volume)</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sp>
        <p:nvSpPr>
          <p:cNvPr id="15" name="Rectangle 14"/>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6" name="Picture 15"/>
          <p:cNvPicPr/>
          <p:nvPr/>
        </p:nvPicPr>
        <p:blipFill rotWithShape="1">
          <a:blip r:embed="rId5"/>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20" name="Picture 19" descr="Asset 8.png">
            <a:hlinkClick r:id="rId6" action="ppaction://hlinksldjump"/>
            <a:extLst>
              <a:ext uri="{FF2B5EF4-FFF2-40B4-BE49-F238E27FC236}">
                <a16:creationId xmlns:a16="http://schemas.microsoft.com/office/drawing/2014/main" id="{039DFA45-C8CD-4B31-8812-4D7DAD79A753}"/>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CBA5BE01-FF24-1A56-E1E7-B7E6A4B2B20C}"/>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52572CDD-68D3-E539-77F5-82F34847032F}"/>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timing, the charts illustrate the % of total sulphur volume that was applied by province, eco zone, farm size, age and 4R program familiarity.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sulphur applied was calculated based on all sources of sulphur from all fertilizer types.</a:t>
            </a:r>
          </a:p>
        </p:txBody>
      </p:sp>
    </p:spTree>
    <p:extLst>
      <p:ext uri="{BB962C8B-B14F-4D97-AF65-F5344CB8AC3E}">
        <p14:creationId xmlns:p14="http://schemas.microsoft.com/office/powerpoint/2010/main" val="1483214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6"/>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6"/>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0646E3-B792-A16D-E3F4-CF44AA9894FD}"/>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Spring Wheat Growers Using Each Nitrogen Source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pic>
        <p:nvPicPr>
          <p:cNvPr id="13" name="Picture 12"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6" name="Isosceles Triangle 15"/>
          <p:cNvSpPr/>
          <p:nvPr/>
        </p:nvSpPr>
        <p:spPr>
          <a:xfrm>
            <a:off x="6300255" y="3370463"/>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5605402" y="3565811"/>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25% of spring wheat growers used Anhydrous ammonia in 2023.</a:t>
            </a:r>
          </a:p>
        </p:txBody>
      </p:sp>
      <p:pic>
        <p:nvPicPr>
          <p:cNvPr id="19" name="Picture 18" descr="Asset 8.png">
            <a:hlinkClick r:id="rId6" action="ppaction://hlinksldjump"/>
            <a:extLst>
              <a:ext uri="{FF2B5EF4-FFF2-40B4-BE49-F238E27FC236}">
                <a16:creationId xmlns:a16="http://schemas.microsoft.com/office/drawing/2014/main" id="{03572EF5-C3B2-4663-8EB3-BB7B312FD80E}"/>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5D383811-3ED5-43C6-2EF3-55B98E8CD7AD}"/>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71D45D05-E301-B75A-F54B-1691099271F5}"/>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F2E7DB63-CC2D-F86F-903C-F11D388C288F}"/>
              </a:ext>
            </a:extLst>
          </p:cNvPr>
          <p:cNvGraphicFramePr>
            <a:graphicFrameLocks/>
          </p:cNvGraphicFramePr>
          <p:nvPr>
            <p:extLst>
              <p:ext uri="{D42A27DB-BD31-4B8C-83A1-F6EECF244321}">
                <p14:modId xmlns:p14="http://schemas.microsoft.com/office/powerpoint/2010/main" val="312120352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5" name="Object 4">
                        <a:extLst>
                          <a:ext uri="{FF2B5EF4-FFF2-40B4-BE49-F238E27FC236}">
                            <a16:creationId xmlns:a16="http://schemas.microsoft.com/office/drawing/2014/main" id="{F2E7DB63-CC2D-F86F-903C-F11D388C288F}"/>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spring wheat crop, did you apply fertilizer or manure at each timing? – and given the options of a) Applied in fall of previous year, b) in the spring before planting, c) in the spring at planting and d) after planting/in-crop.  For your 2023 spring wheat crop, which fertilizer types did you apply at each timing?</a:t>
            </a:r>
          </a:p>
          <a:p>
            <a:pPr lvl="0">
              <a:defRPr/>
            </a:pPr>
            <a:r>
              <a:rPr lang="en-CA" dirty="0"/>
              <a:t>The chart illustrates the % of spring wheat growers who indicated that they used this nutrient and each fertilizer type in spring wheat in 2023.  </a:t>
            </a:r>
          </a:p>
          <a:p>
            <a:pPr lvl="0">
              <a:defRPr/>
            </a:pPr>
            <a:r>
              <a:rPr lang="en-CA" dirty="0"/>
              <a:t>Nutrients were defined based on any fertilizer type that contains the nutrient.</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39111081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6B0FF8-A23C-BE76-8DDB-30B66775C300}"/>
              </a:ext>
            </a:extLst>
          </p:cNvPr>
          <p:cNvPicPr>
            <a:picLocks noChangeAspect="1"/>
          </p:cNvPicPr>
          <p:nvPr/>
        </p:nvPicPr>
        <p:blipFill>
          <a:blip r:embed="rId3"/>
          <a:stretch>
            <a:fillRect/>
          </a:stretch>
        </p:blipFill>
        <p:spPr>
          <a:xfrm>
            <a:off x="2648356" y="821032"/>
            <a:ext cx="8961896" cy="577124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Spring Wheat Growers Using Nitrogen</a:t>
            </a:r>
            <a:r>
              <a:rPr lang="en-CA" sz="2200" u="none" baseline="0" dirty="0"/>
              <a:t> </a:t>
            </a:r>
            <a:r>
              <a:rPr lang="en-CA" sz="2200" u="none" dirty="0"/>
              <a:t>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sp>
        <p:nvSpPr>
          <p:cNvPr id="13" name="Rectangle 12"/>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4" name="Picture 13"/>
          <p:cNvPicPr/>
          <p:nvPr/>
        </p:nvPicPr>
        <p:blipFill rotWithShape="1">
          <a:blip r:embed="rId5"/>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16" name="Picture 15" descr="Asset 8.png">
            <a:hlinkClick r:id="rId6" action="ppaction://hlinksldjump"/>
            <a:extLst>
              <a:ext uri="{FF2B5EF4-FFF2-40B4-BE49-F238E27FC236}">
                <a16:creationId xmlns:a16="http://schemas.microsoft.com/office/drawing/2014/main" id="{46A623E5-B369-47A0-8C45-945D7AFEBFCA}"/>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spring wheat crop, did you apply fertilizer or manure at each timing? – and given the options of a) Applied in fall of previous year, b) in the spring before planting, c) in the spring at planting and d) after planting/in-crop.  For your 2023 spring wheat crop, which fertilizer types did you apply at each timing?</a:t>
            </a:r>
          </a:p>
          <a:p>
            <a:pPr lvl="0">
              <a:defRPr/>
            </a:pPr>
            <a:r>
              <a:rPr lang="en-CA" dirty="0"/>
              <a:t>The chart illustrates the % of spring wheat growers who indicated that they used this nutrient in spring wheat in 2023 by province, eco zone, farm size, age and 4R familiarity.</a:t>
            </a:r>
          </a:p>
          <a:p>
            <a:pPr lvl="0">
              <a:defRPr/>
            </a:pPr>
            <a:r>
              <a:rPr lang="en-CA" dirty="0"/>
              <a:t>Nutrients were defined based on any fertilizer type that contains the nutrient.</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187698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4"/>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0BAAF4-E0CE-32CD-5781-3EA0AD2AB6F3}"/>
              </a:ext>
            </a:extLst>
          </p:cNvPr>
          <p:cNvPicPr>
            <a:picLocks noChangeAspect="1"/>
          </p:cNvPicPr>
          <p:nvPr/>
        </p:nvPicPr>
        <p:blipFill>
          <a:blip r:embed="rId3"/>
          <a:stretch>
            <a:fillRect/>
          </a:stretch>
        </p:blipFill>
        <p:spPr>
          <a:xfrm>
            <a:off x="2648355" y="831048"/>
            <a:ext cx="8961898" cy="5751211"/>
          </a:xfrm>
          <a:prstGeom prst="rect">
            <a:avLst/>
          </a:prstGeom>
        </p:spPr>
      </p:pic>
      <p:sp>
        <p:nvSpPr>
          <p:cNvPr id="2" name="Title 1"/>
          <p:cNvSpPr>
            <a:spLocks noGrp="1"/>
          </p:cNvSpPr>
          <p:nvPr>
            <p:ph type="title" idx="4294967295"/>
          </p:nvPr>
        </p:nvSpPr>
        <p:spPr>
          <a:xfrm>
            <a:off x="2284412" y="250825"/>
            <a:ext cx="9904413" cy="334963"/>
          </a:xfrm>
          <a:prstGeom prst="rect">
            <a:avLst/>
          </a:prstGeom>
        </p:spPr>
        <p:txBody>
          <a:bodyPr/>
          <a:lstStyle/>
          <a:p>
            <a:r>
              <a:rPr lang="en-CA" sz="2200" u="none" dirty="0"/>
              <a:t>Acres Treated With Each Nitrogen Source in Spring Wheat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sp>
        <p:nvSpPr>
          <p:cNvPr id="14" name="Isosceles Triangle 13"/>
          <p:cNvSpPr/>
          <p:nvPr/>
        </p:nvSpPr>
        <p:spPr>
          <a:xfrm>
            <a:off x="11200627" y="1643611"/>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5" name="TextBox 14"/>
          <p:cNvSpPr txBox="1"/>
          <p:nvPr/>
        </p:nvSpPr>
        <p:spPr>
          <a:xfrm>
            <a:off x="10033154" y="1838959"/>
            <a:ext cx="204030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Multiple Nitrogen fertilizers were applied on some spring wheat acres.</a:t>
            </a:r>
          </a:p>
        </p:txBody>
      </p:sp>
      <p:pic>
        <p:nvPicPr>
          <p:cNvPr id="20" name="Picture 19" descr="Asset 8.png">
            <a:hlinkClick r:id="rId5" action="ppaction://hlinksldjump"/>
            <a:extLst>
              <a:ext uri="{FF2B5EF4-FFF2-40B4-BE49-F238E27FC236}">
                <a16:creationId xmlns:a16="http://schemas.microsoft.com/office/drawing/2014/main" id="{6D537EAD-E352-4CA4-AF10-F0C306B9E600}"/>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1" name="Rectangle 20">
            <a:hlinkClick r:id="rId7" action="ppaction://hlinksldjump"/>
            <a:extLst>
              <a:ext uri="{FF2B5EF4-FFF2-40B4-BE49-F238E27FC236}">
                <a16:creationId xmlns:a16="http://schemas.microsoft.com/office/drawing/2014/main" id="{95FF3698-E9FA-46BA-B015-CF149B5CC11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Isosceles Triangle 3">
            <a:extLst>
              <a:ext uri="{FF2B5EF4-FFF2-40B4-BE49-F238E27FC236}">
                <a16:creationId xmlns:a16="http://schemas.microsoft.com/office/drawing/2014/main" id="{377CEED4-629A-4D31-CBD9-A8CCED5740A4}"/>
              </a:ext>
            </a:extLst>
          </p:cNvPr>
          <p:cNvSpPr/>
          <p:nvPr/>
        </p:nvSpPr>
        <p:spPr>
          <a:xfrm>
            <a:off x="8488422" y="5117259"/>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9" name="TextBox 8">
            <a:extLst>
              <a:ext uri="{FF2B5EF4-FFF2-40B4-BE49-F238E27FC236}">
                <a16:creationId xmlns:a16="http://schemas.microsoft.com/office/drawing/2014/main" id="{ACD60D87-32F8-DD77-4196-3B458208D4E3}"/>
              </a:ext>
            </a:extLst>
          </p:cNvPr>
          <p:cNvSpPr txBox="1"/>
          <p:nvPr/>
        </p:nvSpPr>
        <p:spPr>
          <a:xfrm>
            <a:off x="7574022" y="5326965"/>
            <a:ext cx="188689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67% of spring wheat acres received an application of urea in 2023.</a:t>
            </a:r>
          </a:p>
        </p:txBody>
      </p:sp>
      <p:pic>
        <p:nvPicPr>
          <p:cNvPr id="5" name="Picture 4">
            <a:extLst>
              <a:ext uri="{FF2B5EF4-FFF2-40B4-BE49-F238E27FC236}">
                <a16:creationId xmlns:a16="http://schemas.microsoft.com/office/drawing/2014/main" id="{DDA744F3-1400-FC38-90C7-3CDA2051596F}"/>
              </a:ext>
            </a:extLst>
          </p:cNvPr>
          <p:cNvPicPr>
            <a:picLocks noChangeAspect="1"/>
          </p:cNvPicPr>
          <p:nvPr/>
        </p:nvPicPr>
        <p:blipFill>
          <a:blip r:embed="rId8"/>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F0B351FE-DCB8-1FD1-9C9F-CB71FC4F537C}"/>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368D18D6-0EED-B5EC-D17B-6E5CED863674}"/>
              </a:ext>
            </a:extLst>
          </p:cNvPr>
          <p:cNvGraphicFramePr>
            <a:graphicFrameLocks/>
          </p:cNvGraphicFramePr>
          <p:nvPr>
            <p:extLst>
              <p:ext uri="{D42A27DB-BD31-4B8C-83A1-F6EECF244321}">
                <p14:modId xmlns:p14="http://schemas.microsoft.com/office/powerpoint/2010/main" val="319098715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1" name="Object 10">
                        <a:extLst>
                          <a:ext uri="{FF2B5EF4-FFF2-40B4-BE49-F238E27FC236}">
                            <a16:creationId xmlns:a16="http://schemas.microsoft.com/office/drawing/2014/main" id="{368D18D6-0EED-B5EC-D17B-6E5CED863674}"/>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spring wheat, how many acres of each fertilizer type did you apply?”</a:t>
            </a:r>
          </a:p>
          <a:p>
            <a:pPr lvl="0">
              <a:defRPr/>
            </a:pPr>
            <a:r>
              <a:rPr lang="en-US" dirty="0"/>
              <a:t>The chart illustrates the % of total spring wheat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3642934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5"/>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AC01CF-B12C-E009-417E-C670A662F638}"/>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u="none" dirty="0"/>
              <a:t>Nitrogen Volume in Spring Wheat</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sp>
        <p:nvSpPr>
          <p:cNvPr id="12" name="TextBox 11">
            <a:extLst>
              <a:ext uri="{FF2B5EF4-FFF2-40B4-BE49-F238E27FC236}">
                <a16:creationId xmlns:a16="http://schemas.microsoft.com/office/drawing/2014/main" id="{38C9CDC1-26C5-45AD-8804-89522694229E}"/>
              </a:ext>
            </a:extLst>
          </p:cNvPr>
          <p:cNvSpPr txBox="1"/>
          <p:nvPr/>
        </p:nvSpPr>
        <p:spPr>
          <a:xfrm>
            <a:off x="8304212" y="5291829"/>
            <a:ext cx="198675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An estimated 1.8 billion pounds of N was used in spring wheat in 2023.</a:t>
            </a:r>
          </a:p>
        </p:txBody>
      </p:sp>
      <p:pic>
        <p:nvPicPr>
          <p:cNvPr id="14" name="Picture 13" descr="Asset 8.png">
            <a:hlinkClick r:id="rId5" action="ppaction://hlinksldjump"/>
            <a:extLst>
              <a:ext uri="{FF2B5EF4-FFF2-40B4-BE49-F238E27FC236}">
                <a16:creationId xmlns:a16="http://schemas.microsoft.com/office/drawing/2014/main" id="{716359FD-2E3A-4F1D-A5C8-4596FD3AC55F}"/>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8B06F902-5936-AA89-DE1A-910AB8E66EBE}"/>
              </a:ext>
            </a:extLst>
          </p:cNvPr>
          <p:cNvGraphicFramePr>
            <a:graphicFrameLocks/>
          </p:cNvGraphicFramePr>
          <p:nvPr>
            <p:extLst>
              <p:ext uri="{D42A27DB-BD31-4B8C-83A1-F6EECF244321}">
                <p14:modId xmlns:p14="http://schemas.microsoft.com/office/powerpoint/2010/main" val="57552364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8B06F902-5936-AA89-DE1A-910AB8E66EBE}"/>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total nitrogen volume (000’s of pounds) that was used in each year. The nitrogen volume was calculated from all sources of nitrogen contained in all fertilizer types.</a:t>
            </a:r>
          </a:p>
        </p:txBody>
      </p:sp>
    </p:spTree>
    <p:extLst>
      <p:ext uri="{BB962C8B-B14F-4D97-AF65-F5344CB8AC3E}">
        <p14:creationId xmlns:p14="http://schemas.microsoft.com/office/powerpoint/2010/main" val="2590278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F37C8F-6F60-5256-49F6-0E0C981EC92A}"/>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Volume in Spring Wheat by Timing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pic>
        <p:nvPicPr>
          <p:cNvPr id="13" name="Picture 12" descr="Asset 8.png">
            <a:hlinkClick r:id="rId5" action="ppaction://hlinksldjump"/>
            <a:extLst>
              <a:ext uri="{FF2B5EF4-FFF2-40B4-BE49-F238E27FC236}">
                <a16:creationId xmlns:a16="http://schemas.microsoft.com/office/drawing/2014/main" id="{4359E19E-9873-4C16-82A2-A2C5FF14764B}"/>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6" name="Object 5">
            <a:extLst>
              <a:ext uri="{FF2B5EF4-FFF2-40B4-BE49-F238E27FC236}">
                <a16:creationId xmlns:a16="http://schemas.microsoft.com/office/drawing/2014/main" id="{0860071B-2879-FF73-F141-14374CF3DA12}"/>
              </a:ext>
            </a:extLst>
          </p:cNvPr>
          <p:cNvGraphicFramePr>
            <a:graphicFrameLocks/>
          </p:cNvGraphicFramePr>
          <p:nvPr>
            <p:extLst>
              <p:ext uri="{D42A27DB-BD31-4B8C-83A1-F6EECF244321}">
                <p14:modId xmlns:p14="http://schemas.microsoft.com/office/powerpoint/2010/main" val="365337522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6" name="Object 5">
                        <a:extLst>
                          <a:ext uri="{FF2B5EF4-FFF2-40B4-BE49-F238E27FC236}">
                            <a16:creationId xmlns:a16="http://schemas.microsoft.com/office/drawing/2014/main" id="{0860071B-2879-FF73-F141-14374CF3DA12}"/>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total nitrogen volume (000’s of pounds) that was used in each year by application timing. The nitrogen volume was calculated from all sources of nitrogen contained in all fertilizer types.</a:t>
            </a:r>
          </a:p>
        </p:txBody>
      </p:sp>
    </p:spTree>
    <p:extLst>
      <p:ext uri="{BB962C8B-B14F-4D97-AF65-F5344CB8AC3E}">
        <p14:creationId xmlns:p14="http://schemas.microsoft.com/office/powerpoint/2010/main" val="3955406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0F52C9-2EB4-583C-72D9-6B9A05F10F20}"/>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u="none" dirty="0"/>
              <a:t>Nitrogen Fertilizer Source in Spring Wheat - All Timings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sp>
        <p:nvSpPr>
          <p:cNvPr id="16" name="Isosceles Triangle 15"/>
          <p:cNvSpPr/>
          <p:nvPr/>
        </p:nvSpPr>
        <p:spPr>
          <a:xfrm>
            <a:off x="10870458" y="385521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10039416" y="4038600"/>
            <a:ext cx="1814483" cy="211135"/>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Use of Urea was stable in 2023.</a:t>
            </a:r>
          </a:p>
        </p:txBody>
      </p:sp>
      <p:pic>
        <p:nvPicPr>
          <p:cNvPr id="22" name="Picture 21" descr="Asset 8.png">
            <a:hlinkClick r:id="rId5" action="ppaction://hlinksldjump"/>
            <a:extLst>
              <a:ext uri="{FF2B5EF4-FFF2-40B4-BE49-F238E27FC236}">
                <a16:creationId xmlns:a16="http://schemas.microsoft.com/office/drawing/2014/main" id="{BB89A52C-DBED-4721-896E-6253EE68E5BD}"/>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7" name="Rectangle 26">
            <a:hlinkClick r:id="rId7" action="ppaction://hlinksldjump"/>
            <a:extLst>
              <a:ext uri="{FF2B5EF4-FFF2-40B4-BE49-F238E27FC236}">
                <a16:creationId xmlns:a16="http://schemas.microsoft.com/office/drawing/2014/main" id="{A32A6C72-9A84-4115-B494-9CE2FBA72EB7}"/>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9655809B-6CAE-191F-555A-D7A2C6075176}"/>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E52A21CE-86E5-A3BA-6312-86865A78C7AC}"/>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369F56D8-55DF-6061-8887-F867FEEFE7B6}"/>
              </a:ext>
            </a:extLst>
          </p:cNvPr>
          <p:cNvGraphicFramePr>
            <a:graphicFrameLocks/>
          </p:cNvGraphicFramePr>
          <p:nvPr>
            <p:extLst>
              <p:ext uri="{D42A27DB-BD31-4B8C-83A1-F6EECF244321}">
                <p14:modId xmlns:p14="http://schemas.microsoft.com/office/powerpoint/2010/main" val="2659408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5" name="Object 4">
                        <a:extLst>
                          <a:ext uri="{FF2B5EF4-FFF2-40B4-BE49-F238E27FC236}">
                            <a16:creationId xmlns:a16="http://schemas.microsoft.com/office/drawing/2014/main" id="{369F56D8-55DF-6061-8887-F867FEEFE7B6}"/>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nitrogen volume applied at all timings that was provided by each fertilizer type. The nitrogen volume was calculated from all sources of nitrogen contained in all fertilizer types.</a:t>
            </a:r>
          </a:p>
        </p:txBody>
      </p:sp>
    </p:spTree>
    <p:extLst>
      <p:ext uri="{BB962C8B-B14F-4D97-AF65-F5344CB8AC3E}">
        <p14:creationId xmlns:p14="http://schemas.microsoft.com/office/powerpoint/2010/main" val="3811245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FDF7F-1B67-56B5-80D4-2FE53EA933B3}"/>
              </a:ext>
            </a:extLst>
          </p:cNvPr>
          <p:cNvPicPr>
            <a:picLocks noChangeAspect="1"/>
          </p:cNvPicPr>
          <p:nvPr/>
        </p:nvPicPr>
        <p:blipFill>
          <a:blip r:embed="rId2"/>
          <a:stretch>
            <a:fillRect/>
          </a:stretch>
        </p:blipFill>
        <p:spPr>
          <a:xfrm>
            <a:off x="2671170" y="812520"/>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Fertilizer Source in Spring Wheat - Fall Timing</a:t>
            </a:r>
            <a:endParaRPr lang="en-US" sz="2200" u="none"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4"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pic>
        <p:nvPicPr>
          <p:cNvPr id="19" name="Picture 18" descr="Asset 8.png">
            <a:hlinkClick r:id="rId5" action="ppaction://hlinksldjump"/>
            <a:extLst>
              <a:ext uri="{FF2B5EF4-FFF2-40B4-BE49-F238E27FC236}">
                <a16:creationId xmlns:a16="http://schemas.microsoft.com/office/drawing/2014/main" id="{5895441D-92D5-4A0A-BBB4-8F09033AE805}"/>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1" name="Isosceles Triangle 20">
            <a:extLst>
              <a:ext uri="{FF2B5EF4-FFF2-40B4-BE49-F238E27FC236}">
                <a16:creationId xmlns:a16="http://schemas.microsoft.com/office/drawing/2014/main" id="{DE03AF42-F1FF-4B24-AF3E-603EB592D76F}"/>
              </a:ext>
            </a:extLst>
          </p:cNvPr>
          <p:cNvSpPr/>
          <p:nvPr/>
        </p:nvSpPr>
        <p:spPr>
          <a:xfrm>
            <a:off x="9504493" y="178140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16D6B039-6906-451D-9860-6E0A34270557}"/>
              </a:ext>
            </a:extLst>
          </p:cNvPr>
          <p:cNvSpPr txBox="1"/>
          <p:nvPr/>
        </p:nvSpPr>
        <p:spPr>
          <a:xfrm>
            <a:off x="8413966" y="1974278"/>
            <a:ext cx="2590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Use of </a:t>
            </a:r>
            <a:r>
              <a:rPr lang="en-US" sz="1000" dirty="0">
                <a:solidFill>
                  <a:srgbClr val="201B1A"/>
                </a:solidFill>
                <a:latin typeface="Calibri"/>
              </a:rPr>
              <a:t>A</a:t>
            </a:r>
            <a:r>
              <a:rPr kumimoji="0" lang="en-US" sz="1000" b="0" i="0" u="none" strike="noStrike" kern="1200" cap="none" spc="0" normalizeH="0" baseline="0" noProof="0" dirty="0">
                <a:ln>
                  <a:noFill/>
                </a:ln>
                <a:solidFill>
                  <a:srgbClr val="201B1A"/>
                </a:solidFill>
                <a:effectLst/>
                <a:uLnTx/>
                <a:uFillTx/>
                <a:latin typeface="Calibri"/>
                <a:ea typeface="+mn-ea"/>
                <a:cs typeface="+mn-cs"/>
              </a:rPr>
              <a:t>nhydrous ammonia declined in 2023, as a % of total N volume at the fall timing.</a:t>
            </a:r>
          </a:p>
        </p:txBody>
      </p:sp>
      <p:sp>
        <p:nvSpPr>
          <p:cNvPr id="8" name="EX-MOREINFO-001"/>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nitrogen volume applied in the fall of the previous year that was provided by each fertilizer type. The nitrogen volume was calculated from all sources of nitrogen contained in all fertilizer types.</a:t>
            </a:r>
          </a:p>
        </p:txBody>
      </p:sp>
      <p:pic>
        <p:nvPicPr>
          <p:cNvPr id="6" name="Picture 5">
            <a:extLst>
              <a:ext uri="{FF2B5EF4-FFF2-40B4-BE49-F238E27FC236}">
                <a16:creationId xmlns:a16="http://schemas.microsoft.com/office/drawing/2014/main" id="{3AFF514B-B9F7-B6EA-3B7C-6EFED0190F56}"/>
              </a:ext>
            </a:extLst>
          </p:cNvPr>
          <p:cNvPicPr>
            <a:picLocks noChangeAspect="1"/>
          </p:cNvPicPr>
          <p:nvPr/>
        </p:nvPicPr>
        <p:blipFill>
          <a:blip r:embed="rId7"/>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3E84C736-A7B1-B99B-FBE1-75D013C0FA29}"/>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98B4260F-D903-84CA-BDF2-271B4BABB28D}"/>
              </a:ext>
            </a:extLst>
          </p:cNvPr>
          <p:cNvGraphicFramePr>
            <a:graphicFrameLocks/>
          </p:cNvGraphicFramePr>
          <p:nvPr>
            <p:extLst>
              <p:ext uri="{D42A27DB-BD31-4B8C-83A1-F6EECF244321}">
                <p14:modId xmlns:p14="http://schemas.microsoft.com/office/powerpoint/2010/main" val="302405274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5" name="Object 4">
                        <a:extLst>
                          <a:ext uri="{FF2B5EF4-FFF2-40B4-BE49-F238E27FC236}">
                            <a16:creationId xmlns:a16="http://schemas.microsoft.com/office/drawing/2014/main" id="{98B4260F-D903-84CA-BDF2-271B4BABB28D}"/>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grpSp>
        <p:nvGrpSpPr>
          <p:cNvPr id="13" name="Group 12">
            <a:extLst>
              <a:ext uri="{FF2B5EF4-FFF2-40B4-BE49-F238E27FC236}">
                <a16:creationId xmlns:a16="http://schemas.microsoft.com/office/drawing/2014/main" id="{3C5F5ED2-A094-5910-88DB-72A42827D573}"/>
              </a:ext>
            </a:extLst>
          </p:cNvPr>
          <p:cNvGrpSpPr/>
          <p:nvPr/>
        </p:nvGrpSpPr>
        <p:grpSpPr>
          <a:xfrm flipV="1">
            <a:off x="6367430" y="2743200"/>
            <a:ext cx="955060" cy="990600"/>
            <a:chOff x="6404878" y="1447800"/>
            <a:chExt cx="228600" cy="2103120"/>
          </a:xfrm>
        </p:grpSpPr>
        <p:cxnSp>
          <p:nvCxnSpPr>
            <p:cNvPr id="14" name="Straight Connector 13">
              <a:extLst>
                <a:ext uri="{FF2B5EF4-FFF2-40B4-BE49-F238E27FC236}">
                  <a16:creationId xmlns:a16="http://schemas.microsoft.com/office/drawing/2014/main" id="{61632CEA-3266-E02B-CFD3-682742BDDDF7}"/>
                </a:ext>
              </a:extLst>
            </p:cNvPr>
            <p:cNvCxnSpPr/>
            <p:nvPr/>
          </p:nvCxnSpPr>
          <p:spPr>
            <a:xfrm>
              <a:off x="6629400" y="1447800"/>
              <a:ext cx="0" cy="2103120"/>
            </a:xfrm>
            <a:prstGeom prst="line">
              <a:avLst/>
            </a:prstGeom>
            <a:ln w="25400">
              <a:solidFill>
                <a:schemeClr val="bg2"/>
              </a:solidFill>
              <a:headEnd type="none" w="med" len="med"/>
              <a:tailEnd type="none" w="med" len="med"/>
            </a:ln>
            <a:effectLst>
              <a:outerShdw blurRad="50800" dist="25400" dir="2700000" algn="ctr" rotWithShape="0">
                <a:schemeClr val="tx1">
                  <a:alpha val="20000"/>
                </a:scheme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570786-7B85-557E-DF4F-F5F6CCC17267}"/>
                </a:ext>
              </a:extLst>
            </p:cNvPr>
            <p:cNvCxnSpPr/>
            <p:nvPr/>
          </p:nvCxnSpPr>
          <p:spPr>
            <a:xfrm flipH="1">
              <a:off x="6404878" y="3545160"/>
              <a:ext cx="228600" cy="0"/>
            </a:xfrm>
            <a:prstGeom prst="line">
              <a:avLst/>
            </a:prstGeom>
            <a:ln w="25400">
              <a:solidFill>
                <a:schemeClr val="bg2"/>
              </a:solidFill>
              <a:headEnd type="none" w="med" len="med"/>
              <a:tailEnd type="triangle" w="med" len="med"/>
            </a:ln>
            <a:effectLst>
              <a:outerShdw blurRad="50800" dist="25400" dir="2700000" algn="ctr" rotWithShape="0">
                <a:schemeClr val="tx1">
                  <a:alpha val="20000"/>
                </a:schemeClr>
              </a:outerShdw>
            </a:effectLst>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B7C8964-3A7D-90BB-63B6-5CCC77712AA2}"/>
              </a:ext>
            </a:extLst>
          </p:cNvPr>
          <p:cNvGrpSpPr/>
          <p:nvPr/>
        </p:nvGrpSpPr>
        <p:grpSpPr>
          <a:xfrm>
            <a:off x="5403463" y="3519637"/>
            <a:ext cx="1923325" cy="1280964"/>
            <a:chOff x="6402361" y="1447800"/>
            <a:chExt cx="228600" cy="2103120"/>
          </a:xfrm>
        </p:grpSpPr>
        <p:cxnSp>
          <p:nvCxnSpPr>
            <p:cNvPr id="18" name="Straight Connector 17">
              <a:extLst>
                <a:ext uri="{FF2B5EF4-FFF2-40B4-BE49-F238E27FC236}">
                  <a16:creationId xmlns:a16="http://schemas.microsoft.com/office/drawing/2014/main" id="{6D6AFC83-E5E7-79F0-93DC-2F58A9B7B366}"/>
                </a:ext>
              </a:extLst>
            </p:cNvPr>
            <p:cNvCxnSpPr/>
            <p:nvPr/>
          </p:nvCxnSpPr>
          <p:spPr>
            <a:xfrm>
              <a:off x="6629400" y="1447800"/>
              <a:ext cx="0" cy="2103120"/>
            </a:xfrm>
            <a:prstGeom prst="line">
              <a:avLst/>
            </a:prstGeom>
            <a:ln w="25400">
              <a:solidFill>
                <a:schemeClr val="bg2"/>
              </a:solidFill>
              <a:headEnd type="none" w="med" len="med"/>
              <a:tailEnd type="none" w="med" len="med"/>
            </a:ln>
            <a:effectLst>
              <a:outerShdw blurRad="50800" dist="25400" dir="2700000" algn="ctr" rotWithShape="0">
                <a:schemeClr val="tx1">
                  <a:alpha val="20000"/>
                </a:scheme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B702C7-A707-5C22-C0F0-47AAA5579EF6}"/>
                </a:ext>
              </a:extLst>
            </p:cNvPr>
            <p:cNvCxnSpPr/>
            <p:nvPr/>
          </p:nvCxnSpPr>
          <p:spPr>
            <a:xfrm flipH="1">
              <a:off x="6402361" y="3536017"/>
              <a:ext cx="228600" cy="0"/>
            </a:xfrm>
            <a:prstGeom prst="line">
              <a:avLst/>
            </a:prstGeom>
            <a:ln w="25400">
              <a:solidFill>
                <a:schemeClr val="bg2"/>
              </a:solidFill>
              <a:headEnd type="none" w="med" len="med"/>
              <a:tailEnd type="triangle" w="med" len="med"/>
            </a:ln>
            <a:effectLst>
              <a:outerShdw blurRad="50800" dist="25400" dir="2700000" algn="ctr" rotWithShape="0">
                <a:schemeClr val="tx1">
                  <a:alpha val="20000"/>
                </a:schemeClr>
              </a:outerShdw>
            </a:effectLst>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BA3E2177-EE0B-FF24-1281-AA9F7E9CA443}"/>
              </a:ext>
            </a:extLst>
          </p:cNvPr>
          <p:cNvSpPr txBox="1"/>
          <p:nvPr/>
        </p:nvSpPr>
        <p:spPr>
          <a:xfrm>
            <a:off x="6427161" y="3523717"/>
            <a:ext cx="179065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Use of </a:t>
            </a:r>
            <a:r>
              <a:rPr lang="en-US" sz="1000" dirty="0">
                <a:solidFill>
                  <a:srgbClr val="201B1A"/>
                </a:solidFill>
                <a:latin typeface="Calibri"/>
              </a:rPr>
              <a:t>both ESN/SuperU and UAN in the fall increased </a:t>
            </a:r>
            <a:r>
              <a:rPr kumimoji="0" lang="en-US" sz="1000" b="0" i="0" u="none" strike="noStrike" kern="1200" cap="none" spc="0" normalizeH="0" baseline="0" noProof="0" dirty="0">
                <a:ln>
                  <a:noFill/>
                </a:ln>
                <a:solidFill>
                  <a:srgbClr val="201B1A"/>
                </a:solidFill>
                <a:effectLst/>
                <a:uLnTx/>
                <a:uFillTx/>
                <a:latin typeface="Calibri"/>
                <a:ea typeface="+mn-ea"/>
                <a:cs typeface="+mn-cs"/>
              </a:rPr>
              <a:t>in 2023.</a:t>
            </a:r>
          </a:p>
        </p:txBody>
      </p:sp>
    </p:spTree>
    <p:extLst>
      <p:ext uri="{BB962C8B-B14F-4D97-AF65-F5344CB8AC3E}">
        <p14:creationId xmlns:p14="http://schemas.microsoft.com/office/powerpoint/2010/main" val="8155755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8FCDF0-D59F-8714-80B4-F78926AB2F90}"/>
              </a:ext>
            </a:extLst>
          </p:cNvPr>
          <p:cNvPicPr>
            <a:picLocks noChangeAspect="1"/>
          </p:cNvPicPr>
          <p:nvPr/>
        </p:nvPicPr>
        <p:blipFill>
          <a:blip r:embed="rId3"/>
          <a:stretch>
            <a:fillRect/>
          </a:stretch>
        </p:blipFill>
        <p:spPr>
          <a:xfrm>
            <a:off x="2653085" y="819947"/>
            <a:ext cx="8952440"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Fertilizer Source in Spring Wheat - Spring Before Planting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pic>
        <p:nvPicPr>
          <p:cNvPr id="18" name="Picture 17" descr="Asset 8.png">
            <a:hlinkClick r:id="rId6" action="ppaction://hlinksldjump"/>
            <a:extLst>
              <a:ext uri="{FF2B5EF4-FFF2-40B4-BE49-F238E27FC236}">
                <a16:creationId xmlns:a16="http://schemas.microsoft.com/office/drawing/2014/main" id="{FC27BC0A-2FEF-406A-BB0A-373CAE81C464}"/>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23" name="TextBox 22">
            <a:extLst>
              <a:ext uri="{FF2B5EF4-FFF2-40B4-BE49-F238E27FC236}">
                <a16:creationId xmlns:a16="http://schemas.microsoft.com/office/drawing/2014/main" id="{53938C4F-1F37-4DAB-8C08-59A68043F0EF}"/>
              </a:ext>
            </a:extLst>
          </p:cNvPr>
          <p:cNvSpPr txBox="1"/>
          <p:nvPr/>
        </p:nvSpPr>
        <p:spPr>
          <a:xfrm>
            <a:off x="8935317" y="2935737"/>
            <a:ext cx="1979221"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Use of Urea continues to trend </a:t>
            </a:r>
            <a:r>
              <a:rPr lang="en-US" sz="1000" dirty="0">
                <a:solidFill>
                  <a:srgbClr val="201B1A"/>
                </a:solidFill>
                <a:latin typeface="Calibri"/>
              </a:rPr>
              <a:t>higher </a:t>
            </a:r>
            <a:r>
              <a:rPr kumimoji="0" lang="en-US" sz="1000" b="0" i="0" u="none" strike="noStrike" kern="1200" cap="none" spc="0" normalizeH="0" baseline="0" noProof="0" dirty="0">
                <a:ln>
                  <a:noFill/>
                </a:ln>
                <a:solidFill>
                  <a:srgbClr val="201B1A"/>
                </a:solidFill>
                <a:effectLst/>
                <a:uLnTx/>
                <a:uFillTx/>
                <a:latin typeface="Calibri"/>
                <a:ea typeface="+mn-ea"/>
                <a:cs typeface="+mn-cs"/>
              </a:rPr>
              <a:t>as a % of total N volume applied in the spring before planting.</a:t>
            </a:r>
          </a:p>
        </p:txBody>
      </p:sp>
      <p:sp>
        <p:nvSpPr>
          <p:cNvPr id="21" name="Isosceles Triangle 20">
            <a:extLst>
              <a:ext uri="{FF2B5EF4-FFF2-40B4-BE49-F238E27FC236}">
                <a16:creationId xmlns:a16="http://schemas.microsoft.com/office/drawing/2014/main" id="{756F9CAD-E638-458C-968C-444FC091B6A0}"/>
              </a:ext>
            </a:extLst>
          </p:cNvPr>
          <p:cNvSpPr/>
          <p:nvPr/>
        </p:nvSpPr>
        <p:spPr>
          <a:xfrm rot="16200000">
            <a:off x="6446759" y="5586449"/>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89630795-A812-407F-B57E-476306494172}"/>
              </a:ext>
            </a:extLst>
          </p:cNvPr>
          <p:cNvSpPr txBox="1"/>
          <p:nvPr/>
        </p:nvSpPr>
        <p:spPr>
          <a:xfrm>
            <a:off x="6627812" y="5515201"/>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Use of Other N sources before planting declined </a:t>
            </a:r>
            <a:r>
              <a:rPr lang="en-US" sz="1000" dirty="0">
                <a:solidFill>
                  <a:srgbClr val="201B1A"/>
                </a:solidFill>
                <a:latin typeface="Calibri"/>
              </a:rPr>
              <a:t>in 2023</a:t>
            </a:r>
            <a:r>
              <a:rPr kumimoji="0" lang="en-US" sz="1000" b="0" i="0" u="none" strike="noStrike" kern="1200" cap="none" spc="0" normalizeH="0" baseline="0" noProof="0" dirty="0">
                <a:ln>
                  <a:noFill/>
                </a:ln>
                <a:solidFill>
                  <a:srgbClr val="201B1A"/>
                </a:solidFill>
                <a:effectLst/>
                <a:uLnTx/>
                <a:uFillTx/>
                <a:latin typeface="Calibri"/>
                <a:ea typeface="+mn-ea"/>
                <a:cs typeface="+mn-cs"/>
              </a:rPr>
              <a:t>.</a:t>
            </a:r>
          </a:p>
        </p:txBody>
      </p:sp>
      <p:pic>
        <p:nvPicPr>
          <p:cNvPr id="6" name="Picture 5">
            <a:extLst>
              <a:ext uri="{FF2B5EF4-FFF2-40B4-BE49-F238E27FC236}">
                <a16:creationId xmlns:a16="http://schemas.microsoft.com/office/drawing/2014/main" id="{BBAE402C-3865-71EB-8CD4-3E13C1B1A466}"/>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03473E9A-91F1-2670-AC91-616F3CBA0A24}"/>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3" name="Isosceles Triangle 2">
            <a:extLst>
              <a:ext uri="{FF2B5EF4-FFF2-40B4-BE49-F238E27FC236}">
                <a16:creationId xmlns:a16="http://schemas.microsoft.com/office/drawing/2014/main" id="{5099F268-36B9-CB9D-B948-9AC4DB6C64C4}"/>
              </a:ext>
            </a:extLst>
          </p:cNvPr>
          <p:cNvSpPr/>
          <p:nvPr/>
        </p:nvSpPr>
        <p:spPr>
          <a:xfrm rot="16200000">
            <a:off x="4846559" y="463701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4" name="TextBox 3">
            <a:extLst>
              <a:ext uri="{FF2B5EF4-FFF2-40B4-BE49-F238E27FC236}">
                <a16:creationId xmlns:a16="http://schemas.microsoft.com/office/drawing/2014/main" id="{9BBEFE74-8341-933B-D8E6-AF3EFB272F0D}"/>
              </a:ext>
            </a:extLst>
          </p:cNvPr>
          <p:cNvSpPr txBox="1"/>
          <p:nvPr/>
        </p:nvSpPr>
        <p:spPr>
          <a:xfrm>
            <a:off x="5027612" y="4565762"/>
            <a:ext cx="1524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Use of UAN before planting </a:t>
            </a:r>
            <a:r>
              <a:rPr lang="en-US" sz="1000" dirty="0">
                <a:solidFill>
                  <a:srgbClr val="201B1A"/>
                </a:solidFill>
                <a:latin typeface="Calibri"/>
              </a:rPr>
              <a:t>increased in 2023</a:t>
            </a:r>
            <a:r>
              <a:rPr kumimoji="0" lang="en-US" sz="1000" b="0" i="0" u="none" strike="noStrike" kern="1200" cap="none" spc="0" normalizeH="0" baseline="0" noProof="0" dirty="0">
                <a:ln>
                  <a:noFill/>
                </a:ln>
                <a:solidFill>
                  <a:srgbClr val="201B1A"/>
                </a:solidFill>
                <a:effectLst/>
                <a:uLnTx/>
                <a:uFillTx/>
                <a:latin typeface="Calibri"/>
                <a:ea typeface="+mn-ea"/>
                <a:cs typeface="+mn-cs"/>
              </a:rPr>
              <a:t>.</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nitrogen volume applied in the spring before planting that was provided by each fertilizer type. The nitrogen volume was calculated from all sources of nitrogen contained in all fertilizer types.</a:t>
            </a:r>
          </a:p>
        </p:txBody>
      </p:sp>
    </p:spTree>
    <p:extLst>
      <p:ext uri="{BB962C8B-B14F-4D97-AF65-F5344CB8AC3E}">
        <p14:creationId xmlns:p14="http://schemas.microsoft.com/office/powerpoint/2010/main" val="70920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AEE867-4311-304D-8C12-E478900B3BCB}"/>
              </a:ext>
            </a:extLst>
          </p:cNvPr>
          <p:cNvPicPr>
            <a:picLocks noChangeAspect="1"/>
          </p:cNvPicPr>
          <p:nvPr/>
        </p:nvPicPr>
        <p:blipFill>
          <a:blip r:embed="rId4"/>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Canola - % Crop Acres</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Sulphur only includes those fertilizer types where sulphur is the primary component.</a:t>
            </a:r>
          </a:p>
        </p:txBody>
      </p:sp>
      <p:sp>
        <p:nvSpPr>
          <p:cNvPr id="20" name="TextBox 19">
            <a:extLst>
              <a:ext uri="{FF2B5EF4-FFF2-40B4-BE49-F238E27FC236}">
                <a16:creationId xmlns:a16="http://schemas.microsoft.com/office/drawing/2014/main" id="{2580BB1B-1347-44A7-B46A-F11460B65149}"/>
              </a:ext>
            </a:extLst>
          </p:cNvPr>
          <p:cNvSpPr txBox="1"/>
          <p:nvPr/>
        </p:nvSpPr>
        <p:spPr>
          <a:xfrm>
            <a:off x="7014160" y="4240427"/>
            <a:ext cx="253951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The % of canola acres treated with a Sulphur fertilizer at planting continues to trend lower.</a:t>
            </a:r>
          </a:p>
        </p:txBody>
      </p:sp>
      <p:pic>
        <p:nvPicPr>
          <p:cNvPr id="11" name="Picture 10">
            <a:extLst>
              <a:ext uri="{FF2B5EF4-FFF2-40B4-BE49-F238E27FC236}">
                <a16:creationId xmlns:a16="http://schemas.microsoft.com/office/drawing/2014/main" id="{A7B1AD52-9726-A51F-141E-EAF3051E46AC}"/>
              </a:ext>
            </a:extLst>
          </p:cNvPr>
          <p:cNvPicPr>
            <a:picLocks noChangeAspect="1"/>
          </p:cNvPicPr>
          <p:nvPr/>
        </p:nvPicPr>
        <p:blipFill>
          <a:blip r:embed="rId9"/>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15EA0E88-2D9C-3274-6727-46B01C30046E}"/>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canola, how many acres of each fertilizer type did you apply?”</a:t>
            </a:r>
          </a:p>
          <a:p>
            <a:r>
              <a:rPr lang="en-US" dirty="0"/>
              <a:t>The chart illustrates the % of total canola acres that were treated with a primary Sulphur fertilizer at each timing in each year. A list of Primary Sulphur fertilizers can be accessed by clicking on the “A” button. Significant changes from 2022 to 2023 are highlighted.</a:t>
            </a:r>
          </a:p>
        </p:txBody>
      </p:sp>
    </p:spTree>
    <p:extLst>
      <p:ext uri="{BB962C8B-B14F-4D97-AF65-F5344CB8AC3E}">
        <p14:creationId xmlns:p14="http://schemas.microsoft.com/office/powerpoint/2010/main" val="4288736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1"/>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DE0DF5E-1F9E-6DEE-0F2E-8689602F4159}"/>
              </a:ext>
            </a:extLst>
          </p:cNvPr>
          <p:cNvPicPr>
            <a:picLocks noChangeAspect="1"/>
          </p:cNvPicPr>
          <p:nvPr/>
        </p:nvPicPr>
        <p:blipFill>
          <a:blip r:embed="rId3"/>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Fertilizer Source in Spring Wheat - At Planting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sp>
        <p:nvSpPr>
          <p:cNvPr id="16" name="Isosceles Triangle 15"/>
          <p:cNvSpPr/>
          <p:nvPr/>
        </p:nvSpPr>
        <p:spPr>
          <a:xfrm>
            <a:off x="10053294" y="384325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8746980" y="4038600"/>
            <a:ext cx="230043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Urea represents 64</a:t>
            </a:r>
            <a:r>
              <a:rPr lang="en-US" sz="1000" dirty="0">
                <a:solidFill>
                  <a:srgbClr val="201B1A"/>
                </a:solidFill>
                <a:latin typeface="Calibri"/>
              </a:rPr>
              <a:t>% of the total N volume applied in the spring at planting. </a:t>
            </a:r>
            <a:endParaRPr kumimoji="0" lang="en-US" sz="1000" b="0" i="0" u="none" strike="noStrike" kern="1200" cap="none" spc="0" normalizeH="0" baseline="0" noProof="0" dirty="0">
              <a:ln>
                <a:noFill/>
              </a:ln>
              <a:solidFill>
                <a:srgbClr val="201B1A"/>
              </a:solidFill>
              <a:effectLst/>
              <a:uLnTx/>
              <a:uFillTx/>
              <a:latin typeface="Calibri"/>
              <a:ea typeface="+mn-ea"/>
              <a:cs typeface="+mn-cs"/>
            </a:endParaRPr>
          </a:p>
        </p:txBody>
      </p:sp>
      <p:pic>
        <p:nvPicPr>
          <p:cNvPr id="19" name="Picture 18" descr="Asset 8.png">
            <a:hlinkClick r:id="rId6" action="ppaction://hlinksldjump"/>
            <a:extLst>
              <a:ext uri="{FF2B5EF4-FFF2-40B4-BE49-F238E27FC236}">
                <a16:creationId xmlns:a16="http://schemas.microsoft.com/office/drawing/2014/main" id="{E73AB611-8496-4ADC-9A5E-47E547F58305}"/>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68068CB3-30D5-FD49-78B7-BC7FC0EF9E3C}"/>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06AF788A-4AC9-C92F-6D51-CE9E255AE912}"/>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4" name="Isosceles Triangle 3">
            <a:extLst>
              <a:ext uri="{FF2B5EF4-FFF2-40B4-BE49-F238E27FC236}">
                <a16:creationId xmlns:a16="http://schemas.microsoft.com/office/drawing/2014/main" id="{4D70AE61-999F-8414-CAB6-783B6F9AB690}"/>
              </a:ext>
            </a:extLst>
          </p:cNvPr>
          <p:cNvSpPr/>
          <p:nvPr/>
        </p:nvSpPr>
        <p:spPr>
          <a:xfrm rot="16200000">
            <a:off x="4690632" y="161202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3" name="TextBox 2">
            <a:extLst>
              <a:ext uri="{FF2B5EF4-FFF2-40B4-BE49-F238E27FC236}">
                <a16:creationId xmlns:a16="http://schemas.microsoft.com/office/drawing/2014/main" id="{87519846-8D70-2FFF-17A6-0A8CBEA5BDB6}"/>
              </a:ext>
            </a:extLst>
          </p:cNvPr>
          <p:cNvSpPr txBox="1"/>
          <p:nvPr/>
        </p:nvSpPr>
        <p:spPr>
          <a:xfrm>
            <a:off x="4871685" y="1540777"/>
            <a:ext cx="1981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Use of anhydrous ammonia at planting declined in 2023.</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nitrogen volume applied in the spring at planting that was provided by each fertilizer type. The nitrogen volume was calculated from all sources of nitrogen contained in all fertilizer types.</a:t>
            </a:r>
          </a:p>
        </p:txBody>
      </p:sp>
    </p:spTree>
    <p:extLst>
      <p:ext uri="{BB962C8B-B14F-4D97-AF65-F5344CB8AC3E}">
        <p14:creationId xmlns:p14="http://schemas.microsoft.com/office/powerpoint/2010/main" val="35626526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1450A44-A5F6-4206-DC4D-5FA8162ABB2D}"/>
              </a:ext>
            </a:extLst>
          </p:cNvPr>
          <p:cNvPicPr>
            <a:picLocks noChangeAspect="1"/>
          </p:cNvPicPr>
          <p:nvPr/>
        </p:nvPicPr>
        <p:blipFill>
          <a:blip r:embed="rId3"/>
          <a:stretch>
            <a:fillRect/>
          </a:stretch>
        </p:blipFill>
        <p:spPr>
          <a:xfrm>
            <a:off x="2650039" y="819947"/>
            <a:ext cx="8958532"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Fertilizer Source in Spring Wheat - In-Crop</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sp>
        <p:nvSpPr>
          <p:cNvPr id="14" name="Isosceles Triangle 13">
            <a:extLst>
              <a:ext uri="{FF2B5EF4-FFF2-40B4-BE49-F238E27FC236}">
                <a16:creationId xmlns:a16="http://schemas.microsoft.com/office/drawing/2014/main" id="{63C925B8-9446-4A65-8EA8-B42FA1BE15E9}"/>
              </a:ext>
            </a:extLst>
          </p:cNvPr>
          <p:cNvSpPr/>
          <p:nvPr/>
        </p:nvSpPr>
        <p:spPr>
          <a:xfrm>
            <a:off x="7347303" y="482899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33BC7E27-84EB-49AA-83A9-E35A9E1BFBEB}"/>
              </a:ext>
            </a:extLst>
          </p:cNvPr>
          <p:cNvSpPr txBox="1"/>
          <p:nvPr/>
        </p:nvSpPr>
        <p:spPr>
          <a:xfrm>
            <a:off x="6677378" y="5022512"/>
            <a:ext cx="185543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UAN edged higher to 35% of total N volume applied in-crop in 2023.</a:t>
            </a:r>
          </a:p>
        </p:txBody>
      </p:sp>
      <p:pic>
        <p:nvPicPr>
          <p:cNvPr id="17" name="Picture 16" descr="Asset 8.png">
            <a:hlinkClick r:id="rId6" action="ppaction://hlinksldjump"/>
            <a:extLst>
              <a:ext uri="{FF2B5EF4-FFF2-40B4-BE49-F238E27FC236}">
                <a16:creationId xmlns:a16="http://schemas.microsoft.com/office/drawing/2014/main" id="{3DEDD25C-9674-438B-B3B1-4103B48E6957}"/>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35FA2809-1334-344F-405C-37D1A3F7E99E}"/>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D1F39B64-8822-9E01-1C65-A9A60F47EA30}"/>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nitrogen volume applied after planting/in-crop that was provided by each fertilizer type. The nitrogen volume was calculated from all sources of nitrogen contained in all fertilizer types.</a:t>
            </a:r>
          </a:p>
        </p:txBody>
      </p:sp>
    </p:spTree>
    <p:extLst>
      <p:ext uri="{BB962C8B-B14F-4D97-AF65-F5344CB8AC3E}">
        <p14:creationId xmlns:p14="http://schemas.microsoft.com/office/powerpoint/2010/main" val="564555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659E68-0DB5-5BB6-E802-E48A473F0577}"/>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Fertilizer Source in Spring Wheat by Timing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pic>
        <p:nvPicPr>
          <p:cNvPr id="15" name="Picture 14" descr="Asset 8.png">
            <a:hlinkClick r:id="rId5" action="ppaction://hlinksldjump"/>
            <a:extLst>
              <a:ext uri="{FF2B5EF4-FFF2-40B4-BE49-F238E27FC236}">
                <a16:creationId xmlns:a16="http://schemas.microsoft.com/office/drawing/2014/main" id="{46D2A1A1-6D12-4247-9A82-DB2B7F7AB686}"/>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51E2986A-2E90-AECC-00AF-8539A93387D0}"/>
              </a:ext>
            </a:extLst>
          </p:cNvPr>
          <p:cNvPicPr>
            <a:picLocks noChangeAspect="1"/>
          </p:cNvPicPr>
          <p:nvPr/>
        </p:nvPicPr>
        <p:blipFill>
          <a:blip r:embed="rId7"/>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EBD2A27A-983E-9B2F-3677-F2E3BE00EE2A}"/>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application timing, the graphs illustrate the % of total nitrogen volume applied in spring wheat that came from each fertilizer source.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nitrogen applied was calculated based on all sources of nitrogen from all fertilizer types.</a:t>
            </a:r>
          </a:p>
        </p:txBody>
      </p:sp>
    </p:spTree>
    <p:extLst>
      <p:ext uri="{BB962C8B-B14F-4D97-AF65-F5344CB8AC3E}">
        <p14:creationId xmlns:p14="http://schemas.microsoft.com/office/powerpoint/2010/main" val="2885386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B19AB2-FF3E-60C0-C678-8E65DF2CBEDB}"/>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165064" y="250825"/>
            <a:ext cx="10023762" cy="334963"/>
          </a:xfrm>
          <a:prstGeom prst="rect">
            <a:avLst/>
          </a:prstGeom>
        </p:spPr>
        <p:txBody>
          <a:bodyPr/>
          <a:lstStyle/>
          <a:p>
            <a:r>
              <a:rPr lang="en-CA" sz="2200" u="none" dirty="0"/>
              <a:t>% of Spring Wheat Growers Using Each </a:t>
            </a:r>
            <a:r>
              <a:rPr lang="en-US" sz="2400" kern="1200" dirty="0">
                <a:solidFill>
                  <a:schemeClr val="accent2"/>
                </a:solidFill>
                <a:effectLst/>
                <a:latin typeface="Calibri" pitchFamily="34" charset="0"/>
                <a:ea typeface="+mj-ea"/>
                <a:cs typeface="+mj-cs"/>
              </a:rPr>
              <a:t>Phosphorus (P₂O₅)</a:t>
            </a:r>
            <a:r>
              <a:rPr lang="en-CA" sz="2200" u="none" dirty="0"/>
              <a:t> Source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pic>
        <p:nvPicPr>
          <p:cNvPr id="13" name="Picture 12"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6" name="Isosceles Triangle 15"/>
          <p:cNvSpPr/>
          <p:nvPr/>
        </p:nvSpPr>
        <p:spPr>
          <a:xfrm>
            <a:off x="9558575" y="3496947"/>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8685212" y="3706653"/>
            <a:ext cx="157456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72% of spring wheat growers used MAP in 2023.</a:t>
            </a:r>
          </a:p>
        </p:txBody>
      </p:sp>
      <p:pic>
        <p:nvPicPr>
          <p:cNvPr id="19" name="Picture 18" descr="Asset 8.png">
            <a:hlinkClick r:id="rId6" action="ppaction://hlinksldjump"/>
            <a:extLst>
              <a:ext uri="{FF2B5EF4-FFF2-40B4-BE49-F238E27FC236}">
                <a16:creationId xmlns:a16="http://schemas.microsoft.com/office/drawing/2014/main" id="{03572EF5-C3B2-4663-8EB3-BB7B312FD80E}"/>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7242E33A-0A8B-F601-D8FE-020A1D0EBF2A}"/>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A125AA47-7264-1A91-428F-DCB458878AD2}"/>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A73EF8BA-9A3A-D88D-3A2E-4998B1961E41}"/>
              </a:ext>
            </a:extLst>
          </p:cNvPr>
          <p:cNvGraphicFramePr>
            <a:graphicFrameLocks/>
          </p:cNvGraphicFramePr>
          <p:nvPr>
            <p:extLst>
              <p:ext uri="{D42A27DB-BD31-4B8C-83A1-F6EECF244321}">
                <p14:modId xmlns:p14="http://schemas.microsoft.com/office/powerpoint/2010/main" val="253385453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9" name="Object 8">
                        <a:extLst>
                          <a:ext uri="{FF2B5EF4-FFF2-40B4-BE49-F238E27FC236}">
                            <a16:creationId xmlns:a16="http://schemas.microsoft.com/office/drawing/2014/main" id="{A73EF8BA-9A3A-D88D-3A2E-4998B1961E41}"/>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spring wheat crop, did you apply fertilizer or manure at each timing? – and given the options of a) Applied in fall of previous year, b) in the spring before planting, c) in the spring at planting and d) after planting/in-crop.  For your 2023 spring wheat crop, which fertilizer types did you apply at each timing?</a:t>
            </a:r>
          </a:p>
          <a:p>
            <a:pPr lvl="0">
              <a:defRPr/>
            </a:pPr>
            <a:r>
              <a:rPr lang="en-CA" dirty="0"/>
              <a:t>The chart illustrates the % of spring wheat growers who indicated that they used this nutrient and each fertilizer type in spring wheat in 2023.  </a:t>
            </a:r>
          </a:p>
          <a:p>
            <a:pPr lvl="0">
              <a:defRPr/>
            </a:pPr>
            <a:r>
              <a:rPr lang="en-CA" dirty="0"/>
              <a:t>Nutrients were defined based on any fertilizer type that contains the nutrient.</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092752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8A2832-49CA-E1DC-C7E6-8E736396314C}"/>
              </a:ext>
            </a:extLst>
          </p:cNvPr>
          <p:cNvPicPr>
            <a:picLocks noChangeAspect="1"/>
          </p:cNvPicPr>
          <p:nvPr/>
        </p:nvPicPr>
        <p:blipFill>
          <a:blip r:embed="rId3"/>
          <a:stretch>
            <a:fillRect/>
          </a:stretch>
        </p:blipFill>
        <p:spPr>
          <a:xfrm>
            <a:off x="2651405" y="819947"/>
            <a:ext cx="8955800"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Spring Wheat Growers Using </a:t>
            </a:r>
            <a:r>
              <a:rPr lang="en-US" sz="2400" kern="1200" dirty="0">
                <a:solidFill>
                  <a:schemeClr val="accent2"/>
                </a:solidFill>
                <a:effectLst/>
                <a:latin typeface="Calibri" pitchFamily="34" charset="0"/>
                <a:ea typeface="+mj-ea"/>
                <a:cs typeface="+mj-cs"/>
              </a:rPr>
              <a:t>Phosphorus (P₂O₅)</a:t>
            </a:r>
            <a:r>
              <a:rPr lang="en-CA" sz="2200" u="none" baseline="0" dirty="0"/>
              <a:t> </a:t>
            </a:r>
            <a:r>
              <a:rPr lang="en-CA" sz="2200" u="none" dirty="0"/>
              <a:t>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sp>
        <p:nvSpPr>
          <p:cNvPr id="13" name="Rectangle 12"/>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4" name="Picture 13"/>
          <p:cNvPicPr/>
          <p:nvPr/>
        </p:nvPicPr>
        <p:blipFill rotWithShape="1">
          <a:blip r:embed="rId5"/>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16" name="Picture 15" descr="Asset 8.png">
            <a:hlinkClick r:id="rId6" action="ppaction://hlinksldjump"/>
            <a:extLst>
              <a:ext uri="{FF2B5EF4-FFF2-40B4-BE49-F238E27FC236}">
                <a16:creationId xmlns:a16="http://schemas.microsoft.com/office/drawing/2014/main" id="{46A623E5-B369-47A0-8C45-945D7AFEBFCA}"/>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spring wheat crop, did you apply fertilizer or manure at each timing? – and given the options of a) Applied in fall of previous year, b) in the spring before planting, c) in the spring at planting and d) after planting/in-crop.  For your 2023 spring wheat crop, which fertilizer types did you apply at each timing?</a:t>
            </a:r>
          </a:p>
          <a:p>
            <a:pPr lvl="0">
              <a:defRPr/>
            </a:pPr>
            <a:r>
              <a:rPr lang="en-CA" dirty="0"/>
              <a:t>The chart illustrates the % of spring wheat growers who indicated that they used this nutrient in spring wheat in 2023 by province, eco zone, farm size, age and 4R familiarity.</a:t>
            </a:r>
          </a:p>
          <a:p>
            <a:pPr lvl="0">
              <a:defRPr/>
            </a:pPr>
            <a:r>
              <a:rPr lang="en-CA" dirty="0"/>
              <a:t>Nutrients were defined based on any fertilizer type that contains the nutrient.</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32574539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4"/>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1B1C32-3AFB-67F3-03E8-33186A3755AC}"/>
              </a:ext>
            </a:extLst>
          </p:cNvPr>
          <p:cNvPicPr>
            <a:picLocks noChangeAspect="1"/>
          </p:cNvPicPr>
          <p:nvPr/>
        </p:nvPicPr>
        <p:blipFill>
          <a:blip r:embed="rId3"/>
          <a:stretch>
            <a:fillRect/>
          </a:stretch>
        </p:blipFill>
        <p:spPr>
          <a:xfrm>
            <a:off x="2648356" y="829092"/>
            <a:ext cx="8961897" cy="5755123"/>
          </a:xfrm>
          <a:prstGeom prst="rect">
            <a:avLst/>
          </a:prstGeom>
        </p:spPr>
      </p:pic>
      <p:sp>
        <p:nvSpPr>
          <p:cNvPr id="2" name="Title 1"/>
          <p:cNvSpPr>
            <a:spLocks noGrp="1"/>
          </p:cNvSpPr>
          <p:nvPr>
            <p:ph type="title" idx="4294967295"/>
          </p:nvPr>
        </p:nvSpPr>
        <p:spPr>
          <a:xfrm>
            <a:off x="2284412" y="250825"/>
            <a:ext cx="9904413" cy="334963"/>
          </a:xfrm>
          <a:prstGeom prst="rect">
            <a:avLst/>
          </a:prstGeom>
        </p:spPr>
        <p:txBody>
          <a:bodyPr/>
          <a:lstStyle/>
          <a:p>
            <a:r>
              <a:rPr lang="en-CA" sz="2200" u="none" dirty="0"/>
              <a:t>Acres Treated With Each </a:t>
            </a:r>
            <a:r>
              <a:rPr lang="en-US" sz="2400" kern="1200" dirty="0">
                <a:solidFill>
                  <a:schemeClr val="accent2"/>
                </a:solidFill>
                <a:effectLst/>
                <a:latin typeface="Calibri" pitchFamily="34" charset="0"/>
                <a:ea typeface="+mj-ea"/>
                <a:cs typeface="+mj-cs"/>
              </a:rPr>
              <a:t>Phosphorus (P₂O₅)</a:t>
            </a:r>
            <a:r>
              <a:rPr lang="en-CA" sz="2200" u="none" dirty="0"/>
              <a:t> Source in Spring Wheat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sp>
        <p:nvSpPr>
          <p:cNvPr id="14" name="Isosceles Triangle 13"/>
          <p:cNvSpPr/>
          <p:nvPr/>
        </p:nvSpPr>
        <p:spPr>
          <a:xfrm>
            <a:off x="9471197" y="3511818"/>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5" name="TextBox 14"/>
          <p:cNvSpPr txBox="1"/>
          <p:nvPr/>
        </p:nvSpPr>
        <p:spPr>
          <a:xfrm>
            <a:off x="8582378" y="3707166"/>
            <a:ext cx="176165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US" sz="1000" dirty="0">
                <a:solidFill>
                  <a:srgbClr val="201B1A"/>
                </a:solidFill>
                <a:latin typeface="Calibri"/>
              </a:rPr>
              <a:t>70</a:t>
            </a:r>
            <a:r>
              <a:rPr kumimoji="0" lang="en-US" sz="1000" b="0" i="0" u="none" strike="noStrike" kern="1200" cap="none" spc="0" normalizeH="0" baseline="0" noProof="0" dirty="0">
                <a:ln>
                  <a:noFill/>
                </a:ln>
                <a:solidFill>
                  <a:srgbClr val="201B1A"/>
                </a:solidFill>
                <a:effectLst/>
                <a:uLnTx/>
                <a:uFillTx/>
                <a:latin typeface="Calibri"/>
                <a:ea typeface="+mn-ea"/>
                <a:cs typeface="+mn-cs"/>
              </a:rPr>
              <a:t>% of spring wheat acres were treated with MAP in 2023.</a:t>
            </a:r>
          </a:p>
        </p:txBody>
      </p:sp>
      <p:pic>
        <p:nvPicPr>
          <p:cNvPr id="20" name="Picture 19" descr="Asset 8.png">
            <a:hlinkClick r:id="rId5" action="ppaction://hlinksldjump"/>
            <a:extLst>
              <a:ext uri="{FF2B5EF4-FFF2-40B4-BE49-F238E27FC236}">
                <a16:creationId xmlns:a16="http://schemas.microsoft.com/office/drawing/2014/main" id="{6D537EAD-E352-4CA4-AF10-F0C306B9E600}"/>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1" name="Rectangle 20">
            <a:hlinkClick r:id="rId7" action="ppaction://hlinksldjump"/>
            <a:extLst>
              <a:ext uri="{FF2B5EF4-FFF2-40B4-BE49-F238E27FC236}">
                <a16:creationId xmlns:a16="http://schemas.microsoft.com/office/drawing/2014/main" id="{95FF3698-E9FA-46BA-B015-CF149B5CC11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520AA64-30BA-003A-0BA8-21F731B6D260}"/>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64E0027D-3E3D-CC8A-09DB-91FE5E94F61C}"/>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4" name="Object 3">
            <a:extLst>
              <a:ext uri="{FF2B5EF4-FFF2-40B4-BE49-F238E27FC236}">
                <a16:creationId xmlns:a16="http://schemas.microsoft.com/office/drawing/2014/main" id="{16D20876-621A-3769-192D-D69EFE58DFA4}"/>
              </a:ext>
            </a:extLst>
          </p:cNvPr>
          <p:cNvGraphicFramePr>
            <a:graphicFrameLocks/>
          </p:cNvGraphicFramePr>
          <p:nvPr>
            <p:extLst>
              <p:ext uri="{D42A27DB-BD31-4B8C-83A1-F6EECF244321}">
                <p14:modId xmlns:p14="http://schemas.microsoft.com/office/powerpoint/2010/main" val="251508669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4" name="Object 3">
                        <a:extLst>
                          <a:ext uri="{FF2B5EF4-FFF2-40B4-BE49-F238E27FC236}">
                            <a16:creationId xmlns:a16="http://schemas.microsoft.com/office/drawing/2014/main" id="{16D20876-621A-3769-192D-D69EFE58DFA4}"/>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spring wheat, how many acres of each fertilizer type did you apply?”</a:t>
            </a:r>
          </a:p>
          <a:p>
            <a:pPr lvl="0">
              <a:defRPr/>
            </a:pPr>
            <a:r>
              <a:rPr lang="en-US" dirty="0"/>
              <a:t>The chart illustrates the % of total spring wheat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3255238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5"/>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03F40A-E7AF-DD40-4465-741CD6084B0D}"/>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Volume in Spring Wheat</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sp>
        <p:nvSpPr>
          <p:cNvPr id="12" name="TextBox 11">
            <a:extLst>
              <a:ext uri="{FF2B5EF4-FFF2-40B4-BE49-F238E27FC236}">
                <a16:creationId xmlns:a16="http://schemas.microsoft.com/office/drawing/2014/main" id="{6737C1A9-380D-4078-9A3B-DCB749748B13}"/>
              </a:ext>
            </a:extLst>
          </p:cNvPr>
          <p:cNvSpPr txBox="1"/>
          <p:nvPr/>
        </p:nvSpPr>
        <p:spPr>
          <a:xfrm>
            <a:off x="7742903" y="5271516"/>
            <a:ext cx="207883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An estimated </a:t>
            </a:r>
            <a:r>
              <a:rPr lang="en-US" sz="1000" dirty="0">
                <a:solidFill>
                  <a:srgbClr val="201B1A"/>
                </a:solidFill>
                <a:latin typeface="Calibri"/>
              </a:rPr>
              <a:t>576</a:t>
            </a:r>
            <a:r>
              <a:rPr kumimoji="0" lang="en-US" sz="1000" b="0" i="0" u="none" strike="noStrike" kern="1200" cap="none" spc="0" normalizeH="0" baseline="0" noProof="0" dirty="0">
                <a:ln>
                  <a:noFill/>
                </a:ln>
                <a:solidFill>
                  <a:srgbClr val="201B1A"/>
                </a:solidFill>
                <a:effectLst/>
                <a:uLnTx/>
                <a:uFillTx/>
                <a:latin typeface="Calibri"/>
                <a:ea typeface="+mn-ea"/>
                <a:cs typeface="+mn-cs"/>
              </a:rPr>
              <a:t> million pounds of P</a:t>
            </a:r>
            <a:r>
              <a:rPr kumimoji="0" lang="en-US" sz="1000" b="0" i="0" u="none" strike="noStrike" kern="1200" cap="none" spc="0" normalizeH="0" baseline="-25000" noProof="0" dirty="0">
                <a:ln>
                  <a:noFill/>
                </a:ln>
                <a:solidFill>
                  <a:srgbClr val="201B1A"/>
                </a:solidFill>
                <a:effectLst/>
                <a:uLnTx/>
                <a:uFillTx/>
                <a:latin typeface="Calibri"/>
                <a:ea typeface="+mn-ea"/>
                <a:cs typeface="+mn-cs"/>
              </a:rPr>
              <a:t>2</a:t>
            </a:r>
            <a:r>
              <a:rPr kumimoji="0" lang="en-US" sz="1000" b="0" i="0" u="none" strike="noStrike" kern="1200" cap="none" spc="0" normalizeH="0" baseline="0" noProof="0" dirty="0">
                <a:ln>
                  <a:noFill/>
                </a:ln>
                <a:solidFill>
                  <a:srgbClr val="201B1A"/>
                </a:solidFill>
                <a:effectLst/>
                <a:uLnTx/>
                <a:uFillTx/>
                <a:latin typeface="Calibri"/>
                <a:ea typeface="+mn-ea"/>
                <a:cs typeface="+mn-cs"/>
              </a:rPr>
              <a:t>O</a:t>
            </a:r>
            <a:r>
              <a:rPr kumimoji="0" lang="en-US" sz="1000" b="0" i="0" u="none" strike="noStrike" kern="1200" cap="none" spc="0" normalizeH="0" baseline="-25000" noProof="0" dirty="0">
                <a:ln>
                  <a:noFill/>
                </a:ln>
                <a:solidFill>
                  <a:srgbClr val="201B1A"/>
                </a:solidFill>
                <a:effectLst/>
                <a:uLnTx/>
                <a:uFillTx/>
                <a:latin typeface="Calibri"/>
                <a:ea typeface="+mn-ea"/>
                <a:cs typeface="+mn-cs"/>
              </a:rPr>
              <a:t>5</a:t>
            </a:r>
            <a:r>
              <a:rPr kumimoji="0" lang="en-US" sz="1000" b="0" i="0" u="none" strike="noStrike" kern="1200" cap="none" spc="0" normalizeH="0" baseline="0" noProof="0" dirty="0">
                <a:ln>
                  <a:noFill/>
                </a:ln>
                <a:solidFill>
                  <a:srgbClr val="201B1A"/>
                </a:solidFill>
                <a:effectLst/>
                <a:uLnTx/>
                <a:uFillTx/>
                <a:latin typeface="Calibri"/>
                <a:ea typeface="+mn-ea"/>
                <a:cs typeface="+mn-cs"/>
              </a:rPr>
              <a:t> was used in spring wheat in 2023.</a:t>
            </a:r>
          </a:p>
        </p:txBody>
      </p:sp>
      <p:pic>
        <p:nvPicPr>
          <p:cNvPr id="14" name="Picture 13" descr="Asset 8.png">
            <a:hlinkClick r:id="rId5" action="ppaction://hlinksldjump"/>
            <a:extLst>
              <a:ext uri="{FF2B5EF4-FFF2-40B4-BE49-F238E27FC236}">
                <a16:creationId xmlns:a16="http://schemas.microsoft.com/office/drawing/2014/main" id="{5CAE24EE-C1B1-4F13-AA57-7F49FCA7F459}"/>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4" name="Object 3">
            <a:extLst>
              <a:ext uri="{FF2B5EF4-FFF2-40B4-BE49-F238E27FC236}">
                <a16:creationId xmlns:a16="http://schemas.microsoft.com/office/drawing/2014/main" id="{140F0B26-CBA9-BFE1-5700-0A935E4D67D1}"/>
              </a:ext>
            </a:extLst>
          </p:cNvPr>
          <p:cNvGraphicFramePr>
            <a:graphicFrameLocks/>
          </p:cNvGraphicFramePr>
          <p:nvPr>
            <p:extLst>
              <p:ext uri="{D42A27DB-BD31-4B8C-83A1-F6EECF244321}">
                <p14:modId xmlns:p14="http://schemas.microsoft.com/office/powerpoint/2010/main" val="297490862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140F0B26-CBA9-BFE1-5700-0A935E4D67D1}"/>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total phosphorus (P₂O₅) volume (000’s of pounds) that was used in each year. The phosphorus (P₂O₅) volume was calculated from all sources of phosphorus (P₂O₅) contained in all fertilizer types.</a:t>
            </a:r>
          </a:p>
        </p:txBody>
      </p:sp>
    </p:spTree>
    <p:extLst>
      <p:ext uri="{BB962C8B-B14F-4D97-AF65-F5344CB8AC3E}">
        <p14:creationId xmlns:p14="http://schemas.microsoft.com/office/powerpoint/2010/main" val="3733327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A67F9C-81C3-BBCD-0319-CAE9F587D25B}"/>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Volume in Spring Wheat</a:t>
            </a:r>
            <a:r>
              <a:rPr lang="en-CA" sz="2200" u="none" dirty="0"/>
              <a:t> by Timing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pic>
        <p:nvPicPr>
          <p:cNvPr id="11" name="Picture 10" descr="Asset 8.png">
            <a:hlinkClick r:id="rId5" action="ppaction://hlinksldjump"/>
            <a:extLst>
              <a:ext uri="{FF2B5EF4-FFF2-40B4-BE49-F238E27FC236}">
                <a16:creationId xmlns:a16="http://schemas.microsoft.com/office/drawing/2014/main" id="{A7802A5F-D03B-4B31-B6E4-D05960EB3D8C}"/>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5" name="Object 4">
            <a:extLst>
              <a:ext uri="{FF2B5EF4-FFF2-40B4-BE49-F238E27FC236}">
                <a16:creationId xmlns:a16="http://schemas.microsoft.com/office/drawing/2014/main" id="{97FE3D6A-34BE-51B6-7460-C3C6233445EE}"/>
              </a:ext>
            </a:extLst>
          </p:cNvPr>
          <p:cNvGraphicFramePr>
            <a:graphicFrameLocks/>
          </p:cNvGraphicFramePr>
          <p:nvPr>
            <p:extLst>
              <p:ext uri="{D42A27DB-BD31-4B8C-83A1-F6EECF244321}">
                <p14:modId xmlns:p14="http://schemas.microsoft.com/office/powerpoint/2010/main" val="399221611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5" name="Object 4">
                        <a:extLst>
                          <a:ext uri="{FF2B5EF4-FFF2-40B4-BE49-F238E27FC236}">
                            <a16:creationId xmlns:a16="http://schemas.microsoft.com/office/drawing/2014/main" id="{97FE3D6A-34BE-51B6-7460-C3C6233445EE}"/>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total phosphorus (P₂O₅) volume (000’s of pounds) that was used in each year by application timing. The phosphorus (P₂O₅) volume was calculated from all sources of phosphorus (P₂O₅) contained in all fertilizer types.</a:t>
            </a:r>
          </a:p>
        </p:txBody>
      </p:sp>
    </p:spTree>
    <p:extLst>
      <p:ext uri="{BB962C8B-B14F-4D97-AF65-F5344CB8AC3E}">
        <p14:creationId xmlns:p14="http://schemas.microsoft.com/office/powerpoint/2010/main" val="23904671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AFF018-9709-E752-226F-8AD6A38FD1BB}"/>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Fertilizer Source in Spring Wheat - All Timings</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sp>
        <p:nvSpPr>
          <p:cNvPr id="16" name="Isosceles Triangle 15"/>
          <p:cNvSpPr/>
          <p:nvPr/>
        </p:nvSpPr>
        <p:spPr>
          <a:xfrm>
            <a:off x="10666412" y="404634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9262026" y="4219801"/>
            <a:ext cx="216638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Use of MAP increased in 2023, as a % of total Phosphorus (P₂O₅) volume.</a:t>
            </a:r>
          </a:p>
        </p:txBody>
      </p:sp>
      <p:pic>
        <p:nvPicPr>
          <p:cNvPr id="19" name="Picture 18" descr="Asset 8.png">
            <a:hlinkClick r:id="rId5" action="ppaction://hlinksldjump"/>
            <a:extLst>
              <a:ext uri="{FF2B5EF4-FFF2-40B4-BE49-F238E27FC236}">
                <a16:creationId xmlns:a16="http://schemas.microsoft.com/office/drawing/2014/main" id="{29797195-E6DD-4D95-9745-BA9AA89278BA}"/>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0" name="Rectangle 19">
            <a:hlinkClick r:id="rId7" action="ppaction://hlinksldjump"/>
            <a:extLst>
              <a:ext uri="{FF2B5EF4-FFF2-40B4-BE49-F238E27FC236}">
                <a16:creationId xmlns:a16="http://schemas.microsoft.com/office/drawing/2014/main" id="{326A25C9-C9A4-4053-B7B8-3B07AF54C07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Isosceles Triangle 3">
            <a:extLst>
              <a:ext uri="{FF2B5EF4-FFF2-40B4-BE49-F238E27FC236}">
                <a16:creationId xmlns:a16="http://schemas.microsoft.com/office/drawing/2014/main" id="{4BCED67B-7800-BB0D-495A-5147B484E210}"/>
              </a:ext>
            </a:extLst>
          </p:cNvPr>
          <p:cNvSpPr/>
          <p:nvPr/>
        </p:nvSpPr>
        <p:spPr>
          <a:xfrm rot="16200000">
            <a:off x="5243086" y="192146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5" name="TextBox 4">
            <a:extLst>
              <a:ext uri="{FF2B5EF4-FFF2-40B4-BE49-F238E27FC236}">
                <a16:creationId xmlns:a16="http://schemas.microsoft.com/office/drawing/2014/main" id="{C12BB25A-A743-63F5-0A79-B89BE8B7B48D}"/>
              </a:ext>
            </a:extLst>
          </p:cNvPr>
          <p:cNvSpPr txBox="1"/>
          <p:nvPr/>
        </p:nvSpPr>
        <p:spPr>
          <a:xfrm>
            <a:off x="5408612" y="1850216"/>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Use of </a:t>
            </a:r>
            <a:r>
              <a:rPr lang="en-US" sz="1000" dirty="0">
                <a:solidFill>
                  <a:srgbClr val="201B1A"/>
                </a:solidFill>
                <a:latin typeface="Calibri"/>
              </a:rPr>
              <a:t>liquid ammonium polyphosphate increased in 2023</a:t>
            </a:r>
            <a:r>
              <a:rPr kumimoji="0" lang="en-US" sz="1000" b="0" i="0" u="none" strike="noStrike" kern="1200" cap="none" spc="0" normalizeH="0" baseline="0" noProof="0" dirty="0">
                <a:ln>
                  <a:noFill/>
                </a:ln>
                <a:solidFill>
                  <a:srgbClr val="201B1A"/>
                </a:solidFill>
                <a:effectLst/>
                <a:uLnTx/>
                <a:uFillTx/>
                <a:latin typeface="Calibri"/>
                <a:ea typeface="+mn-ea"/>
                <a:cs typeface="+mn-cs"/>
              </a:rPr>
              <a:t>.</a:t>
            </a:r>
          </a:p>
        </p:txBody>
      </p:sp>
      <p:sp>
        <p:nvSpPr>
          <p:cNvPr id="9" name="TextBox 8">
            <a:extLst>
              <a:ext uri="{FF2B5EF4-FFF2-40B4-BE49-F238E27FC236}">
                <a16:creationId xmlns:a16="http://schemas.microsoft.com/office/drawing/2014/main" id="{D6A11727-B87C-40F3-5DC9-963C82266900}"/>
              </a:ext>
            </a:extLst>
          </p:cNvPr>
          <p:cNvSpPr txBox="1"/>
          <p:nvPr/>
        </p:nvSpPr>
        <p:spPr>
          <a:xfrm>
            <a:off x="6094412" y="4738830"/>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Use of both rock phosphate and other P fertilizers declined in 2023.</a:t>
            </a:r>
          </a:p>
        </p:txBody>
      </p:sp>
      <p:pic>
        <p:nvPicPr>
          <p:cNvPr id="13" name="Picture 12">
            <a:extLst>
              <a:ext uri="{FF2B5EF4-FFF2-40B4-BE49-F238E27FC236}">
                <a16:creationId xmlns:a16="http://schemas.microsoft.com/office/drawing/2014/main" id="{77D1ECD3-9278-96AF-0939-B1A407C4F481}"/>
              </a:ext>
            </a:extLst>
          </p:cNvPr>
          <p:cNvPicPr>
            <a:picLocks noChangeAspect="1"/>
          </p:cNvPicPr>
          <p:nvPr/>
        </p:nvPicPr>
        <p:blipFill>
          <a:blip r:embed="rId8"/>
          <a:stretch>
            <a:fillRect/>
          </a:stretch>
        </p:blipFill>
        <p:spPr>
          <a:xfrm>
            <a:off x="12266612" y="0"/>
            <a:ext cx="4839315" cy="6858000"/>
          </a:xfrm>
          <a:prstGeom prst="rect">
            <a:avLst/>
          </a:prstGeom>
        </p:spPr>
      </p:pic>
      <p:pic>
        <p:nvPicPr>
          <p:cNvPr id="14" name="Picture 13" descr="Asset 9.png">
            <a:extLst>
              <a:ext uri="{FF2B5EF4-FFF2-40B4-BE49-F238E27FC236}">
                <a16:creationId xmlns:a16="http://schemas.microsoft.com/office/drawing/2014/main" id="{4B752FC7-5899-8AAD-8820-D2A26BF9CFD0}"/>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CA4FBB48-8068-2161-446C-521C42DAC7D9}"/>
              </a:ext>
            </a:extLst>
          </p:cNvPr>
          <p:cNvGraphicFramePr>
            <a:graphicFrameLocks/>
          </p:cNvGraphicFramePr>
          <p:nvPr>
            <p:extLst>
              <p:ext uri="{D42A27DB-BD31-4B8C-83A1-F6EECF244321}">
                <p14:modId xmlns:p14="http://schemas.microsoft.com/office/powerpoint/2010/main" val="308506883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2" name="Object 11">
                        <a:extLst>
                          <a:ext uri="{FF2B5EF4-FFF2-40B4-BE49-F238E27FC236}">
                            <a16:creationId xmlns:a16="http://schemas.microsoft.com/office/drawing/2014/main" id="{CA4FBB48-8068-2161-446C-521C42DAC7D9}"/>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phosphorus (P₂O₅) volume applied at all timings that was provided by each fertilizer type. The phosphorus (P₂O₅) volume was calculated from all sources of phosphorus (P₂O₅) contained in all fertilizer types.</a:t>
            </a:r>
          </a:p>
        </p:txBody>
      </p:sp>
    </p:spTree>
    <p:extLst>
      <p:ext uri="{BB962C8B-B14F-4D97-AF65-F5344CB8AC3E}">
        <p14:creationId xmlns:p14="http://schemas.microsoft.com/office/powerpoint/2010/main" val="2031854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8" grpId="0" animBg="1"/>
      <p:bldP spid="8" grpId="1"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0D52F54-5565-2176-7502-CA9E058CE56E}"/>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Fertilizer Source in Spring Wheat - Fall Timing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pic>
        <p:nvPicPr>
          <p:cNvPr id="18" name="Picture 17" descr="Asset 17.png">
            <a:extLst>
              <a:ext uri="{FF2B5EF4-FFF2-40B4-BE49-F238E27FC236}">
                <a16:creationId xmlns:a16="http://schemas.microsoft.com/office/drawing/2014/main" id="{F80442E5-A286-484A-B394-BCF43EC05026}"/>
              </a:ext>
            </a:extLst>
          </p:cNvPr>
          <p:cNvPicPr>
            <a:picLocks noChangeAspect="1"/>
          </p:cNvPicPr>
          <p:nvPr/>
        </p:nvPicPr>
        <p:blipFill>
          <a:blip r:embed="rId5" cstate="print"/>
          <a:stretch>
            <a:fillRect/>
          </a:stretch>
        </p:blipFill>
        <p:spPr>
          <a:xfrm>
            <a:off x="11706540" y="295922"/>
            <a:ext cx="407672" cy="407672"/>
          </a:xfrm>
          <a:prstGeom prst="rect">
            <a:avLst/>
          </a:prstGeom>
        </p:spPr>
      </p:pic>
      <p:pic>
        <p:nvPicPr>
          <p:cNvPr id="15" name="Picture 14" descr="Asset 8.png">
            <a:hlinkClick r:id="rId6" action="ppaction://hlinksldjump"/>
            <a:extLst>
              <a:ext uri="{FF2B5EF4-FFF2-40B4-BE49-F238E27FC236}">
                <a16:creationId xmlns:a16="http://schemas.microsoft.com/office/drawing/2014/main" id="{96FA6F81-2F0F-4DD7-8D54-F4E712E1BFCB}"/>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9" name="Picture 8">
            <a:extLst>
              <a:ext uri="{FF2B5EF4-FFF2-40B4-BE49-F238E27FC236}">
                <a16:creationId xmlns:a16="http://schemas.microsoft.com/office/drawing/2014/main" id="{93FD46A2-BAE6-EB35-515E-5C76C84078F2}"/>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AA16DEFF-816C-A91D-8997-71DEAFACCE00}"/>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3" name="Object 2">
            <a:extLst>
              <a:ext uri="{FF2B5EF4-FFF2-40B4-BE49-F238E27FC236}">
                <a16:creationId xmlns:a16="http://schemas.microsoft.com/office/drawing/2014/main" id="{077B9586-E32D-4846-BDE6-45273A39739C}"/>
              </a:ext>
            </a:extLst>
          </p:cNvPr>
          <p:cNvGraphicFramePr>
            <a:graphicFrameLocks/>
          </p:cNvGraphicFramePr>
          <p:nvPr>
            <p:extLst>
              <p:ext uri="{D42A27DB-BD31-4B8C-83A1-F6EECF244321}">
                <p14:modId xmlns:p14="http://schemas.microsoft.com/office/powerpoint/2010/main" val="399388798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3" name="Object 2">
                        <a:extLst>
                          <a:ext uri="{FF2B5EF4-FFF2-40B4-BE49-F238E27FC236}">
                            <a16:creationId xmlns:a16="http://schemas.microsoft.com/office/drawing/2014/main" id="{077B9586-E32D-4846-BDE6-45273A39739C}"/>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phosphorus (P₂O₅) volume applied at the fall timing that was provided by each fertilizer type. The phosphorus (P₂O₅) volume was calculated from all sources of phosphorus (P₂O₅) contained in all fertilizer types.</a:t>
            </a:r>
          </a:p>
        </p:txBody>
      </p:sp>
    </p:spTree>
    <p:extLst>
      <p:ext uri="{BB962C8B-B14F-4D97-AF65-F5344CB8AC3E}">
        <p14:creationId xmlns:p14="http://schemas.microsoft.com/office/powerpoint/2010/main" val="2511120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61A3E7-B125-06EB-1898-26A20C965FA8}"/>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Canola in 2023 (% of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Sulphur only includes those fertilizer types where sulphur is the primary component.</a:t>
            </a:r>
          </a:p>
        </p:txBody>
      </p:sp>
      <p:sp>
        <p:nvSpPr>
          <p:cNvPr id="20" name="Rectangle 19">
            <a:extLst>
              <a:ext uri="{FF2B5EF4-FFF2-40B4-BE49-F238E27FC236}">
                <a16:creationId xmlns:a16="http://schemas.microsoft.com/office/drawing/2014/main" id="{FE5DE4B3-08A9-483C-9EFB-C5C0519F3804}"/>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1" name="Picture 20">
            <a:extLst>
              <a:ext uri="{FF2B5EF4-FFF2-40B4-BE49-F238E27FC236}">
                <a16:creationId xmlns:a16="http://schemas.microsoft.com/office/drawing/2014/main" id="{8FDE01F9-4F41-4190-9DCB-A32E7FB479F1}"/>
              </a:ext>
            </a:extLst>
          </p:cNvPr>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92FD471D-542D-D05F-C8B7-F20F171C88F3}"/>
              </a:ext>
            </a:extLst>
          </p:cNvPr>
          <p:cNvPicPr>
            <a:picLocks noChangeAspect="1"/>
          </p:cNvPicPr>
          <p:nvPr/>
        </p:nvPicPr>
        <p:blipFill>
          <a:blip r:embed="rId8"/>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58720B14-59C6-F11E-8330-4DC5EF789F70}"/>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application timing, respondents were asked: “Of your [xxx] acres of canola, how many acres of each fertilizer type did you apply?”</a:t>
            </a:r>
          </a:p>
          <a:p>
            <a:r>
              <a:rPr lang="en-CA" dirty="0"/>
              <a:t>Separately for each timing, the charts illustrate the % of total canola acres that was treated with a primary sulphur fertilizer by province, eco zone, farm size, age and 4R program familiarity.</a:t>
            </a:r>
          </a:p>
          <a:p>
            <a:r>
              <a:rPr lang="en-CA" dirty="0"/>
              <a:t>Sulphur only includes those fertilizer types where sulphur is the primary component. A list can be accessed by clicking on the “A” button.</a:t>
            </a:r>
          </a:p>
        </p:txBody>
      </p:sp>
    </p:spTree>
    <p:extLst>
      <p:ext uri="{BB962C8B-B14F-4D97-AF65-F5344CB8AC3E}">
        <p14:creationId xmlns:p14="http://schemas.microsoft.com/office/powerpoint/2010/main" val="1443340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1"/>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11"/>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9838EF-E4F3-C48D-9307-3F3BE08F94E9}"/>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284412" y="250825"/>
            <a:ext cx="9904413" cy="334963"/>
          </a:xfrm>
          <a:prstGeom prst="rect">
            <a:avLst/>
          </a:prstGeom>
        </p:spPr>
        <p:txBody>
          <a:bodyPr/>
          <a:lstStyle/>
          <a:p>
            <a:r>
              <a:rPr lang="en-CA" sz="2200" u="none" dirty="0"/>
              <a:t>Phosphorus (P₂O₅) Fertilizer Source in Spring Wheat - Spring Before Planting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sp>
        <p:nvSpPr>
          <p:cNvPr id="14" name="Isosceles Triangle 13"/>
          <p:cNvSpPr/>
          <p:nvPr/>
        </p:nvSpPr>
        <p:spPr>
          <a:xfrm>
            <a:off x="10285412" y="389060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5" name="TextBox 14"/>
          <p:cNvSpPr txBox="1"/>
          <p:nvPr/>
        </p:nvSpPr>
        <p:spPr>
          <a:xfrm>
            <a:off x="8676940" y="4100311"/>
            <a:ext cx="230332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MAP was the primary source of Phosphorus (P₂O₅) applied before planting in 2023.</a:t>
            </a:r>
          </a:p>
        </p:txBody>
      </p:sp>
      <p:pic>
        <p:nvPicPr>
          <p:cNvPr id="20" name="Picture 19" descr="Asset 17.png">
            <a:extLst>
              <a:ext uri="{FF2B5EF4-FFF2-40B4-BE49-F238E27FC236}">
                <a16:creationId xmlns:a16="http://schemas.microsoft.com/office/drawing/2014/main" id="{A4923B7E-41E8-4048-B570-3A602AA7C7A9}"/>
              </a:ext>
            </a:extLst>
          </p:cNvPr>
          <p:cNvPicPr>
            <a:picLocks noChangeAspect="1"/>
          </p:cNvPicPr>
          <p:nvPr/>
        </p:nvPicPr>
        <p:blipFill>
          <a:blip r:embed="rId5" cstate="print"/>
          <a:stretch>
            <a:fillRect/>
          </a:stretch>
        </p:blipFill>
        <p:spPr>
          <a:xfrm>
            <a:off x="11706540" y="295922"/>
            <a:ext cx="407672" cy="407672"/>
          </a:xfrm>
          <a:prstGeom prst="rect">
            <a:avLst/>
          </a:prstGeom>
        </p:spPr>
      </p:pic>
      <p:pic>
        <p:nvPicPr>
          <p:cNvPr id="17" name="Picture 16" descr="Asset 8.png">
            <a:hlinkClick r:id="rId6" action="ppaction://hlinksldjump"/>
            <a:extLst>
              <a:ext uri="{FF2B5EF4-FFF2-40B4-BE49-F238E27FC236}">
                <a16:creationId xmlns:a16="http://schemas.microsoft.com/office/drawing/2014/main" id="{3ACADC37-747A-47A8-832B-962312B23507}"/>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9" name="Picture 8">
            <a:extLst>
              <a:ext uri="{FF2B5EF4-FFF2-40B4-BE49-F238E27FC236}">
                <a16:creationId xmlns:a16="http://schemas.microsoft.com/office/drawing/2014/main" id="{FE353CE7-BD5D-693B-7BAE-6240588329F9}"/>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1A7E8643-8428-AD76-899E-DA96D66EC399}"/>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phosphorus (P₂O₅) volume applied in the spring before planting that was provided by each fertilizer type. The phosphorus (P₂O₅) volume was calculated from all sources of phosphorus (P₂O₅) contained in all fertilizer types.</a:t>
            </a:r>
          </a:p>
        </p:txBody>
      </p:sp>
    </p:spTree>
    <p:extLst>
      <p:ext uri="{BB962C8B-B14F-4D97-AF65-F5344CB8AC3E}">
        <p14:creationId xmlns:p14="http://schemas.microsoft.com/office/powerpoint/2010/main" val="4066784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044A9A-D99B-927C-07A6-0F55045C1C17}"/>
              </a:ext>
            </a:extLst>
          </p:cNvPr>
          <p:cNvPicPr>
            <a:picLocks noChangeAspect="1"/>
          </p:cNvPicPr>
          <p:nvPr/>
        </p:nvPicPr>
        <p:blipFill>
          <a:blip r:embed="rId3"/>
          <a:stretch>
            <a:fillRect/>
          </a:stretch>
        </p:blipFill>
        <p:spPr>
          <a:xfrm>
            <a:off x="2672871" y="836717"/>
            <a:ext cx="893353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Fertilizer Source in Spring Wheat - At Planting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pic>
        <p:nvPicPr>
          <p:cNvPr id="20" name="Picture 19" descr="Asset 17.png">
            <a:extLst>
              <a:ext uri="{FF2B5EF4-FFF2-40B4-BE49-F238E27FC236}">
                <a16:creationId xmlns:a16="http://schemas.microsoft.com/office/drawing/2014/main" id="{65111964-DA5C-4856-A047-7A3936C5FDA4}"/>
              </a:ext>
            </a:extLst>
          </p:cNvPr>
          <p:cNvPicPr>
            <a:picLocks noChangeAspect="1"/>
          </p:cNvPicPr>
          <p:nvPr/>
        </p:nvPicPr>
        <p:blipFill>
          <a:blip r:embed="rId5" cstate="print"/>
          <a:stretch>
            <a:fillRect/>
          </a:stretch>
        </p:blipFill>
        <p:spPr>
          <a:xfrm>
            <a:off x="11706540" y="295922"/>
            <a:ext cx="407672" cy="407672"/>
          </a:xfrm>
          <a:prstGeom prst="rect">
            <a:avLst/>
          </a:prstGeom>
        </p:spPr>
      </p:pic>
      <p:pic>
        <p:nvPicPr>
          <p:cNvPr id="17" name="Picture 16" descr="Asset 8.png">
            <a:hlinkClick r:id="rId6" action="ppaction://hlinksldjump"/>
            <a:extLst>
              <a:ext uri="{FF2B5EF4-FFF2-40B4-BE49-F238E27FC236}">
                <a16:creationId xmlns:a16="http://schemas.microsoft.com/office/drawing/2014/main" id="{80B1C75A-1AD3-48AC-B2EC-DC2B06205B54}"/>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18" name="Isosceles Triangle 17">
            <a:extLst>
              <a:ext uri="{FF2B5EF4-FFF2-40B4-BE49-F238E27FC236}">
                <a16:creationId xmlns:a16="http://schemas.microsoft.com/office/drawing/2014/main" id="{C2F0B29A-0766-42B7-9353-89355BE438AE}"/>
              </a:ext>
            </a:extLst>
          </p:cNvPr>
          <p:cNvSpPr/>
          <p:nvPr/>
        </p:nvSpPr>
        <p:spPr>
          <a:xfrm>
            <a:off x="10742612" y="393386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3915743D-5AC8-445D-8585-EDA77F327C88}"/>
              </a:ext>
            </a:extLst>
          </p:cNvPr>
          <p:cNvSpPr txBox="1"/>
          <p:nvPr/>
        </p:nvSpPr>
        <p:spPr>
          <a:xfrm>
            <a:off x="8837612" y="4143566"/>
            <a:ext cx="245572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Use of MAP increased in 2023 as a % of total Phosphorus (P₂O₅) volume applied at planting.</a:t>
            </a:r>
          </a:p>
        </p:txBody>
      </p:sp>
      <p:pic>
        <p:nvPicPr>
          <p:cNvPr id="9" name="Picture 8">
            <a:extLst>
              <a:ext uri="{FF2B5EF4-FFF2-40B4-BE49-F238E27FC236}">
                <a16:creationId xmlns:a16="http://schemas.microsoft.com/office/drawing/2014/main" id="{83D335AF-7542-29B2-E6DB-0786CC56DF33}"/>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60E74112-EE30-B150-A279-028AC00AF9AD}"/>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phosphorus (P₂O₅) volume applied in the spring at planting that was provided by each fertilizer type. The phosphorus (P₂O₅) volume was calculated from all sources of phosphorus (P₂O₅) contained in all fertilizer types.</a:t>
            </a:r>
          </a:p>
        </p:txBody>
      </p:sp>
    </p:spTree>
    <p:extLst>
      <p:ext uri="{BB962C8B-B14F-4D97-AF65-F5344CB8AC3E}">
        <p14:creationId xmlns:p14="http://schemas.microsoft.com/office/powerpoint/2010/main" val="10369435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7740" y="612721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5AB340C0-32FF-C36D-7166-A92B82D73387}"/>
              </a:ext>
            </a:extLst>
          </p:cNvPr>
          <p:cNvPicPr>
            <a:picLocks noChangeAspect="1"/>
          </p:cNvPicPr>
          <p:nvPr/>
        </p:nvPicPr>
        <p:blipFill>
          <a:blip r:embed="rId4"/>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Fertilizer Source in Spring Wheat by Timing</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pic>
        <p:nvPicPr>
          <p:cNvPr id="18" name="Picture 17" descr="Asset 8.png">
            <a:hlinkClick r:id="rId6" action="ppaction://hlinksldjump"/>
            <a:extLst>
              <a:ext uri="{FF2B5EF4-FFF2-40B4-BE49-F238E27FC236}">
                <a16:creationId xmlns:a16="http://schemas.microsoft.com/office/drawing/2014/main" id="{8DA13D2A-CEF3-4D03-9552-3434F275CAA8}"/>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9" name="Picture 8">
            <a:extLst>
              <a:ext uri="{FF2B5EF4-FFF2-40B4-BE49-F238E27FC236}">
                <a16:creationId xmlns:a16="http://schemas.microsoft.com/office/drawing/2014/main" id="{027C1E7D-D73B-D14E-BAD3-1A291ABDA1F9}"/>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58A1B9DC-7FE5-E27F-131B-621BA5996D43}"/>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application timing, the graphs illustrate the % of total phosphorus (P₂O₅) volume applied in spring wheat that came from each fertilizer source.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phosphorus (P₂O₅) applied was calculated based on all sources of phosphorus (P₂O₅) from all fertilizer types.</a:t>
            </a:r>
          </a:p>
        </p:txBody>
      </p:sp>
    </p:spTree>
    <p:extLst>
      <p:ext uri="{BB962C8B-B14F-4D97-AF65-F5344CB8AC3E}">
        <p14:creationId xmlns:p14="http://schemas.microsoft.com/office/powerpoint/2010/main" val="34958109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641EBBD-6ED3-2F6F-47CE-366CDD2E3950}"/>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Spring Wheat Growers Using Each </a:t>
            </a:r>
            <a:r>
              <a:rPr lang="en-CA" sz="2400" kern="1200" dirty="0">
                <a:solidFill>
                  <a:schemeClr val="accent2"/>
                </a:solidFill>
                <a:effectLst/>
                <a:latin typeface="Calibri" pitchFamily="34" charset="0"/>
                <a:ea typeface="+mj-ea"/>
                <a:cs typeface="+mj-cs"/>
              </a:rPr>
              <a:t>Potassium (K₂O)</a:t>
            </a:r>
            <a:r>
              <a:rPr lang="en-CA" sz="2200" u="none" dirty="0"/>
              <a:t> Source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pic>
        <p:nvPicPr>
          <p:cNvPr id="13" name="Picture 12"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6" name="Isosceles Triangle 15"/>
          <p:cNvSpPr/>
          <p:nvPr/>
        </p:nvSpPr>
        <p:spPr>
          <a:xfrm>
            <a:off x="9483804" y="391945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8609012" y="4114800"/>
            <a:ext cx="157456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35% of spring wheat growers used dry potash in 2023.</a:t>
            </a:r>
          </a:p>
        </p:txBody>
      </p:sp>
      <p:pic>
        <p:nvPicPr>
          <p:cNvPr id="19" name="Picture 18" descr="Asset 8.png">
            <a:hlinkClick r:id="rId6" action="ppaction://hlinksldjump"/>
            <a:extLst>
              <a:ext uri="{FF2B5EF4-FFF2-40B4-BE49-F238E27FC236}">
                <a16:creationId xmlns:a16="http://schemas.microsoft.com/office/drawing/2014/main" id="{03572EF5-C3B2-4663-8EB3-BB7B312FD80E}"/>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CBDBF15C-DA1D-EF00-1B96-460CF88C64C5}"/>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A07FE1B0-7286-6CF1-9CD7-5A1E43BFD3A0}"/>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19BBA2C3-918A-175E-8064-A3F85845804A}"/>
              </a:ext>
            </a:extLst>
          </p:cNvPr>
          <p:cNvGraphicFramePr>
            <a:graphicFrameLocks/>
          </p:cNvGraphicFramePr>
          <p:nvPr>
            <p:extLst>
              <p:ext uri="{D42A27DB-BD31-4B8C-83A1-F6EECF244321}">
                <p14:modId xmlns:p14="http://schemas.microsoft.com/office/powerpoint/2010/main" val="224907402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9" name="Object 8">
                        <a:extLst>
                          <a:ext uri="{FF2B5EF4-FFF2-40B4-BE49-F238E27FC236}">
                            <a16:creationId xmlns:a16="http://schemas.microsoft.com/office/drawing/2014/main" id="{19BBA2C3-918A-175E-8064-A3F85845804A}"/>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spring wheat crop, did you apply fertilizer or manure at each timing? – and given the options of a) Applied in fall of previous year, b) in the spring before planting, c) in the spring at planting and d) after planting/in-crop.  For your 2023 spring wheat crop, which fertilizer types did you apply at each timing?</a:t>
            </a:r>
          </a:p>
          <a:p>
            <a:pPr lvl="0">
              <a:defRPr/>
            </a:pPr>
            <a:r>
              <a:rPr lang="en-CA" dirty="0"/>
              <a:t>The chart illustrates the % of spring wheat growers who indicated that they used this nutrient and each fertilizer type in spring wheat in 2023.  </a:t>
            </a:r>
          </a:p>
          <a:p>
            <a:pPr lvl="0">
              <a:defRPr/>
            </a:pPr>
            <a:r>
              <a:rPr lang="en-CA" dirty="0"/>
              <a:t>Nutrients were defined based on any fertilizer type that contains the nutrient.</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34753428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17FC90-2701-205E-4124-797BFE587081}"/>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Spring Wheat Growers Using </a:t>
            </a:r>
            <a:r>
              <a:rPr lang="en-CA" sz="2400" kern="1200" dirty="0">
                <a:solidFill>
                  <a:schemeClr val="accent2"/>
                </a:solidFill>
                <a:effectLst/>
                <a:latin typeface="Calibri" pitchFamily="34" charset="0"/>
                <a:ea typeface="+mj-ea"/>
                <a:cs typeface="+mj-cs"/>
              </a:rPr>
              <a:t>Potassium (K₂O)</a:t>
            </a:r>
            <a:r>
              <a:rPr lang="en-CA" sz="2200" u="none" baseline="0" dirty="0"/>
              <a:t> </a:t>
            </a:r>
            <a:r>
              <a:rPr lang="en-CA" sz="2200" u="none" dirty="0"/>
              <a:t>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sp>
        <p:nvSpPr>
          <p:cNvPr id="13" name="Rectangle 12"/>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4" name="Picture 13"/>
          <p:cNvPicPr/>
          <p:nvPr/>
        </p:nvPicPr>
        <p:blipFill rotWithShape="1">
          <a:blip r:embed="rId5"/>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16" name="Picture 15" descr="Asset 8.png">
            <a:hlinkClick r:id="rId6" action="ppaction://hlinksldjump"/>
            <a:extLst>
              <a:ext uri="{FF2B5EF4-FFF2-40B4-BE49-F238E27FC236}">
                <a16:creationId xmlns:a16="http://schemas.microsoft.com/office/drawing/2014/main" id="{46A623E5-B369-47A0-8C45-945D7AFEBFCA}"/>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4" name="TextBox 3">
            <a:extLst>
              <a:ext uri="{FF2B5EF4-FFF2-40B4-BE49-F238E27FC236}">
                <a16:creationId xmlns:a16="http://schemas.microsoft.com/office/drawing/2014/main" id="{0E5CA17E-B386-0B1C-0E98-4D74807EE9DC}"/>
              </a:ext>
            </a:extLst>
          </p:cNvPr>
          <p:cNvSpPr txBox="1"/>
          <p:nvPr/>
        </p:nvSpPr>
        <p:spPr>
          <a:xfrm>
            <a:off x="9371012" y="1813146"/>
            <a:ext cx="19050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Growers in Alberta, the Boreal Plain and Subhumid Prairies were more likely to apply potassium. </a:t>
            </a: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spring wheat crop, did you apply fertilizer or manure at each timing? – and given the options of a) Applied in fall of previous year, b) in the spring before planting, c) in the spring at planting and d) after planting/in-crop.  For your 2023 spring wheat crop, which fertilizer types did you apply at each timing?</a:t>
            </a:r>
          </a:p>
          <a:p>
            <a:pPr lvl="0">
              <a:defRPr/>
            </a:pPr>
            <a:r>
              <a:rPr lang="en-CA" dirty="0"/>
              <a:t>The chart illustrates the % of spring wheat growers who indicated that they used this nutrient in spring wheat in 2023 by province, eco zone, farm size, age and 4R familiarity.</a:t>
            </a:r>
          </a:p>
          <a:p>
            <a:pPr lvl="0">
              <a:defRPr/>
            </a:pPr>
            <a:r>
              <a:rPr lang="en-CA" dirty="0"/>
              <a:t>Nutrients were defined based on any fertilizer type that contains the nutrient.</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548803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4"/>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BC482-447A-D119-8818-F3465FA9E29C}"/>
              </a:ext>
            </a:extLst>
          </p:cNvPr>
          <p:cNvPicPr>
            <a:picLocks noChangeAspect="1"/>
          </p:cNvPicPr>
          <p:nvPr/>
        </p:nvPicPr>
        <p:blipFill>
          <a:blip r:embed="rId3"/>
          <a:stretch>
            <a:fillRect/>
          </a:stretch>
        </p:blipFill>
        <p:spPr>
          <a:xfrm>
            <a:off x="2648356" y="826044"/>
            <a:ext cx="8961896" cy="5761218"/>
          </a:xfrm>
          <a:prstGeom prst="rect">
            <a:avLst/>
          </a:prstGeom>
        </p:spPr>
      </p:pic>
      <p:sp>
        <p:nvSpPr>
          <p:cNvPr id="2" name="Title 1"/>
          <p:cNvSpPr>
            <a:spLocks noGrp="1"/>
          </p:cNvSpPr>
          <p:nvPr>
            <p:ph type="title" idx="4294967295"/>
          </p:nvPr>
        </p:nvSpPr>
        <p:spPr>
          <a:xfrm>
            <a:off x="2284412" y="250825"/>
            <a:ext cx="9904413" cy="334963"/>
          </a:xfrm>
          <a:prstGeom prst="rect">
            <a:avLst/>
          </a:prstGeom>
        </p:spPr>
        <p:txBody>
          <a:bodyPr/>
          <a:lstStyle/>
          <a:p>
            <a:r>
              <a:rPr lang="en-CA" sz="2200" u="none" dirty="0"/>
              <a:t>Acres Treated With Each </a:t>
            </a:r>
            <a:r>
              <a:rPr lang="en-CA" sz="2400" kern="1200" dirty="0">
                <a:solidFill>
                  <a:schemeClr val="accent2"/>
                </a:solidFill>
                <a:effectLst/>
                <a:latin typeface="Calibri" pitchFamily="34" charset="0"/>
                <a:ea typeface="+mj-ea"/>
                <a:cs typeface="+mj-cs"/>
              </a:rPr>
              <a:t>Potassium (K₂O)</a:t>
            </a:r>
            <a:r>
              <a:rPr lang="en-CA" sz="2200" u="none" dirty="0"/>
              <a:t> Source in Spring Wheat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sp>
        <p:nvSpPr>
          <p:cNvPr id="14" name="Isosceles Triangle 13"/>
          <p:cNvSpPr/>
          <p:nvPr/>
        </p:nvSpPr>
        <p:spPr>
          <a:xfrm>
            <a:off x="10179367" y="389921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5" name="TextBox 14"/>
          <p:cNvSpPr txBox="1"/>
          <p:nvPr/>
        </p:nvSpPr>
        <p:spPr>
          <a:xfrm>
            <a:off x="9011894" y="4094560"/>
            <a:ext cx="204030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32% of spring wheat acres received an application of dry potash in 2023.</a:t>
            </a:r>
          </a:p>
        </p:txBody>
      </p:sp>
      <p:pic>
        <p:nvPicPr>
          <p:cNvPr id="20" name="Picture 19" descr="Asset 8.png">
            <a:hlinkClick r:id="rId5" action="ppaction://hlinksldjump"/>
            <a:extLst>
              <a:ext uri="{FF2B5EF4-FFF2-40B4-BE49-F238E27FC236}">
                <a16:creationId xmlns:a16="http://schemas.microsoft.com/office/drawing/2014/main" id="{6D537EAD-E352-4CA4-AF10-F0C306B9E600}"/>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1" name="Rectangle 20">
            <a:hlinkClick r:id="rId7" action="ppaction://hlinksldjump"/>
            <a:extLst>
              <a:ext uri="{FF2B5EF4-FFF2-40B4-BE49-F238E27FC236}">
                <a16:creationId xmlns:a16="http://schemas.microsoft.com/office/drawing/2014/main" id="{95FF3698-E9FA-46BA-B015-CF149B5CC11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36761470-E974-EBE0-8D8B-1D102ECB5891}"/>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B1E1197B-16BF-CBFA-3C50-BD641E6F42DF}"/>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4" name="Object 3">
            <a:extLst>
              <a:ext uri="{FF2B5EF4-FFF2-40B4-BE49-F238E27FC236}">
                <a16:creationId xmlns:a16="http://schemas.microsoft.com/office/drawing/2014/main" id="{1FFAA9E9-5B48-DF60-617E-3B1EBC863E1A}"/>
              </a:ext>
            </a:extLst>
          </p:cNvPr>
          <p:cNvGraphicFramePr>
            <a:graphicFrameLocks/>
          </p:cNvGraphicFramePr>
          <p:nvPr>
            <p:extLst>
              <p:ext uri="{D42A27DB-BD31-4B8C-83A1-F6EECF244321}">
                <p14:modId xmlns:p14="http://schemas.microsoft.com/office/powerpoint/2010/main" val="121174741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4" name="Object 3">
                        <a:extLst>
                          <a:ext uri="{FF2B5EF4-FFF2-40B4-BE49-F238E27FC236}">
                            <a16:creationId xmlns:a16="http://schemas.microsoft.com/office/drawing/2014/main" id="{1FFAA9E9-5B48-DF60-617E-3B1EBC863E1A}"/>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spring wheat, how many acres of each fertilizer type did you apply?”</a:t>
            </a:r>
          </a:p>
          <a:p>
            <a:pPr lvl="0">
              <a:defRPr/>
            </a:pPr>
            <a:r>
              <a:rPr lang="en-US" dirty="0"/>
              <a:t>The chart illustrates the % of total spring wheat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2782868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5"/>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7014BE-4CAE-7C4F-DC4D-3EED54E21A6E}"/>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Volume in Spring Wheat</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sp>
        <p:nvSpPr>
          <p:cNvPr id="11" name="TextBox 10">
            <a:extLst>
              <a:ext uri="{FF2B5EF4-FFF2-40B4-BE49-F238E27FC236}">
                <a16:creationId xmlns:a16="http://schemas.microsoft.com/office/drawing/2014/main" id="{EF6417FB-B139-4F76-8537-CB51BA8052E2}"/>
              </a:ext>
            </a:extLst>
          </p:cNvPr>
          <p:cNvSpPr txBox="1"/>
          <p:nvPr/>
        </p:nvSpPr>
        <p:spPr>
          <a:xfrm>
            <a:off x="8228012" y="5351771"/>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An estimated 125 million pounds of K</a:t>
            </a:r>
            <a:r>
              <a:rPr kumimoji="0" lang="en-US" sz="1000" b="0" i="0" u="none" strike="noStrike" kern="1200" cap="none" spc="0" normalizeH="0" baseline="-25000" noProof="0" dirty="0">
                <a:ln>
                  <a:noFill/>
                </a:ln>
                <a:solidFill>
                  <a:srgbClr val="201B1A"/>
                </a:solidFill>
                <a:effectLst/>
                <a:uLnTx/>
                <a:uFillTx/>
                <a:latin typeface="Calibri"/>
                <a:ea typeface="+mn-ea"/>
                <a:cs typeface="+mn-cs"/>
              </a:rPr>
              <a:t>2</a:t>
            </a:r>
            <a:r>
              <a:rPr kumimoji="0" lang="en-US" sz="1000" b="0" i="0" u="none" strike="noStrike" kern="1200" cap="none" spc="0" normalizeH="0" baseline="0" noProof="0" dirty="0">
                <a:ln>
                  <a:noFill/>
                </a:ln>
                <a:solidFill>
                  <a:srgbClr val="201B1A"/>
                </a:solidFill>
                <a:effectLst/>
                <a:uLnTx/>
                <a:uFillTx/>
                <a:latin typeface="Calibri"/>
                <a:ea typeface="+mn-ea"/>
                <a:cs typeface="+mn-cs"/>
              </a:rPr>
              <a:t>O was used in spring wheat in 2023.</a:t>
            </a:r>
          </a:p>
        </p:txBody>
      </p:sp>
      <p:pic>
        <p:nvPicPr>
          <p:cNvPr id="14" name="Picture 13" descr="Asset 8.png">
            <a:hlinkClick r:id="rId5" action="ppaction://hlinksldjump"/>
            <a:extLst>
              <a:ext uri="{FF2B5EF4-FFF2-40B4-BE49-F238E27FC236}">
                <a16:creationId xmlns:a16="http://schemas.microsoft.com/office/drawing/2014/main" id="{78457805-8752-48A3-ABF1-D00DBC5C5189}"/>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4" name="Object 3">
            <a:extLst>
              <a:ext uri="{FF2B5EF4-FFF2-40B4-BE49-F238E27FC236}">
                <a16:creationId xmlns:a16="http://schemas.microsoft.com/office/drawing/2014/main" id="{2558F9BB-A532-A3DF-C702-B5F79E2458DD}"/>
              </a:ext>
            </a:extLst>
          </p:cNvPr>
          <p:cNvGraphicFramePr>
            <a:graphicFrameLocks/>
          </p:cNvGraphicFramePr>
          <p:nvPr>
            <p:extLst>
              <p:ext uri="{D42A27DB-BD31-4B8C-83A1-F6EECF244321}">
                <p14:modId xmlns:p14="http://schemas.microsoft.com/office/powerpoint/2010/main" val="305362022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2558F9BB-A532-A3DF-C702-B5F79E2458DD}"/>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total potassium (K₂O) volume (000’s of pounds) that was used in each year. The potassium (K₂O) volume was calculated from all sources of potassium (K₂O) contained in all fertilizer types.</a:t>
            </a:r>
          </a:p>
        </p:txBody>
      </p:sp>
    </p:spTree>
    <p:extLst>
      <p:ext uri="{BB962C8B-B14F-4D97-AF65-F5344CB8AC3E}">
        <p14:creationId xmlns:p14="http://schemas.microsoft.com/office/powerpoint/2010/main" val="3727771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82A946-3B73-EEE5-D646-6AE21E58DBF2}"/>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Volume in Spring Wheat</a:t>
            </a:r>
            <a:r>
              <a:rPr lang="en-CA" sz="2200" u="none" dirty="0"/>
              <a:t> by Timing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pic>
        <p:nvPicPr>
          <p:cNvPr id="12" name="Picture 11" descr="Asset 8.png">
            <a:hlinkClick r:id="rId5" action="ppaction://hlinksldjump"/>
            <a:extLst>
              <a:ext uri="{FF2B5EF4-FFF2-40B4-BE49-F238E27FC236}">
                <a16:creationId xmlns:a16="http://schemas.microsoft.com/office/drawing/2014/main" id="{AD1AE1C3-6CB9-40B5-BCF0-6A60A2B61FF8}"/>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1DE35EA9-72CB-5279-2823-FB8DCE8408DC}"/>
              </a:ext>
            </a:extLst>
          </p:cNvPr>
          <p:cNvGraphicFramePr>
            <a:graphicFrameLocks/>
          </p:cNvGraphicFramePr>
          <p:nvPr>
            <p:extLst>
              <p:ext uri="{D42A27DB-BD31-4B8C-83A1-F6EECF244321}">
                <p14:modId xmlns:p14="http://schemas.microsoft.com/office/powerpoint/2010/main" val="147838050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1DE35EA9-72CB-5279-2823-FB8DCE8408DC}"/>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total potassium (K₂O) volume (000’s of pounds) that was used in each year by application timing. The potassium (K₂O) volume was calculated from all sources of potassium (K₂O) contained in all fertilizer types.</a:t>
            </a:r>
          </a:p>
        </p:txBody>
      </p:sp>
    </p:spTree>
    <p:extLst>
      <p:ext uri="{BB962C8B-B14F-4D97-AF65-F5344CB8AC3E}">
        <p14:creationId xmlns:p14="http://schemas.microsoft.com/office/powerpoint/2010/main" val="545003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CF859D-57D7-F40F-4C67-CEBD04091816}"/>
              </a:ext>
            </a:extLst>
          </p:cNvPr>
          <p:cNvPicPr>
            <a:picLocks noChangeAspect="1"/>
          </p:cNvPicPr>
          <p:nvPr/>
        </p:nvPicPr>
        <p:blipFill>
          <a:blip r:embed="rId2"/>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Fertilizer Source in Spring Wheat - All Timings</a:t>
            </a:r>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sp>
        <p:nvSpPr>
          <p:cNvPr id="8" name="EX-MOREINFO-001"/>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potassium (K₂O) volume applied at all timings that was provided by each fertilizer type. The potassium (K₂O) volume was calculated from all sources of potassium (K₂O) contained in all fertilizer types.</a:t>
            </a:r>
          </a:p>
        </p:txBody>
      </p:sp>
      <p:pic>
        <p:nvPicPr>
          <p:cNvPr id="20" name="Picture 19" descr="Asset 8.png">
            <a:hlinkClick r:id="rId4" action="ppaction://hlinksldjump"/>
            <a:extLst>
              <a:ext uri="{FF2B5EF4-FFF2-40B4-BE49-F238E27FC236}">
                <a16:creationId xmlns:a16="http://schemas.microsoft.com/office/drawing/2014/main" id="{0386B45F-682A-4304-95D7-C2A636F9666B}"/>
              </a:ext>
            </a:extLst>
          </p:cNvPr>
          <p:cNvPicPr>
            <a:picLocks noChangeAspect="1"/>
          </p:cNvPicPr>
          <p:nvPr/>
        </p:nvPicPr>
        <p:blipFill>
          <a:blip r:embed="rId5" cstate="print"/>
          <a:stretch>
            <a:fillRect/>
          </a:stretch>
        </p:blipFill>
        <p:spPr>
          <a:xfrm>
            <a:off x="1371600" y="5178212"/>
            <a:ext cx="301752" cy="171642"/>
          </a:xfrm>
          <a:prstGeom prst="rect">
            <a:avLst/>
          </a:prstGeom>
        </p:spPr>
      </p:pic>
      <p:sp>
        <p:nvSpPr>
          <p:cNvPr id="21" name="Rectangle 20">
            <a:hlinkClick r:id="rId6" action="ppaction://hlinksldjump"/>
            <a:extLst>
              <a:ext uri="{FF2B5EF4-FFF2-40B4-BE49-F238E27FC236}">
                <a16:creationId xmlns:a16="http://schemas.microsoft.com/office/drawing/2014/main" id="{808F47B0-1435-4123-AFAC-A0172AE55942}"/>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Isosceles Triangle 18">
            <a:extLst>
              <a:ext uri="{FF2B5EF4-FFF2-40B4-BE49-F238E27FC236}">
                <a16:creationId xmlns:a16="http://schemas.microsoft.com/office/drawing/2014/main" id="{D02B98DB-4A08-4057-9B30-CF5C51AF54CA}"/>
              </a:ext>
            </a:extLst>
          </p:cNvPr>
          <p:cNvSpPr/>
          <p:nvPr/>
        </p:nvSpPr>
        <p:spPr>
          <a:xfrm>
            <a:off x="10568538" y="2489442"/>
            <a:ext cx="16764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9490093" y="2671839"/>
            <a:ext cx="177641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Use of Potash in spring wheat was stable in 2023.</a:t>
            </a:r>
          </a:p>
        </p:txBody>
      </p:sp>
      <p:pic>
        <p:nvPicPr>
          <p:cNvPr id="6" name="Picture 5">
            <a:extLst>
              <a:ext uri="{FF2B5EF4-FFF2-40B4-BE49-F238E27FC236}">
                <a16:creationId xmlns:a16="http://schemas.microsoft.com/office/drawing/2014/main" id="{FF2B0B76-E887-1A6F-75EC-86B40C3A628F}"/>
              </a:ext>
            </a:extLst>
          </p:cNvPr>
          <p:cNvPicPr>
            <a:picLocks noChangeAspect="1"/>
          </p:cNvPicPr>
          <p:nvPr/>
        </p:nvPicPr>
        <p:blipFill>
          <a:blip r:embed="rId7"/>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500738FE-4B4C-F9D5-0A32-B35FE8126569}"/>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4" name="Object 3">
            <a:extLst>
              <a:ext uri="{FF2B5EF4-FFF2-40B4-BE49-F238E27FC236}">
                <a16:creationId xmlns:a16="http://schemas.microsoft.com/office/drawing/2014/main" id="{EBA0C2CF-6ABF-D52C-F588-A68D57B0A08F}"/>
              </a:ext>
            </a:extLst>
          </p:cNvPr>
          <p:cNvGraphicFramePr>
            <a:graphicFrameLocks/>
          </p:cNvGraphicFramePr>
          <p:nvPr>
            <p:extLst>
              <p:ext uri="{D42A27DB-BD31-4B8C-83A1-F6EECF244321}">
                <p14:modId xmlns:p14="http://schemas.microsoft.com/office/powerpoint/2010/main" val="24408253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4" name="Object 3">
                        <a:extLst>
                          <a:ext uri="{FF2B5EF4-FFF2-40B4-BE49-F238E27FC236}">
                            <a16:creationId xmlns:a16="http://schemas.microsoft.com/office/drawing/2014/main" id="{EBA0C2CF-6ABF-D52C-F588-A68D57B0A08F}"/>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Tree>
    <p:extLst>
      <p:ext uri="{BB962C8B-B14F-4D97-AF65-F5344CB8AC3E}">
        <p14:creationId xmlns:p14="http://schemas.microsoft.com/office/powerpoint/2010/main" val="27013366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4">
            <a:extLst>
              <a:ext uri="{FF2B5EF4-FFF2-40B4-BE49-F238E27FC236}">
                <a16:creationId xmlns:a16="http://schemas.microsoft.com/office/drawing/2014/main" id="{68E0E4AD-A069-41C2-AEE2-886237DD8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6422" y="9144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6F1CFEC3-7D29-8AC5-15A0-4C4C59DD9E3C}"/>
              </a:ext>
            </a:extLst>
          </p:cNvPr>
          <p:cNvPicPr>
            <a:picLocks noChangeAspect="1"/>
          </p:cNvPicPr>
          <p:nvPr/>
        </p:nvPicPr>
        <p:blipFill>
          <a:blip r:embed="rId4"/>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Fertilizer Source in Spring Wheat - Fall Timing</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pic>
        <p:nvPicPr>
          <p:cNvPr id="18" name="Picture 17" descr="Asset 17.png">
            <a:extLst>
              <a:ext uri="{FF2B5EF4-FFF2-40B4-BE49-F238E27FC236}">
                <a16:creationId xmlns:a16="http://schemas.microsoft.com/office/drawing/2014/main" id="{813E311C-E986-4F9B-9A1E-964118552240}"/>
              </a:ext>
            </a:extLst>
          </p:cNvPr>
          <p:cNvPicPr>
            <a:picLocks noChangeAspect="1"/>
          </p:cNvPicPr>
          <p:nvPr/>
        </p:nvPicPr>
        <p:blipFill>
          <a:blip r:embed="rId6" cstate="print"/>
          <a:stretch>
            <a:fillRect/>
          </a:stretch>
        </p:blipFill>
        <p:spPr>
          <a:xfrm>
            <a:off x="11706540" y="295922"/>
            <a:ext cx="407672" cy="407672"/>
          </a:xfrm>
          <a:prstGeom prst="rect">
            <a:avLst/>
          </a:prstGeom>
        </p:spPr>
      </p:pic>
      <p:pic>
        <p:nvPicPr>
          <p:cNvPr id="16" name="Picture 15" descr="Asset 8.png">
            <a:hlinkClick r:id="rId7" action="ppaction://hlinksldjump"/>
            <a:extLst>
              <a:ext uri="{FF2B5EF4-FFF2-40B4-BE49-F238E27FC236}">
                <a16:creationId xmlns:a16="http://schemas.microsoft.com/office/drawing/2014/main" id="{EAA30C7B-0D48-4E12-BEDD-8A5B6A87743C}"/>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9" name="Picture 8">
            <a:extLst>
              <a:ext uri="{FF2B5EF4-FFF2-40B4-BE49-F238E27FC236}">
                <a16:creationId xmlns:a16="http://schemas.microsoft.com/office/drawing/2014/main" id="{BEC8463A-ADA4-12F9-B3AD-0EC5587F6745}"/>
              </a:ext>
            </a:extLst>
          </p:cNvPr>
          <p:cNvPicPr>
            <a:picLocks noChangeAspect="1"/>
          </p:cNvPicPr>
          <p:nvPr/>
        </p:nvPicPr>
        <p:blipFill>
          <a:blip r:embed="rId9"/>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94AE4E04-BC0D-7866-657C-59C356637EC8}"/>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3" name="Object 2">
            <a:extLst>
              <a:ext uri="{FF2B5EF4-FFF2-40B4-BE49-F238E27FC236}">
                <a16:creationId xmlns:a16="http://schemas.microsoft.com/office/drawing/2014/main" id="{C00F1726-7E5C-3D35-A0FF-187402EEB1ED}"/>
              </a:ext>
            </a:extLst>
          </p:cNvPr>
          <p:cNvGraphicFramePr>
            <a:graphicFrameLocks/>
          </p:cNvGraphicFramePr>
          <p:nvPr>
            <p:extLst>
              <p:ext uri="{D42A27DB-BD31-4B8C-83A1-F6EECF244321}">
                <p14:modId xmlns:p14="http://schemas.microsoft.com/office/powerpoint/2010/main" val="126424633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3" name="Object 2">
                        <a:extLst>
                          <a:ext uri="{FF2B5EF4-FFF2-40B4-BE49-F238E27FC236}">
                            <a16:creationId xmlns:a16="http://schemas.microsoft.com/office/drawing/2014/main" id="{C00F1726-7E5C-3D35-A0FF-187402EEB1ED}"/>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potassium (K₂O) volume applied at the fall timing that was provided by each fertilizer type. The potassium (K₂O) volume was calculated from all sources of potassium (K₂O) contained in all fertilizer types.</a:t>
            </a:r>
          </a:p>
        </p:txBody>
      </p:sp>
    </p:spTree>
    <p:extLst>
      <p:ext uri="{BB962C8B-B14F-4D97-AF65-F5344CB8AC3E}">
        <p14:creationId xmlns:p14="http://schemas.microsoft.com/office/powerpoint/2010/main" val="2169426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71BECF-682A-DF48-2DCF-7D2D22A46096}"/>
              </a:ext>
            </a:extLst>
          </p:cNvPr>
          <p:cNvPicPr>
            <a:picLocks noChangeAspect="1"/>
          </p:cNvPicPr>
          <p:nvPr/>
        </p:nvPicPr>
        <p:blipFill>
          <a:blip r:embed="rId2"/>
          <a:stretch>
            <a:fillRect/>
          </a:stretch>
        </p:blipFill>
        <p:spPr>
          <a:xfrm>
            <a:off x="2648357" y="816899"/>
            <a:ext cx="8961896"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Timing in Canola - % of Volume</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6" name="Isosceles Triangle 15"/>
          <p:cNvSpPr/>
          <p:nvPr/>
        </p:nvSpPr>
        <p:spPr>
          <a:xfrm>
            <a:off x="9828212" y="4679038"/>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8850671" y="4873663"/>
            <a:ext cx="22513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75% of total Nitrogen volume in canola was applied at planting.</a:t>
            </a:r>
          </a:p>
        </p:txBody>
      </p:sp>
      <p:sp>
        <p:nvSpPr>
          <p:cNvPr id="24" name="Rectangle 23">
            <a:hlinkClick r:id="rId7" action="ppaction://hlinksldjump"/>
            <a:extLst>
              <a:ext uri="{FF2B5EF4-FFF2-40B4-BE49-F238E27FC236}">
                <a16:creationId xmlns:a16="http://schemas.microsoft.com/office/drawing/2014/main" id="{821E1C49-5752-4059-B61C-1F9BC58D7E7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EX-MOREINFO-002"/>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Nitrogen volume applied in canola that was applied at each timing in each year.</a:t>
            </a:r>
          </a:p>
          <a:p>
            <a:r>
              <a:rPr lang="en-CA" dirty="0"/>
              <a:t>Total pounds of actual Nitrogen applied was calculated based on all sources of Nitrogen from all fertilizer types.</a:t>
            </a:r>
          </a:p>
        </p:txBody>
      </p:sp>
      <p:pic>
        <p:nvPicPr>
          <p:cNvPr id="11" name="Picture 10">
            <a:extLst>
              <a:ext uri="{FF2B5EF4-FFF2-40B4-BE49-F238E27FC236}">
                <a16:creationId xmlns:a16="http://schemas.microsoft.com/office/drawing/2014/main" id="{80BF28F4-5A58-A188-78D5-60E6D686CF18}"/>
              </a:ext>
            </a:extLst>
          </p:cNvPr>
          <p:cNvPicPr>
            <a:picLocks noChangeAspect="1"/>
          </p:cNvPicPr>
          <p:nvPr/>
        </p:nvPicPr>
        <p:blipFill>
          <a:blip r:embed="rId8"/>
          <a:stretch>
            <a:fillRect/>
          </a:stretch>
        </p:blipFill>
        <p:spPr>
          <a:xfrm>
            <a:off x="12266612" y="0"/>
            <a:ext cx="4839315" cy="6858000"/>
          </a:xfrm>
          <a:prstGeom prst="rect">
            <a:avLst/>
          </a:prstGeom>
        </p:spPr>
      </p:pic>
      <p:pic>
        <p:nvPicPr>
          <p:cNvPr id="14" name="Picture 13" descr="Asset 9.png">
            <a:extLst>
              <a:ext uri="{FF2B5EF4-FFF2-40B4-BE49-F238E27FC236}">
                <a16:creationId xmlns:a16="http://schemas.microsoft.com/office/drawing/2014/main" id="{C517EF24-FDE2-74BB-302F-825804EAB99F}"/>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3" name="Object 2">
            <a:extLst>
              <a:ext uri="{FF2B5EF4-FFF2-40B4-BE49-F238E27FC236}">
                <a16:creationId xmlns:a16="http://schemas.microsoft.com/office/drawing/2014/main" id="{5EDF8373-8000-01C5-49C0-8759523C87AF}"/>
              </a:ext>
            </a:extLst>
          </p:cNvPr>
          <p:cNvGraphicFramePr>
            <a:graphicFrameLocks/>
          </p:cNvGraphicFramePr>
          <p:nvPr>
            <p:extLst>
              <p:ext uri="{D42A27DB-BD31-4B8C-83A1-F6EECF244321}">
                <p14:modId xmlns:p14="http://schemas.microsoft.com/office/powerpoint/2010/main" val="73944964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3" name="Object 2">
                        <a:extLst>
                          <a:ext uri="{FF2B5EF4-FFF2-40B4-BE49-F238E27FC236}">
                            <a16:creationId xmlns:a16="http://schemas.microsoft.com/office/drawing/2014/main" id="{5EDF8373-8000-01C5-49C0-8759523C87AF}"/>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1"/>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8" grpId="0" animBg="1"/>
      <p:bldP spid="8" grpId="1"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2D667F-4AB9-BA36-EB1C-79DB0167164C}"/>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Fertilizer Source in Spring Wheat - Spring Before Planting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pic>
        <p:nvPicPr>
          <p:cNvPr id="18" name="Picture 17" descr="Asset 17.png">
            <a:extLst>
              <a:ext uri="{FF2B5EF4-FFF2-40B4-BE49-F238E27FC236}">
                <a16:creationId xmlns:a16="http://schemas.microsoft.com/office/drawing/2014/main" id="{70033B67-DD17-4FEA-BA6C-9861F9D4DD63}"/>
              </a:ext>
            </a:extLst>
          </p:cNvPr>
          <p:cNvPicPr>
            <a:picLocks noChangeAspect="1"/>
          </p:cNvPicPr>
          <p:nvPr/>
        </p:nvPicPr>
        <p:blipFill>
          <a:blip r:embed="rId5" cstate="print"/>
          <a:stretch>
            <a:fillRect/>
          </a:stretch>
        </p:blipFill>
        <p:spPr>
          <a:xfrm>
            <a:off x="11706540" y="295922"/>
            <a:ext cx="407672" cy="407672"/>
          </a:xfrm>
          <a:prstGeom prst="rect">
            <a:avLst/>
          </a:prstGeom>
        </p:spPr>
      </p:pic>
      <p:pic>
        <p:nvPicPr>
          <p:cNvPr id="16" name="Picture 15" descr="Asset 8.png">
            <a:hlinkClick r:id="rId6" action="ppaction://hlinksldjump"/>
            <a:extLst>
              <a:ext uri="{FF2B5EF4-FFF2-40B4-BE49-F238E27FC236}">
                <a16:creationId xmlns:a16="http://schemas.microsoft.com/office/drawing/2014/main" id="{002A6D6B-6BF5-48C8-834E-83D458730CC5}"/>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9" name="Picture 8">
            <a:extLst>
              <a:ext uri="{FF2B5EF4-FFF2-40B4-BE49-F238E27FC236}">
                <a16:creationId xmlns:a16="http://schemas.microsoft.com/office/drawing/2014/main" id="{4DD49E0C-EEC9-34C8-ABDE-4E84C71E3F32}"/>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055CF033-E2B6-6339-895E-A9A5A152E847}"/>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potassium (K₂O) volume applied in the spring before planting that was provided by each fertilizer type. The potassium (K₂O) volume was calculated from all sources of potassium (K₂O) contained in all fertilizer types.</a:t>
            </a:r>
          </a:p>
        </p:txBody>
      </p:sp>
    </p:spTree>
    <p:extLst>
      <p:ext uri="{BB962C8B-B14F-4D97-AF65-F5344CB8AC3E}">
        <p14:creationId xmlns:p14="http://schemas.microsoft.com/office/powerpoint/2010/main" val="960024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888DE9-B38F-D856-9D07-3B546C0ADAA2}"/>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Fertilizer Source in Spring Wheat - At Planting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sp>
        <p:nvSpPr>
          <p:cNvPr id="16" name="Isosceles Triangle 15"/>
          <p:cNvSpPr/>
          <p:nvPr/>
        </p:nvSpPr>
        <p:spPr>
          <a:xfrm>
            <a:off x="10505466" y="2477253"/>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9828212" y="2667000"/>
            <a:ext cx="1524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Use of dry Potash at planting </a:t>
            </a:r>
            <a:r>
              <a:rPr lang="en-US" sz="1000" dirty="0">
                <a:solidFill>
                  <a:srgbClr val="201B1A"/>
                </a:solidFill>
                <a:latin typeface="Calibri"/>
              </a:rPr>
              <a:t>was stable in 2023</a:t>
            </a:r>
            <a:r>
              <a:rPr kumimoji="0" lang="en-US" sz="1000" b="0" i="0" u="none" strike="noStrike" kern="1200" cap="none" spc="0" normalizeH="0" baseline="0" noProof="0" dirty="0">
                <a:ln>
                  <a:noFill/>
                </a:ln>
                <a:solidFill>
                  <a:srgbClr val="201B1A"/>
                </a:solidFill>
                <a:effectLst/>
                <a:uLnTx/>
                <a:uFillTx/>
                <a:latin typeface="Calibri"/>
                <a:ea typeface="+mn-ea"/>
                <a:cs typeface="+mn-cs"/>
              </a:rPr>
              <a:t>.</a:t>
            </a:r>
          </a:p>
        </p:txBody>
      </p:sp>
      <p:pic>
        <p:nvPicPr>
          <p:cNvPr id="22" name="Picture 21" descr="Asset 17.png">
            <a:extLst>
              <a:ext uri="{FF2B5EF4-FFF2-40B4-BE49-F238E27FC236}">
                <a16:creationId xmlns:a16="http://schemas.microsoft.com/office/drawing/2014/main" id="{F843A86D-8DD6-4A91-B0D4-EF52C1CAF6AA}"/>
              </a:ext>
            </a:extLst>
          </p:cNvPr>
          <p:cNvPicPr>
            <a:picLocks noChangeAspect="1"/>
          </p:cNvPicPr>
          <p:nvPr/>
        </p:nvPicPr>
        <p:blipFill>
          <a:blip r:embed="rId5" cstate="print"/>
          <a:stretch>
            <a:fillRect/>
          </a:stretch>
        </p:blipFill>
        <p:spPr>
          <a:xfrm>
            <a:off x="11706540" y="295922"/>
            <a:ext cx="407672" cy="407672"/>
          </a:xfrm>
          <a:prstGeom prst="rect">
            <a:avLst/>
          </a:prstGeom>
        </p:spPr>
      </p:pic>
      <p:pic>
        <p:nvPicPr>
          <p:cNvPr id="19" name="Picture 18" descr="Asset 8.png">
            <a:hlinkClick r:id="rId6" action="ppaction://hlinksldjump"/>
            <a:extLst>
              <a:ext uri="{FF2B5EF4-FFF2-40B4-BE49-F238E27FC236}">
                <a16:creationId xmlns:a16="http://schemas.microsoft.com/office/drawing/2014/main" id="{00CF7365-558A-405E-B3C5-E2F9D7AAF5F7}"/>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5" name="Picture 4">
            <a:extLst>
              <a:ext uri="{FF2B5EF4-FFF2-40B4-BE49-F238E27FC236}">
                <a16:creationId xmlns:a16="http://schemas.microsoft.com/office/drawing/2014/main" id="{98DCA8D3-4C8B-C590-8CB3-69D49BDFFEB0}"/>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40CE48CA-8E6B-3595-0F53-0EAC46594E61}"/>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potassium (K₂O) volume applied in the spring at planting that was provided by each fertilizer type. The potassium (K₂O) volume was calculated from all sources of potassium (K₂O) contained in all fertilizer types.</a:t>
            </a:r>
          </a:p>
        </p:txBody>
      </p:sp>
    </p:spTree>
    <p:extLst>
      <p:ext uri="{BB962C8B-B14F-4D97-AF65-F5344CB8AC3E}">
        <p14:creationId xmlns:p14="http://schemas.microsoft.com/office/powerpoint/2010/main" val="867499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5"/>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221" y="614743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E67E3F97-DEF3-6827-B228-EE65F75B2279}"/>
              </a:ext>
            </a:extLst>
          </p:cNvPr>
          <p:cNvPicPr>
            <a:picLocks noChangeAspect="1"/>
          </p:cNvPicPr>
          <p:nvPr/>
        </p:nvPicPr>
        <p:blipFill>
          <a:blip r:embed="rId4"/>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Potassium (K₂O) Fertilizer Source in Spring Wheat by Timing</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pic>
        <p:nvPicPr>
          <p:cNvPr id="18" name="Picture 17" descr="Asset 8.png">
            <a:hlinkClick r:id="rId6" action="ppaction://hlinksldjump"/>
            <a:extLst>
              <a:ext uri="{FF2B5EF4-FFF2-40B4-BE49-F238E27FC236}">
                <a16:creationId xmlns:a16="http://schemas.microsoft.com/office/drawing/2014/main" id="{88AB4C42-49D1-4392-8F14-C9D63E8F47F8}"/>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D46C6A75-1BF7-CBEA-A256-1203C7A3026B}"/>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677CE280-6D74-4A67-107E-542A58D7FC77}"/>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application timing, the graphs illustrate the % of total potassium (K₂O) volume applied in spring wheat that came from each fertilizer source.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2378687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3D9FD39-5A21-C6DC-24E3-60167127204E}"/>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Spring Wheat Growers Using Each </a:t>
            </a:r>
            <a:r>
              <a:rPr lang="en-US" sz="2400" kern="1200" dirty="0">
                <a:solidFill>
                  <a:schemeClr val="accent2"/>
                </a:solidFill>
                <a:effectLst/>
                <a:latin typeface="Calibri" pitchFamily="34" charset="0"/>
                <a:ea typeface="+mj-ea"/>
                <a:cs typeface="+mj-cs"/>
              </a:rPr>
              <a:t>Sulphur</a:t>
            </a:r>
            <a:r>
              <a:rPr lang="en-CA" sz="2200" u="none" dirty="0"/>
              <a:t> Source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pic>
        <p:nvPicPr>
          <p:cNvPr id="13" name="Picture 12"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6" name="Isosceles Triangle 15"/>
          <p:cNvSpPr/>
          <p:nvPr/>
        </p:nvSpPr>
        <p:spPr>
          <a:xfrm>
            <a:off x="5875245" y="277645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5027612" y="2971800"/>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11% of spring wheat growers used ammonium sulphate in 2023.</a:t>
            </a:r>
          </a:p>
        </p:txBody>
      </p:sp>
      <p:pic>
        <p:nvPicPr>
          <p:cNvPr id="19" name="Picture 18" descr="Asset 8.png">
            <a:hlinkClick r:id="rId6" action="ppaction://hlinksldjump"/>
            <a:extLst>
              <a:ext uri="{FF2B5EF4-FFF2-40B4-BE49-F238E27FC236}">
                <a16:creationId xmlns:a16="http://schemas.microsoft.com/office/drawing/2014/main" id="{03572EF5-C3B2-4663-8EB3-BB7B312FD80E}"/>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DBAA7DBC-6E1C-EA10-F609-7DF9E56ABDED}"/>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BC7B33C2-31FC-86B5-5D91-146C09B2C6C7}"/>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AD77DE59-4D62-1DEC-91C8-015BBF33EA85}"/>
              </a:ext>
            </a:extLst>
          </p:cNvPr>
          <p:cNvGraphicFramePr>
            <a:graphicFrameLocks/>
          </p:cNvGraphicFramePr>
          <p:nvPr>
            <p:extLst>
              <p:ext uri="{D42A27DB-BD31-4B8C-83A1-F6EECF244321}">
                <p14:modId xmlns:p14="http://schemas.microsoft.com/office/powerpoint/2010/main" val="64158752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1" name="Object 10">
                        <a:extLst>
                          <a:ext uri="{FF2B5EF4-FFF2-40B4-BE49-F238E27FC236}">
                            <a16:creationId xmlns:a16="http://schemas.microsoft.com/office/drawing/2014/main" id="{AD77DE59-4D62-1DEC-91C8-015BBF33EA85}"/>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spring wheat crop, did you apply fertilizer or manure at each timing? – and given the options of a) Applied in fall of previous year, b) in the spring before planting, c) in the spring at planting and d) after planting/in-crop.  For your 2023 spring wheat crop, which fertilizer types did you apply at each timing?</a:t>
            </a:r>
          </a:p>
          <a:p>
            <a:pPr lvl="0">
              <a:defRPr/>
            </a:pPr>
            <a:r>
              <a:rPr lang="en-CA" dirty="0"/>
              <a:t>The chart illustrates the % of spring wheat growers who indicated that they used this nutrient and each fertilizer type in spring wheat in 2023.  </a:t>
            </a:r>
          </a:p>
          <a:p>
            <a:pPr lvl="0">
              <a:defRPr/>
            </a:pPr>
            <a:r>
              <a:rPr lang="en-CA" dirty="0"/>
              <a:t>Nutrients were defined based on any fertilizer type that contains the nutrient.</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962606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33630C-8BDF-31AD-81D0-5C4C250BDEB9}"/>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Spring Wheat Growers Using </a:t>
            </a:r>
            <a:r>
              <a:rPr lang="en-US" sz="2400" kern="1200" dirty="0">
                <a:solidFill>
                  <a:schemeClr val="accent2"/>
                </a:solidFill>
                <a:effectLst/>
                <a:latin typeface="Calibri" pitchFamily="34" charset="0"/>
                <a:ea typeface="+mj-ea"/>
                <a:cs typeface="+mj-cs"/>
              </a:rPr>
              <a:t>Sulphur</a:t>
            </a:r>
            <a:r>
              <a:rPr lang="en-CA" sz="2200" u="none" baseline="0" dirty="0"/>
              <a:t> i</a:t>
            </a:r>
            <a:r>
              <a:rPr lang="en-CA" sz="2200" u="none" dirty="0"/>
              <a:t>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sp>
        <p:nvSpPr>
          <p:cNvPr id="13" name="Rectangle 12"/>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4" name="Picture 13"/>
          <p:cNvPicPr/>
          <p:nvPr/>
        </p:nvPicPr>
        <p:blipFill rotWithShape="1">
          <a:blip r:embed="rId5"/>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16" name="Picture 15" descr="Asset 8.png">
            <a:hlinkClick r:id="rId6" action="ppaction://hlinksldjump"/>
            <a:extLst>
              <a:ext uri="{FF2B5EF4-FFF2-40B4-BE49-F238E27FC236}">
                <a16:creationId xmlns:a16="http://schemas.microsoft.com/office/drawing/2014/main" id="{46A623E5-B369-47A0-8C45-945D7AFEBFCA}"/>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4" name="TextBox 3">
            <a:extLst>
              <a:ext uri="{FF2B5EF4-FFF2-40B4-BE49-F238E27FC236}">
                <a16:creationId xmlns:a16="http://schemas.microsoft.com/office/drawing/2014/main" id="{B920859B-E64A-2D40-C8CC-6B285C682991}"/>
              </a:ext>
            </a:extLst>
          </p:cNvPr>
          <p:cNvSpPr txBox="1"/>
          <p:nvPr/>
        </p:nvSpPr>
        <p:spPr>
          <a:xfrm>
            <a:off x="9515947" y="1974278"/>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201B1A"/>
                </a:solidFill>
                <a:effectLst/>
                <a:uLnTx/>
                <a:uFillTx/>
                <a:latin typeface="Calibri"/>
                <a:ea typeface="+mn-ea"/>
                <a:cs typeface="+mn-cs"/>
              </a:rPr>
              <a:t>Sprin</a:t>
            </a:r>
            <a:r>
              <a:rPr lang="en-US" sz="1000" dirty="0">
                <a:solidFill>
                  <a:srgbClr val="201B1A"/>
                </a:solidFill>
                <a:latin typeface="Calibri"/>
              </a:rPr>
              <a:t>g wheat g</a:t>
            </a:r>
            <a:r>
              <a:rPr kumimoji="0" lang="en-US" sz="1000" b="0" i="0" u="none" strike="noStrike" kern="1200" cap="none" spc="0" normalizeH="0" baseline="0" noProof="0" dirty="0">
                <a:ln>
                  <a:noFill/>
                </a:ln>
                <a:solidFill>
                  <a:srgbClr val="201B1A"/>
                </a:solidFill>
                <a:effectLst/>
                <a:uLnTx/>
                <a:uFillTx/>
                <a:latin typeface="Calibri"/>
                <a:ea typeface="+mn-ea"/>
                <a:cs typeface="+mn-cs"/>
              </a:rPr>
              <a:t>rowers in Alberta were more likely to apply </a:t>
            </a:r>
            <a:r>
              <a:rPr kumimoji="0" lang="en-US" sz="1000" b="0" i="0" u="none" strike="noStrike" kern="1200" cap="none" spc="0" normalizeH="0" baseline="0" noProof="0" dirty="0" err="1">
                <a:ln>
                  <a:noFill/>
                </a:ln>
                <a:solidFill>
                  <a:srgbClr val="201B1A"/>
                </a:solidFill>
                <a:effectLst/>
                <a:uLnTx/>
                <a:uFillTx/>
                <a:latin typeface="Calibri"/>
                <a:ea typeface="+mn-ea"/>
                <a:cs typeface="+mn-cs"/>
              </a:rPr>
              <a:t>sulphur</a:t>
            </a:r>
            <a:r>
              <a:rPr kumimoji="0" lang="en-US" sz="1000" b="0" i="0" u="none" strike="noStrike" kern="1200" cap="none" spc="0" normalizeH="0" baseline="0" noProof="0" dirty="0">
                <a:ln>
                  <a:noFill/>
                </a:ln>
                <a:solidFill>
                  <a:srgbClr val="201B1A"/>
                </a:solidFill>
                <a:effectLst/>
                <a:uLnTx/>
                <a:uFillTx/>
                <a:latin typeface="Calibri"/>
                <a:ea typeface="+mn-ea"/>
                <a:cs typeface="+mn-cs"/>
              </a:rPr>
              <a:t>.</a:t>
            </a: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spring wheat crop, did you apply fertilizer or manure at each timing? – and given the options of a) Applied in fall of previous year, b) in the spring before planting, c) in the spring at planting and d) after planting/in-crop.  For your 2023 spring wheat crop, which fertilizer types did you apply at each timing?</a:t>
            </a:r>
          </a:p>
          <a:p>
            <a:pPr lvl="0">
              <a:defRPr/>
            </a:pPr>
            <a:r>
              <a:rPr lang="en-CA" dirty="0"/>
              <a:t>The chart illustrates the % of spring wheat growers who indicated that they used this nutrient in spring wheat in 2023 by province, eco zone, farm size, age and 4R familiarity.</a:t>
            </a:r>
          </a:p>
          <a:p>
            <a:pPr lvl="0">
              <a:defRPr/>
            </a:pPr>
            <a:r>
              <a:rPr lang="en-CA" dirty="0"/>
              <a:t>Nutrients were defined based on any fertilizer type that contains the nutrient.</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049158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4"/>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C02EE1-04C0-EFD0-19F9-6B8121CE96C3}"/>
              </a:ext>
            </a:extLst>
          </p:cNvPr>
          <p:cNvPicPr>
            <a:picLocks noChangeAspect="1"/>
          </p:cNvPicPr>
          <p:nvPr/>
        </p:nvPicPr>
        <p:blipFill>
          <a:blip r:embed="rId3"/>
          <a:stretch>
            <a:fillRect/>
          </a:stretch>
        </p:blipFill>
        <p:spPr>
          <a:xfrm>
            <a:off x="2648356" y="826044"/>
            <a:ext cx="8961896" cy="5761218"/>
          </a:xfrm>
          <a:prstGeom prst="rect">
            <a:avLst/>
          </a:prstGeom>
        </p:spPr>
      </p:pic>
      <p:sp>
        <p:nvSpPr>
          <p:cNvPr id="2" name="Title 1"/>
          <p:cNvSpPr>
            <a:spLocks noGrp="1"/>
          </p:cNvSpPr>
          <p:nvPr>
            <p:ph type="title" idx="4294967295"/>
          </p:nvPr>
        </p:nvSpPr>
        <p:spPr>
          <a:xfrm>
            <a:off x="2284412" y="250825"/>
            <a:ext cx="9904413" cy="334963"/>
          </a:xfrm>
          <a:prstGeom prst="rect">
            <a:avLst/>
          </a:prstGeom>
        </p:spPr>
        <p:txBody>
          <a:bodyPr/>
          <a:lstStyle/>
          <a:p>
            <a:r>
              <a:rPr lang="en-CA" sz="2200" u="none" dirty="0"/>
              <a:t>Acres Treated With Each </a:t>
            </a:r>
            <a:r>
              <a:rPr lang="en-US" sz="2400" kern="1200" dirty="0">
                <a:solidFill>
                  <a:schemeClr val="accent2"/>
                </a:solidFill>
                <a:effectLst/>
                <a:latin typeface="Calibri" pitchFamily="34" charset="0"/>
                <a:ea typeface="+mj-ea"/>
                <a:cs typeface="+mj-cs"/>
              </a:rPr>
              <a:t>Sulphur</a:t>
            </a:r>
            <a:r>
              <a:rPr lang="en-CA" sz="2200" u="none" dirty="0"/>
              <a:t> Source in Spring Wheat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sp>
        <p:nvSpPr>
          <p:cNvPr id="14" name="Isosceles Triangle 13"/>
          <p:cNvSpPr/>
          <p:nvPr/>
        </p:nvSpPr>
        <p:spPr>
          <a:xfrm>
            <a:off x="6722118" y="279700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5" name="TextBox 14"/>
          <p:cNvSpPr txBox="1"/>
          <p:nvPr/>
        </p:nvSpPr>
        <p:spPr>
          <a:xfrm>
            <a:off x="6323012" y="2992350"/>
            <a:ext cx="2209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US" sz="1000" dirty="0">
                <a:solidFill>
                  <a:srgbClr val="201B1A"/>
                </a:solidFill>
                <a:latin typeface="Calibri"/>
              </a:rPr>
              <a:t>11</a:t>
            </a:r>
            <a:r>
              <a:rPr kumimoji="0" lang="en-US" sz="1000" b="0" i="0" u="none" strike="noStrike" kern="1200" cap="none" spc="0" normalizeH="0" baseline="0" noProof="0" dirty="0">
                <a:ln>
                  <a:noFill/>
                </a:ln>
                <a:solidFill>
                  <a:srgbClr val="201B1A"/>
                </a:solidFill>
                <a:effectLst/>
                <a:uLnTx/>
                <a:uFillTx/>
                <a:latin typeface="Calibri"/>
                <a:ea typeface="+mn-ea"/>
                <a:cs typeface="+mn-cs"/>
              </a:rPr>
              <a:t>% of spring wheat acres were treated with ammonium sulphate in 2023.</a:t>
            </a:r>
          </a:p>
        </p:txBody>
      </p:sp>
      <p:pic>
        <p:nvPicPr>
          <p:cNvPr id="20" name="Picture 19" descr="Asset 8.png">
            <a:hlinkClick r:id="rId5" action="ppaction://hlinksldjump"/>
            <a:extLst>
              <a:ext uri="{FF2B5EF4-FFF2-40B4-BE49-F238E27FC236}">
                <a16:creationId xmlns:a16="http://schemas.microsoft.com/office/drawing/2014/main" id="{6D537EAD-E352-4CA4-AF10-F0C306B9E600}"/>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1" name="Rectangle 20">
            <a:hlinkClick r:id="rId7" action="ppaction://hlinksldjump"/>
            <a:extLst>
              <a:ext uri="{FF2B5EF4-FFF2-40B4-BE49-F238E27FC236}">
                <a16:creationId xmlns:a16="http://schemas.microsoft.com/office/drawing/2014/main" id="{95FF3698-E9FA-46BA-B015-CF149B5CC11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3800720E-B123-2582-4AF3-EE2BA4DFB98D}"/>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44506E9B-8723-10AB-3444-0B62249EE988}"/>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4" name="Object 3">
            <a:extLst>
              <a:ext uri="{FF2B5EF4-FFF2-40B4-BE49-F238E27FC236}">
                <a16:creationId xmlns:a16="http://schemas.microsoft.com/office/drawing/2014/main" id="{0BCEDA87-212B-E37A-945C-320F2285BBF9}"/>
              </a:ext>
            </a:extLst>
          </p:cNvPr>
          <p:cNvGraphicFramePr>
            <a:graphicFrameLocks/>
          </p:cNvGraphicFramePr>
          <p:nvPr>
            <p:extLst>
              <p:ext uri="{D42A27DB-BD31-4B8C-83A1-F6EECF244321}">
                <p14:modId xmlns:p14="http://schemas.microsoft.com/office/powerpoint/2010/main" val="413418806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4" name="Object 3">
                        <a:extLst>
                          <a:ext uri="{FF2B5EF4-FFF2-40B4-BE49-F238E27FC236}">
                            <a16:creationId xmlns:a16="http://schemas.microsoft.com/office/drawing/2014/main" id="{0BCEDA87-212B-E37A-945C-320F2285BBF9}"/>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spring wheat, how many acres of each fertilizer type did you apply?”</a:t>
            </a:r>
          </a:p>
          <a:p>
            <a:pPr lvl="0">
              <a:defRPr/>
            </a:pPr>
            <a:r>
              <a:rPr lang="en-US" dirty="0"/>
              <a:t>The chart illustrates the % of total spring wheat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3826012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5"/>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7F8612-7C5C-D056-B7D5-BC33256316EB}"/>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Sulphur Volume in Spring Wheat</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sp>
        <p:nvSpPr>
          <p:cNvPr id="11" name="TextBox 10">
            <a:extLst>
              <a:ext uri="{FF2B5EF4-FFF2-40B4-BE49-F238E27FC236}">
                <a16:creationId xmlns:a16="http://schemas.microsoft.com/office/drawing/2014/main" id="{7A729A73-D5D1-4026-8B1C-A585255712BD}"/>
              </a:ext>
            </a:extLst>
          </p:cNvPr>
          <p:cNvSpPr txBox="1"/>
          <p:nvPr/>
        </p:nvSpPr>
        <p:spPr>
          <a:xfrm>
            <a:off x="6561802" y="5360397"/>
            <a:ext cx="236220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An estimated </a:t>
            </a:r>
            <a:r>
              <a:rPr lang="en-US" sz="1000" dirty="0">
                <a:solidFill>
                  <a:srgbClr val="201B1A"/>
                </a:solidFill>
                <a:latin typeface="Calibri"/>
              </a:rPr>
              <a:t>100</a:t>
            </a:r>
            <a:r>
              <a:rPr kumimoji="0" lang="en-US" sz="1000" b="0" i="0" u="none" strike="noStrike" kern="1200" cap="none" spc="0" normalizeH="0" baseline="0" noProof="0" dirty="0">
                <a:ln>
                  <a:noFill/>
                </a:ln>
                <a:solidFill>
                  <a:srgbClr val="201B1A"/>
                </a:solidFill>
                <a:effectLst/>
                <a:uLnTx/>
                <a:uFillTx/>
                <a:latin typeface="Calibri"/>
                <a:ea typeface="+mn-ea"/>
                <a:cs typeface="+mn-cs"/>
              </a:rPr>
              <a:t> million pounds of Sulphur was used in spring wheat in 2023.</a:t>
            </a:r>
          </a:p>
        </p:txBody>
      </p:sp>
      <p:pic>
        <p:nvPicPr>
          <p:cNvPr id="14" name="Picture 13" descr="Asset 8.png">
            <a:hlinkClick r:id="rId5" action="ppaction://hlinksldjump"/>
            <a:extLst>
              <a:ext uri="{FF2B5EF4-FFF2-40B4-BE49-F238E27FC236}">
                <a16:creationId xmlns:a16="http://schemas.microsoft.com/office/drawing/2014/main" id="{F0A2E7A0-5D4F-41C4-BF0A-2AFB2DE56ECC}"/>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381BB7BC-148F-C9E6-B8BF-735D49B645DD}"/>
              </a:ext>
            </a:extLst>
          </p:cNvPr>
          <p:cNvGraphicFramePr>
            <a:graphicFrameLocks/>
          </p:cNvGraphicFramePr>
          <p:nvPr>
            <p:extLst>
              <p:ext uri="{D42A27DB-BD31-4B8C-83A1-F6EECF244321}">
                <p14:modId xmlns:p14="http://schemas.microsoft.com/office/powerpoint/2010/main" val="60130032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381BB7BC-148F-C9E6-B8BF-735D49B645DD}"/>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total sulphur volume (000’s of pounds) that was used in each year. The sulphur volume was calculated from all sources of sulphur contained in all fertilizer types.</a:t>
            </a:r>
          </a:p>
        </p:txBody>
      </p:sp>
    </p:spTree>
    <p:extLst>
      <p:ext uri="{BB962C8B-B14F-4D97-AF65-F5344CB8AC3E}">
        <p14:creationId xmlns:p14="http://schemas.microsoft.com/office/powerpoint/2010/main" val="1846463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8A46B9-C57B-EA66-BD40-B39D61634E46}"/>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Sulphur Volume in Spring Wheat</a:t>
            </a:r>
            <a:r>
              <a:rPr lang="en-CA" sz="2200" u="none" dirty="0"/>
              <a:t> by Timing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pic>
        <p:nvPicPr>
          <p:cNvPr id="12" name="Picture 11" descr="Asset 8.png">
            <a:hlinkClick r:id="rId5" action="ppaction://hlinksldjump"/>
            <a:extLst>
              <a:ext uri="{FF2B5EF4-FFF2-40B4-BE49-F238E27FC236}">
                <a16:creationId xmlns:a16="http://schemas.microsoft.com/office/drawing/2014/main" id="{E9EE36F4-674C-4F44-AD08-469D00D9642B}"/>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F79A4C0C-9C08-1361-1B21-909DCD70E365}"/>
              </a:ext>
            </a:extLst>
          </p:cNvPr>
          <p:cNvGraphicFramePr>
            <a:graphicFrameLocks/>
          </p:cNvGraphicFramePr>
          <p:nvPr>
            <p:extLst>
              <p:ext uri="{D42A27DB-BD31-4B8C-83A1-F6EECF244321}">
                <p14:modId xmlns:p14="http://schemas.microsoft.com/office/powerpoint/2010/main" val="147473914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F79A4C0C-9C08-1361-1B21-909DCD70E365}"/>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total sulphur volume (000’s of pounds) that was used in each year by application timing. The sulphur volume was calculated from all sources of sulphur contained in all fertilizer types.</a:t>
            </a:r>
          </a:p>
        </p:txBody>
      </p:sp>
    </p:spTree>
    <p:extLst>
      <p:ext uri="{BB962C8B-B14F-4D97-AF65-F5344CB8AC3E}">
        <p14:creationId xmlns:p14="http://schemas.microsoft.com/office/powerpoint/2010/main" val="3756115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A7E5870-A5C7-0621-095B-D7E1A0A04F00}"/>
              </a:ext>
            </a:extLst>
          </p:cNvPr>
          <p:cNvPicPr>
            <a:picLocks noChangeAspect="1"/>
          </p:cNvPicPr>
          <p:nvPr/>
        </p:nvPicPr>
        <p:blipFill>
          <a:blip r:embed="rId3"/>
          <a:stretch>
            <a:fillRect/>
          </a:stretch>
        </p:blipFill>
        <p:spPr>
          <a:xfrm>
            <a:off x="2657800" y="819947"/>
            <a:ext cx="8943010"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Sulphur Fertilizer Source in Spring Wheat - All Timings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pic>
        <p:nvPicPr>
          <p:cNvPr id="20" name="Picture 19" descr="Asset 8.png">
            <a:hlinkClick r:id="rId5" action="ppaction://hlinksldjump"/>
            <a:extLst>
              <a:ext uri="{FF2B5EF4-FFF2-40B4-BE49-F238E27FC236}">
                <a16:creationId xmlns:a16="http://schemas.microsoft.com/office/drawing/2014/main" id="{4A782C92-6842-49B1-A8C6-5ECD62083C28}"/>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1" name="Rectangle 20">
            <a:hlinkClick r:id="rId7" action="ppaction://hlinksldjump"/>
            <a:extLst>
              <a:ext uri="{FF2B5EF4-FFF2-40B4-BE49-F238E27FC236}">
                <a16:creationId xmlns:a16="http://schemas.microsoft.com/office/drawing/2014/main" id="{45670DE6-D8F6-44E9-A70F-6CE448C1B84E}"/>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Isosceles Triangle 18">
            <a:extLst>
              <a:ext uri="{FF2B5EF4-FFF2-40B4-BE49-F238E27FC236}">
                <a16:creationId xmlns:a16="http://schemas.microsoft.com/office/drawing/2014/main" id="{58DEDB4D-D13D-4F02-BC62-E37807ED6FC0}"/>
              </a:ext>
            </a:extLst>
          </p:cNvPr>
          <p:cNvSpPr/>
          <p:nvPr/>
        </p:nvSpPr>
        <p:spPr>
          <a:xfrm rot="16200000">
            <a:off x="5475668" y="288184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4" name="TextBox 3">
            <a:extLst>
              <a:ext uri="{FF2B5EF4-FFF2-40B4-BE49-F238E27FC236}">
                <a16:creationId xmlns:a16="http://schemas.microsoft.com/office/drawing/2014/main" id="{70E11F6D-B385-712D-EE7B-31C13A5F1F81}"/>
              </a:ext>
            </a:extLst>
          </p:cNvPr>
          <p:cNvSpPr txBox="1"/>
          <p:nvPr/>
        </p:nvSpPr>
        <p:spPr>
          <a:xfrm>
            <a:off x="5637212" y="2810598"/>
            <a:ext cx="161050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Increased use of Ammonium </a:t>
            </a:r>
            <a:r>
              <a:rPr lang="en-US" sz="1000" dirty="0">
                <a:solidFill>
                  <a:srgbClr val="201B1A"/>
                </a:solidFill>
                <a:latin typeface="Calibri"/>
              </a:rPr>
              <a:t>thiosulphate </a:t>
            </a:r>
            <a:r>
              <a:rPr kumimoji="0" lang="en-US" sz="1000" b="0" i="0" u="none" strike="noStrike" kern="1200" cap="none" spc="0" normalizeH="0" baseline="0" noProof="0" dirty="0">
                <a:ln>
                  <a:noFill/>
                </a:ln>
                <a:solidFill>
                  <a:srgbClr val="201B1A"/>
                </a:solidFill>
                <a:effectLst/>
                <a:uLnTx/>
                <a:uFillTx/>
                <a:latin typeface="Calibri"/>
                <a:ea typeface="+mn-ea"/>
                <a:cs typeface="+mn-cs"/>
              </a:rPr>
              <a:t>in 2023.</a:t>
            </a:r>
          </a:p>
        </p:txBody>
      </p:sp>
      <p:sp>
        <p:nvSpPr>
          <p:cNvPr id="9" name="Isosceles Triangle 8">
            <a:extLst>
              <a:ext uri="{FF2B5EF4-FFF2-40B4-BE49-F238E27FC236}">
                <a16:creationId xmlns:a16="http://schemas.microsoft.com/office/drawing/2014/main" id="{488B774B-4792-F88D-348D-2E52E33161F8}"/>
              </a:ext>
            </a:extLst>
          </p:cNvPr>
          <p:cNvSpPr/>
          <p:nvPr/>
        </p:nvSpPr>
        <p:spPr>
          <a:xfrm rot="16200000">
            <a:off x="8592677" y="5710046"/>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6" name="TextBox 5">
            <a:extLst>
              <a:ext uri="{FF2B5EF4-FFF2-40B4-BE49-F238E27FC236}">
                <a16:creationId xmlns:a16="http://schemas.microsoft.com/office/drawing/2014/main" id="{CB65C56F-A629-15AB-4D2B-394DBF5E145F}"/>
              </a:ext>
            </a:extLst>
          </p:cNvPr>
          <p:cNvSpPr txBox="1"/>
          <p:nvPr/>
        </p:nvSpPr>
        <p:spPr>
          <a:xfrm>
            <a:off x="8773730" y="5638799"/>
            <a:ext cx="135928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Decreased use of other Sulphur sources in 2023.</a:t>
            </a:r>
          </a:p>
        </p:txBody>
      </p:sp>
      <p:pic>
        <p:nvPicPr>
          <p:cNvPr id="14" name="Picture 13">
            <a:extLst>
              <a:ext uri="{FF2B5EF4-FFF2-40B4-BE49-F238E27FC236}">
                <a16:creationId xmlns:a16="http://schemas.microsoft.com/office/drawing/2014/main" id="{59BAACED-8DB5-7D54-38D0-5D99F344FECD}"/>
              </a:ext>
            </a:extLst>
          </p:cNvPr>
          <p:cNvPicPr>
            <a:picLocks noChangeAspect="1"/>
          </p:cNvPicPr>
          <p:nvPr/>
        </p:nvPicPr>
        <p:blipFill>
          <a:blip r:embed="rId8"/>
          <a:stretch>
            <a:fillRect/>
          </a:stretch>
        </p:blipFill>
        <p:spPr>
          <a:xfrm>
            <a:off x="12266612" y="0"/>
            <a:ext cx="4839315" cy="6858000"/>
          </a:xfrm>
          <a:prstGeom prst="rect">
            <a:avLst/>
          </a:prstGeom>
        </p:spPr>
      </p:pic>
      <p:pic>
        <p:nvPicPr>
          <p:cNvPr id="18" name="Picture 17" descr="Asset 9.png">
            <a:extLst>
              <a:ext uri="{FF2B5EF4-FFF2-40B4-BE49-F238E27FC236}">
                <a16:creationId xmlns:a16="http://schemas.microsoft.com/office/drawing/2014/main" id="{980B210C-8E01-0A72-47A4-CE91559A09E3}"/>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DEE9C788-E515-5C69-8A1E-CA4D5D43B3EF}"/>
              </a:ext>
            </a:extLst>
          </p:cNvPr>
          <p:cNvGraphicFramePr>
            <a:graphicFrameLocks/>
          </p:cNvGraphicFramePr>
          <p:nvPr>
            <p:extLst>
              <p:ext uri="{D42A27DB-BD31-4B8C-83A1-F6EECF244321}">
                <p14:modId xmlns:p14="http://schemas.microsoft.com/office/powerpoint/2010/main" val="178123754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2" name="Object 11">
                        <a:extLst>
                          <a:ext uri="{FF2B5EF4-FFF2-40B4-BE49-F238E27FC236}">
                            <a16:creationId xmlns:a16="http://schemas.microsoft.com/office/drawing/2014/main" id="{DEE9C788-E515-5C69-8A1E-CA4D5D43B3EF}"/>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3" name="Isosceles Triangle 2">
            <a:extLst>
              <a:ext uri="{FF2B5EF4-FFF2-40B4-BE49-F238E27FC236}">
                <a16:creationId xmlns:a16="http://schemas.microsoft.com/office/drawing/2014/main" id="{C03DDCEE-8AF2-33A0-7DB7-6CA1B528F7A0}"/>
              </a:ext>
            </a:extLst>
          </p:cNvPr>
          <p:cNvSpPr/>
          <p:nvPr/>
        </p:nvSpPr>
        <p:spPr>
          <a:xfrm rot="16200000">
            <a:off x="6809121" y="1188967"/>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6990174" y="1119275"/>
            <a:ext cx="2286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Use of MicroEssentials as a % of total Sulphur volume increased in 2023.</a:t>
            </a:r>
          </a:p>
        </p:txBody>
      </p:sp>
      <p:sp>
        <p:nvSpPr>
          <p:cNvPr id="16" name="Isosceles Triangle 15">
            <a:extLst>
              <a:ext uri="{FF2B5EF4-FFF2-40B4-BE49-F238E27FC236}">
                <a16:creationId xmlns:a16="http://schemas.microsoft.com/office/drawing/2014/main" id="{D8F4DEF9-5CC7-4B35-755A-535082841B94}"/>
              </a:ext>
            </a:extLst>
          </p:cNvPr>
          <p:cNvSpPr/>
          <p:nvPr/>
        </p:nvSpPr>
        <p:spPr>
          <a:xfrm rot="16200000">
            <a:off x="5792171" y="4568747"/>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5" name="TextBox 4">
            <a:extLst>
              <a:ext uri="{FF2B5EF4-FFF2-40B4-BE49-F238E27FC236}">
                <a16:creationId xmlns:a16="http://schemas.microsoft.com/office/drawing/2014/main" id="{0C716C74-4581-D15A-59A9-C32C407DC902}"/>
              </a:ext>
            </a:extLst>
          </p:cNvPr>
          <p:cNvSpPr txBox="1"/>
          <p:nvPr/>
        </p:nvSpPr>
        <p:spPr>
          <a:xfrm>
            <a:off x="5973224" y="4501921"/>
            <a:ext cx="194998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Increased use of Super S in 2023 as a % of total Sulphur volume.</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sulphur volume applied at all timings that was provided by each fertilizer type. The sulphur volume was calculated from all sources of sulphur contained in all fertilizer types.</a:t>
            </a:r>
          </a:p>
        </p:txBody>
      </p:sp>
    </p:spTree>
    <p:extLst>
      <p:ext uri="{BB962C8B-B14F-4D97-AF65-F5344CB8AC3E}">
        <p14:creationId xmlns:p14="http://schemas.microsoft.com/office/powerpoint/2010/main" val="29229337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8" grpId="0" animBg="1"/>
      <p:bldP spid="8" grpId="1"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37E086-6F43-B5EA-9704-ABFAD33B3C29}"/>
              </a:ext>
            </a:extLst>
          </p:cNvPr>
          <p:cNvPicPr>
            <a:picLocks noChangeAspect="1"/>
          </p:cNvPicPr>
          <p:nvPr/>
        </p:nvPicPr>
        <p:blipFill>
          <a:blip r:embed="rId3"/>
          <a:stretch>
            <a:fillRect/>
          </a:stretch>
        </p:blipFill>
        <p:spPr>
          <a:xfrm>
            <a:off x="2648355" y="819947"/>
            <a:ext cx="8961898"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Sulphur Fertilizer Source in Spring Wheat - Fall Timing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pic>
        <p:nvPicPr>
          <p:cNvPr id="19" name="Picture 18" descr="Asset 17.png">
            <a:extLst>
              <a:ext uri="{FF2B5EF4-FFF2-40B4-BE49-F238E27FC236}">
                <a16:creationId xmlns:a16="http://schemas.microsoft.com/office/drawing/2014/main" id="{2A845E25-FA15-4DEE-BED1-FC2024647C49}"/>
              </a:ext>
            </a:extLst>
          </p:cNvPr>
          <p:cNvPicPr>
            <a:picLocks noChangeAspect="1"/>
          </p:cNvPicPr>
          <p:nvPr/>
        </p:nvPicPr>
        <p:blipFill>
          <a:blip r:embed="rId5" cstate="print"/>
          <a:stretch>
            <a:fillRect/>
          </a:stretch>
        </p:blipFill>
        <p:spPr>
          <a:xfrm>
            <a:off x="11706540" y="295922"/>
            <a:ext cx="407672" cy="407672"/>
          </a:xfrm>
          <a:prstGeom prst="rect">
            <a:avLst/>
          </a:prstGeom>
        </p:spPr>
      </p:pic>
      <p:pic>
        <p:nvPicPr>
          <p:cNvPr id="16" name="Picture 15" descr="Asset 8.png">
            <a:hlinkClick r:id="rId6" action="ppaction://hlinksldjump"/>
            <a:extLst>
              <a:ext uri="{FF2B5EF4-FFF2-40B4-BE49-F238E27FC236}">
                <a16:creationId xmlns:a16="http://schemas.microsoft.com/office/drawing/2014/main" id="{25EE825B-4A2B-4D83-83B5-D3E6B2033060}"/>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E3FD15F9-096B-2443-D823-A78A8FAFD8DF}"/>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B9FE507E-EAB7-D2AB-4BC3-E6F730D7A9AA}"/>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B627A68A-0299-8917-E693-418CD98AF5BF}"/>
              </a:ext>
            </a:extLst>
          </p:cNvPr>
          <p:cNvGraphicFramePr>
            <a:graphicFrameLocks/>
          </p:cNvGraphicFramePr>
          <p:nvPr>
            <p:extLst>
              <p:ext uri="{D42A27DB-BD31-4B8C-83A1-F6EECF244321}">
                <p14:modId xmlns:p14="http://schemas.microsoft.com/office/powerpoint/2010/main" val="35288208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5" name="Object 4">
                        <a:extLst>
                          <a:ext uri="{FF2B5EF4-FFF2-40B4-BE49-F238E27FC236}">
                            <a16:creationId xmlns:a16="http://schemas.microsoft.com/office/drawing/2014/main" id="{B627A68A-0299-8917-E693-418CD98AF5BF}"/>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F2984F8A-88BD-967F-F9FD-C4682DDF9044}"/>
              </a:ext>
            </a:extLst>
          </p:cNvPr>
          <p:cNvSpPr txBox="1"/>
          <p:nvPr/>
        </p:nvSpPr>
        <p:spPr>
          <a:xfrm>
            <a:off x="10143557" y="3962400"/>
            <a:ext cx="194998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Increased use of </a:t>
            </a:r>
            <a:r>
              <a:rPr lang="en-US" sz="1000" dirty="0">
                <a:solidFill>
                  <a:srgbClr val="201B1A"/>
                </a:solidFill>
                <a:latin typeface="Calibri"/>
              </a:rPr>
              <a:t>NutraSul90 in the fall as % of total S volume. </a:t>
            </a:r>
            <a:endParaRPr kumimoji="0" lang="en-US"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sulphur volume applied at the fall timing that was provided by each fertilizer type. The sulphur volume was calculated from all sources of sulphur contained in all fertilizer types.</a:t>
            </a:r>
          </a:p>
        </p:txBody>
      </p:sp>
    </p:spTree>
    <p:extLst>
      <p:ext uri="{BB962C8B-B14F-4D97-AF65-F5344CB8AC3E}">
        <p14:creationId xmlns:p14="http://schemas.microsoft.com/office/powerpoint/2010/main" val="1204961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hlinkClick r:id="rId4" action="ppaction://hlinksldjump"/>
          </p:cNvPr>
          <p:cNvSpPr txBox="1"/>
          <p:nvPr/>
        </p:nvSpPr>
        <p:spPr>
          <a:xfrm>
            <a:off x="2141156" y="786000"/>
            <a:ext cx="2743200" cy="145473"/>
          </a:xfrm>
          <a:prstGeom prst="rect">
            <a:avLst/>
          </a:prstGeom>
          <a:solidFill>
            <a:srgbClr val="F8F8F8">
              <a:alpha val="1176"/>
            </a:srgbClr>
          </a:solidFill>
        </p:spPr>
        <p:txBody>
          <a:bodyPr wrap="square" lIns="182880" tIns="0" rIns="0" bIns="0" rtlCol="0" anchor="ctr" anchorCtr="0">
            <a:noAutofit/>
          </a:bodyPr>
          <a:lstStyle>
            <a:defPPr>
              <a:defRPr lang="en-US"/>
            </a:defPPr>
            <a:lvl1pPr>
              <a:defRPr sz="1100">
                <a:latin typeface="Calibri Light" pitchFamily="34" charset="0"/>
                <a:cs typeface="Calibri Light" pitchFamily="34" charset="0"/>
              </a:defRPr>
            </a:lvl1pPr>
          </a:lstStyle>
          <a:p>
            <a:r>
              <a:rPr lang="en-US" sz="1200" b="1" dirty="0">
                <a:latin typeface="+mj-lt"/>
              </a:rPr>
              <a:t>Canola</a:t>
            </a:r>
          </a:p>
        </p:txBody>
      </p:sp>
      <p:sp>
        <p:nvSpPr>
          <p:cNvPr id="3" name="Title 2"/>
          <p:cNvSpPr>
            <a:spLocks noGrp="1"/>
          </p:cNvSpPr>
          <p:nvPr>
            <p:ph type="title" idx="4294967295"/>
          </p:nvPr>
        </p:nvSpPr>
        <p:spPr>
          <a:xfrm>
            <a:off x="2132012" y="152400"/>
            <a:ext cx="9477692" cy="334962"/>
          </a:xfrm>
        </p:spPr>
        <p:txBody>
          <a:bodyPr/>
          <a:lstStyle/>
          <a:p>
            <a:r>
              <a:rPr lang="en-CA" dirty="0"/>
              <a:t>Navigation</a:t>
            </a:r>
          </a:p>
        </p:txBody>
      </p:sp>
      <p:sp>
        <p:nvSpPr>
          <p:cNvPr id="169" name="TextBox 168">
            <a:hlinkClick r:id="rId5" action="ppaction://hlinksldjump"/>
          </p:cNvPr>
          <p:cNvSpPr txBox="1"/>
          <p:nvPr/>
        </p:nvSpPr>
        <p:spPr>
          <a:xfrm>
            <a:off x="8299502" y="786000"/>
            <a:ext cx="3108960" cy="145473"/>
          </a:xfrm>
          <a:prstGeom prst="rect">
            <a:avLst/>
          </a:prstGeom>
          <a:solidFill>
            <a:srgbClr val="F8F8F8">
              <a:alpha val="1176"/>
            </a:srgbClr>
          </a:solidFill>
        </p:spPr>
        <p:txBody>
          <a:bodyPr wrap="square" lIns="182880" tIns="0" rIns="0" bIns="0" rtlCol="0" anchor="ctr" anchorCtr="0">
            <a:noAutofit/>
          </a:bodyPr>
          <a:lstStyle/>
          <a:p>
            <a:r>
              <a:rPr lang="en-US" sz="1200" b="1" dirty="0">
                <a:latin typeface="+mj-lt"/>
                <a:cs typeface="Calibri Light" pitchFamily="34" charset="0"/>
              </a:rPr>
              <a:t>General Fertilizer Practices</a:t>
            </a:r>
          </a:p>
        </p:txBody>
      </p:sp>
      <p:sp>
        <p:nvSpPr>
          <p:cNvPr id="79" name="TextBox 78">
            <a:hlinkClick r:id="rId6" action="ppaction://hlinksldjump"/>
          </p:cNvPr>
          <p:cNvSpPr txBox="1"/>
          <p:nvPr/>
        </p:nvSpPr>
        <p:spPr>
          <a:xfrm>
            <a:off x="8404658" y="944466"/>
            <a:ext cx="32004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Sources of Fertilizer Advice</a:t>
            </a:r>
          </a:p>
        </p:txBody>
      </p:sp>
      <p:sp>
        <p:nvSpPr>
          <p:cNvPr id="80" name="TextBox 79">
            <a:hlinkClick r:id="rId7" action="ppaction://hlinksldjump"/>
          </p:cNvPr>
          <p:cNvSpPr txBox="1"/>
          <p:nvPr/>
        </p:nvSpPr>
        <p:spPr>
          <a:xfrm>
            <a:off x="8404658" y="1102932"/>
            <a:ext cx="32004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Nitrogen</a:t>
            </a:r>
          </a:p>
        </p:txBody>
      </p:sp>
      <p:sp>
        <p:nvSpPr>
          <p:cNvPr id="81" name="TextBox 80">
            <a:hlinkClick r:id="rId8" action="ppaction://hlinksldjump"/>
          </p:cNvPr>
          <p:cNvSpPr txBox="1"/>
          <p:nvPr/>
        </p:nvSpPr>
        <p:spPr>
          <a:xfrm>
            <a:off x="8404658" y="1419864"/>
            <a:ext cx="32004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P, K and S</a:t>
            </a:r>
          </a:p>
        </p:txBody>
      </p:sp>
      <p:sp>
        <p:nvSpPr>
          <p:cNvPr id="82" name="Rounded Rectangle 81"/>
          <p:cNvSpPr/>
          <p:nvPr/>
        </p:nvSpPr>
        <p:spPr>
          <a:xfrm>
            <a:off x="8313218" y="786000"/>
            <a:ext cx="91440" cy="3017520"/>
          </a:xfrm>
          <a:prstGeom prst="roundRect">
            <a:avLst/>
          </a:prstGeom>
          <a:solidFill>
            <a:srgbClr val="60504D"/>
          </a:solidFill>
          <a:ln w="127" cap="flat" cmpd="sng" algn="ctr">
            <a:solidFill>
              <a:srgbClr val="FFFFFF">
                <a:alpha val="30196"/>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83" name="TextBox 82">
            <a:hlinkClick r:id="rId9" action="ppaction://hlinksldjump"/>
          </p:cNvPr>
          <p:cNvSpPr txBox="1"/>
          <p:nvPr/>
        </p:nvSpPr>
        <p:spPr>
          <a:xfrm>
            <a:off x="8404658" y="2212194"/>
            <a:ext cx="32004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Familiarity with 4R Concept</a:t>
            </a:r>
          </a:p>
        </p:txBody>
      </p:sp>
      <p:sp>
        <p:nvSpPr>
          <p:cNvPr id="85" name="TextBox 84">
            <a:hlinkClick r:id="rId10" action="ppaction://hlinksldjump"/>
          </p:cNvPr>
          <p:cNvSpPr txBox="1"/>
          <p:nvPr/>
        </p:nvSpPr>
        <p:spPr>
          <a:xfrm>
            <a:off x="8404658" y="3162990"/>
            <a:ext cx="32004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Reasons Some Farmers Do Not Adopt 4R Practices</a:t>
            </a:r>
          </a:p>
        </p:txBody>
      </p:sp>
      <p:sp>
        <p:nvSpPr>
          <p:cNvPr id="86" name="TextBox 85">
            <a:hlinkClick r:id="rId11" action="ppaction://hlinksldjump"/>
          </p:cNvPr>
          <p:cNvSpPr txBox="1"/>
          <p:nvPr/>
        </p:nvSpPr>
        <p:spPr>
          <a:xfrm>
            <a:off x="8404658" y="1261398"/>
            <a:ext cx="32004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Reasons for Not Soil Testing for N Every Year</a:t>
            </a:r>
          </a:p>
        </p:txBody>
      </p:sp>
      <p:sp>
        <p:nvSpPr>
          <p:cNvPr id="87" name="TextBox 86">
            <a:hlinkClick r:id="rId12" action="ppaction://hlinksldjump"/>
          </p:cNvPr>
          <p:cNvSpPr txBox="1"/>
          <p:nvPr/>
        </p:nvSpPr>
        <p:spPr>
          <a:xfrm>
            <a:off x="8404658" y="1578330"/>
            <a:ext cx="32004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Micronutrients</a:t>
            </a:r>
          </a:p>
        </p:txBody>
      </p:sp>
      <p:sp>
        <p:nvSpPr>
          <p:cNvPr id="88" name="TextBox 87">
            <a:hlinkClick r:id="rId13" action="ppaction://hlinksldjump"/>
          </p:cNvPr>
          <p:cNvSpPr txBox="1"/>
          <p:nvPr/>
        </p:nvSpPr>
        <p:spPr>
          <a:xfrm>
            <a:off x="8404658" y="1736796"/>
            <a:ext cx="32004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Electrical Conductivity</a:t>
            </a:r>
          </a:p>
        </p:txBody>
      </p:sp>
      <p:sp>
        <p:nvSpPr>
          <p:cNvPr id="90" name="TextBox 89">
            <a:hlinkClick r:id="rId14" action="ppaction://hlinksldjump"/>
          </p:cNvPr>
          <p:cNvSpPr txBox="1"/>
          <p:nvPr/>
        </p:nvSpPr>
        <p:spPr>
          <a:xfrm>
            <a:off x="8404658" y="1895262"/>
            <a:ext cx="32004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Organic Matter</a:t>
            </a:r>
          </a:p>
        </p:txBody>
      </p:sp>
      <p:sp>
        <p:nvSpPr>
          <p:cNvPr id="91" name="TextBox 90">
            <a:hlinkClick r:id="rId15" action="ppaction://hlinksldjump"/>
          </p:cNvPr>
          <p:cNvSpPr txBox="1"/>
          <p:nvPr/>
        </p:nvSpPr>
        <p:spPr>
          <a:xfrm>
            <a:off x="8404658" y="2053728"/>
            <a:ext cx="32004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pH</a:t>
            </a:r>
          </a:p>
        </p:txBody>
      </p:sp>
      <p:sp>
        <p:nvSpPr>
          <p:cNvPr id="109" name="TextBox 108">
            <a:hlinkClick r:id="rId16" action="ppaction://hlinksldjump"/>
          </p:cNvPr>
          <p:cNvSpPr txBox="1"/>
          <p:nvPr/>
        </p:nvSpPr>
        <p:spPr>
          <a:xfrm>
            <a:off x="8404658" y="2370660"/>
            <a:ext cx="3427413" cy="147141"/>
          </a:xfrm>
          <a:prstGeom prst="rect">
            <a:avLst/>
          </a:prstGeom>
          <a:noFill/>
        </p:spPr>
        <p:txBody>
          <a:bodyPr wrap="square" tIns="0" bIns="0" rtlCol="0">
            <a:noAutofit/>
          </a:bodyPr>
          <a:lstStyle/>
          <a:p>
            <a:r>
              <a:rPr lang="en-CA" sz="1100" dirty="0">
                <a:latin typeface="Calibri Light" pitchFamily="34" charset="0"/>
                <a:cs typeface="Calibri Light" pitchFamily="34" charset="0"/>
              </a:rPr>
              <a:t>Growers Who Believe They Comply With 4R</a:t>
            </a:r>
          </a:p>
        </p:txBody>
      </p:sp>
      <p:sp>
        <p:nvSpPr>
          <p:cNvPr id="110" name="TextBox 109">
            <a:hlinkClick r:id="rId17" action="ppaction://hlinksldjump"/>
          </p:cNvPr>
          <p:cNvSpPr txBox="1"/>
          <p:nvPr/>
        </p:nvSpPr>
        <p:spPr>
          <a:xfrm>
            <a:off x="8404657" y="2529126"/>
            <a:ext cx="3749040" cy="163437"/>
          </a:xfrm>
          <a:prstGeom prst="rect">
            <a:avLst/>
          </a:prstGeom>
          <a:noFill/>
        </p:spPr>
        <p:txBody>
          <a:bodyPr wrap="square" tIns="0" bIns="0" rtlCol="0">
            <a:noAutofit/>
          </a:bodyPr>
          <a:lstStyle/>
          <a:p>
            <a:r>
              <a:rPr lang="en-CA" sz="1100" dirty="0">
                <a:latin typeface="Calibri Light" pitchFamily="34" charset="0"/>
                <a:cs typeface="Calibri Light" pitchFamily="34" charset="0"/>
              </a:rPr>
              <a:t>Growers Who Work With a 4R Agronomist/Mgmt Specialty CCA</a:t>
            </a:r>
          </a:p>
        </p:txBody>
      </p:sp>
      <p:sp>
        <p:nvSpPr>
          <p:cNvPr id="111" name="TextBox 110">
            <a:hlinkClick r:id="rId18" action="ppaction://hlinksldjump"/>
          </p:cNvPr>
          <p:cNvSpPr txBox="1"/>
          <p:nvPr/>
        </p:nvSpPr>
        <p:spPr>
          <a:xfrm>
            <a:off x="8404658" y="2846058"/>
            <a:ext cx="313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Benefits Of Having A 4R Plan In Place</a:t>
            </a:r>
          </a:p>
        </p:txBody>
      </p:sp>
      <p:sp>
        <p:nvSpPr>
          <p:cNvPr id="112" name="TextBox 111">
            <a:hlinkClick r:id="rId19" action="ppaction://hlinksldjump"/>
          </p:cNvPr>
          <p:cNvSpPr txBox="1"/>
          <p:nvPr/>
        </p:nvSpPr>
        <p:spPr>
          <a:xfrm>
            <a:off x="8404658" y="3004524"/>
            <a:ext cx="313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Reasons For Not Putting A 4R Plan In Place</a:t>
            </a:r>
          </a:p>
        </p:txBody>
      </p:sp>
      <p:sp>
        <p:nvSpPr>
          <p:cNvPr id="115" name="TextBox 114">
            <a:hlinkClick r:id="rId20" action="ppaction://hlinksldjump"/>
          </p:cNvPr>
          <p:cNvSpPr txBox="1"/>
          <p:nvPr/>
        </p:nvSpPr>
        <p:spPr>
          <a:xfrm>
            <a:off x="8404658" y="2687592"/>
            <a:ext cx="313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Growers Who Have A 4R Plan In Place</a:t>
            </a:r>
          </a:p>
        </p:txBody>
      </p:sp>
      <p:sp>
        <p:nvSpPr>
          <p:cNvPr id="113" name="Rounded Rectangle 112"/>
          <p:cNvSpPr/>
          <p:nvPr/>
        </p:nvSpPr>
        <p:spPr>
          <a:xfrm>
            <a:off x="2170112" y="817899"/>
            <a:ext cx="91440" cy="5220000"/>
          </a:xfrm>
          <a:prstGeom prst="roundRect">
            <a:avLst/>
          </a:prstGeom>
          <a:solidFill>
            <a:srgbClr val="96001D"/>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hlinkClick r:id="rId21" action="ppaction://hlinksldjump"/>
          </p:cNvPr>
          <p:cNvSpPr txBox="1"/>
          <p:nvPr/>
        </p:nvSpPr>
        <p:spPr>
          <a:xfrm>
            <a:off x="8299502" y="5104393"/>
            <a:ext cx="2376000" cy="145473"/>
          </a:xfrm>
          <a:prstGeom prst="rect">
            <a:avLst/>
          </a:prstGeom>
          <a:solidFill>
            <a:srgbClr val="F8F8F8">
              <a:alpha val="1176"/>
            </a:srgbClr>
          </a:solidFill>
        </p:spPr>
        <p:txBody>
          <a:bodyPr wrap="square" lIns="182880" tIns="0" rIns="0" bIns="0" rtlCol="0" anchor="ctr" anchorCtr="0">
            <a:noAutofit/>
          </a:bodyPr>
          <a:lstStyle/>
          <a:p>
            <a:r>
              <a:rPr lang="en-US" sz="1100" dirty="0">
                <a:latin typeface="Calibri Light" pitchFamily="34" charset="0"/>
                <a:cs typeface="Calibri Light" pitchFamily="34" charset="0"/>
              </a:rPr>
              <a:t>Canola Summary</a:t>
            </a:r>
          </a:p>
        </p:txBody>
      </p:sp>
      <p:sp>
        <p:nvSpPr>
          <p:cNvPr id="120" name="Rounded Rectangle 119"/>
          <p:cNvSpPr/>
          <p:nvPr/>
        </p:nvSpPr>
        <p:spPr>
          <a:xfrm flipH="1">
            <a:off x="8312837" y="4002211"/>
            <a:ext cx="91440" cy="777240"/>
          </a:xfrm>
          <a:prstGeom prst="roundRect">
            <a:avLst/>
          </a:prstGeom>
          <a:solidFill>
            <a:srgbClr val="7C716F"/>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extBox 198">
            <a:hlinkClick r:id="rId22" action="ppaction://hlinksldjump"/>
          </p:cNvPr>
          <p:cNvSpPr txBox="1"/>
          <p:nvPr/>
        </p:nvSpPr>
        <p:spPr>
          <a:xfrm>
            <a:off x="8308646" y="3995131"/>
            <a:ext cx="2376000" cy="145473"/>
          </a:xfrm>
          <a:prstGeom prst="rect">
            <a:avLst/>
          </a:prstGeom>
          <a:solidFill>
            <a:srgbClr val="F8F8F8">
              <a:alpha val="1176"/>
            </a:srgbClr>
          </a:solidFill>
        </p:spPr>
        <p:txBody>
          <a:bodyPr wrap="square" lIns="182880" tIns="0" rIns="0" bIns="0" rtlCol="0" anchor="ctr" anchorCtr="0">
            <a:noAutofit/>
          </a:bodyPr>
          <a:lstStyle>
            <a:defPPr>
              <a:defRPr lang="en-US"/>
            </a:defPPr>
            <a:lvl1pPr>
              <a:defRPr sz="1100">
                <a:latin typeface="Calibri Light" pitchFamily="34" charset="0"/>
                <a:cs typeface="Calibri Light" pitchFamily="34" charset="0"/>
              </a:defRPr>
            </a:lvl1pPr>
          </a:lstStyle>
          <a:p>
            <a:r>
              <a:rPr lang="en-US" sz="1200" b="1" dirty="0">
                <a:latin typeface="+mj-lt"/>
              </a:rPr>
              <a:t>Demographics</a:t>
            </a:r>
          </a:p>
        </p:txBody>
      </p:sp>
      <p:sp>
        <p:nvSpPr>
          <p:cNvPr id="63" name="Rounded Rectangle 62"/>
          <p:cNvSpPr/>
          <p:nvPr/>
        </p:nvSpPr>
        <p:spPr>
          <a:xfrm>
            <a:off x="8312837" y="4947091"/>
            <a:ext cx="91440" cy="621792"/>
          </a:xfrm>
          <a:prstGeom prst="roundRect">
            <a:avLst/>
          </a:prstGeom>
          <a:solidFill>
            <a:srgbClr val="4D6681"/>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hlinkClick r:id="rId21" action="ppaction://hlinksldjump"/>
          </p:cNvPr>
          <p:cNvSpPr txBox="1"/>
          <p:nvPr/>
        </p:nvSpPr>
        <p:spPr>
          <a:xfrm>
            <a:off x="8299502" y="4945927"/>
            <a:ext cx="2376000" cy="145473"/>
          </a:xfrm>
          <a:prstGeom prst="rect">
            <a:avLst/>
          </a:prstGeom>
          <a:solidFill>
            <a:srgbClr val="F8F8F8">
              <a:alpha val="1176"/>
            </a:srgbClr>
          </a:solidFill>
        </p:spPr>
        <p:txBody>
          <a:bodyPr wrap="square" lIns="182880" tIns="0" rIns="0" bIns="0" rtlCol="0" anchor="ctr" anchorCtr="0">
            <a:noAutofit/>
          </a:bodyPr>
          <a:lstStyle/>
          <a:p>
            <a:r>
              <a:rPr lang="en-US" sz="1200" b="1" dirty="0">
                <a:latin typeface="+mj-lt"/>
                <a:cs typeface="Calibri Light" pitchFamily="34" charset="0"/>
              </a:rPr>
              <a:t>Key Findings</a:t>
            </a:r>
          </a:p>
        </p:txBody>
      </p:sp>
      <p:sp>
        <p:nvSpPr>
          <p:cNvPr id="66" name="TextBox 65">
            <a:hlinkClick r:id="rId21" action="ppaction://hlinksldjump"/>
          </p:cNvPr>
          <p:cNvSpPr txBox="1"/>
          <p:nvPr/>
        </p:nvSpPr>
        <p:spPr>
          <a:xfrm>
            <a:off x="8328077" y="4949950"/>
            <a:ext cx="2376000" cy="145473"/>
          </a:xfrm>
          <a:prstGeom prst="rect">
            <a:avLst/>
          </a:prstGeom>
          <a:solidFill>
            <a:srgbClr val="F8F8F8">
              <a:alpha val="1176"/>
            </a:srgbClr>
          </a:solidFill>
        </p:spPr>
        <p:txBody>
          <a:bodyPr wrap="square" lIns="182880" tIns="0" rIns="0" bIns="0" rtlCol="0" anchor="ctr" anchorCtr="0">
            <a:noAutofit/>
          </a:bodyPr>
          <a:lstStyle/>
          <a:p>
            <a:endParaRPr lang="en-US" sz="1100" dirty="0">
              <a:latin typeface="Calibri Light" pitchFamily="34" charset="0"/>
              <a:cs typeface="Calibri Light" pitchFamily="34" charset="0"/>
            </a:endParaRPr>
          </a:p>
        </p:txBody>
      </p:sp>
      <p:sp>
        <p:nvSpPr>
          <p:cNvPr id="72" name="TextBox 71">
            <a:hlinkClick r:id="rId23" action="ppaction://hlinksldjump"/>
          </p:cNvPr>
          <p:cNvSpPr txBox="1"/>
          <p:nvPr/>
        </p:nvSpPr>
        <p:spPr>
          <a:xfrm>
            <a:off x="8404277" y="4153597"/>
            <a:ext cx="2376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Geographic Distribution</a:t>
            </a:r>
          </a:p>
        </p:txBody>
      </p:sp>
      <p:sp>
        <p:nvSpPr>
          <p:cNvPr id="75" name="TextBox 74">
            <a:hlinkClick r:id="rId24" action="ppaction://hlinksldjump"/>
          </p:cNvPr>
          <p:cNvSpPr txBox="1"/>
          <p:nvPr/>
        </p:nvSpPr>
        <p:spPr>
          <a:xfrm>
            <a:off x="8404277" y="4312063"/>
            <a:ext cx="2376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Farm Size and Crop Acre Categories</a:t>
            </a:r>
            <a:endParaRPr lang="en-US" sz="1100" dirty="0">
              <a:latin typeface="Calibri Light" pitchFamily="34" charset="0"/>
              <a:cs typeface="Calibri Light" pitchFamily="34" charset="0"/>
            </a:endParaRPr>
          </a:p>
        </p:txBody>
      </p:sp>
      <p:sp>
        <p:nvSpPr>
          <p:cNvPr id="76" name="TextBox 75">
            <a:hlinkClick r:id="rId25" action="ppaction://hlinksldjump"/>
          </p:cNvPr>
          <p:cNvSpPr txBox="1"/>
          <p:nvPr/>
        </p:nvSpPr>
        <p:spPr>
          <a:xfrm>
            <a:off x="8404277" y="4470529"/>
            <a:ext cx="2376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Demographics</a:t>
            </a:r>
          </a:p>
        </p:txBody>
      </p:sp>
      <p:sp>
        <p:nvSpPr>
          <p:cNvPr id="77" name="TextBox 76">
            <a:hlinkClick r:id="rId26" action="ppaction://hlinksldjump"/>
          </p:cNvPr>
          <p:cNvSpPr txBox="1"/>
          <p:nvPr/>
        </p:nvSpPr>
        <p:spPr>
          <a:xfrm>
            <a:off x="8404277" y="4628995"/>
            <a:ext cx="2376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Study Methodology &amp; Sample</a:t>
            </a:r>
          </a:p>
        </p:txBody>
      </p:sp>
      <p:sp>
        <p:nvSpPr>
          <p:cNvPr id="93" name="TextBox 92">
            <a:hlinkClick r:id="rId27" action="ppaction://hlinksldjump"/>
          </p:cNvPr>
          <p:cNvSpPr txBox="1"/>
          <p:nvPr/>
        </p:nvSpPr>
        <p:spPr>
          <a:xfrm>
            <a:off x="8299502" y="5421325"/>
            <a:ext cx="2376000" cy="145473"/>
          </a:xfrm>
          <a:prstGeom prst="rect">
            <a:avLst/>
          </a:prstGeom>
          <a:solidFill>
            <a:srgbClr val="F8F8F8">
              <a:alpha val="1176"/>
            </a:srgbClr>
          </a:solidFill>
        </p:spPr>
        <p:txBody>
          <a:bodyPr wrap="square" lIns="182880" tIns="0" rIns="0" bIns="0" rtlCol="0" anchor="ctr" anchorCtr="0">
            <a:noAutofit/>
          </a:bodyPr>
          <a:lstStyle/>
          <a:p>
            <a:r>
              <a:rPr lang="en-US" sz="1100" dirty="0">
                <a:latin typeface="Calibri Light" pitchFamily="34" charset="0"/>
                <a:cs typeface="Calibri Light" pitchFamily="34" charset="0"/>
              </a:rPr>
              <a:t>4R Nutrient Stewardship</a:t>
            </a:r>
          </a:p>
        </p:txBody>
      </p:sp>
      <p:sp>
        <p:nvSpPr>
          <p:cNvPr id="59" name="TextBox 58">
            <a:hlinkClick r:id="rId28" action="ppaction://hlinksldjump"/>
            <a:extLst>
              <a:ext uri="{FF2B5EF4-FFF2-40B4-BE49-F238E27FC236}">
                <a16:creationId xmlns:a16="http://schemas.microsoft.com/office/drawing/2014/main" id="{4EF631B1-0A85-4536-AF8E-D59F88E85C93}"/>
              </a:ext>
            </a:extLst>
          </p:cNvPr>
          <p:cNvSpPr txBox="1"/>
          <p:nvPr/>
        </p:nvSpPr>
        <p:spPr>
          <a:xfrm>
            <a:off x="8404658" y="3485497"/>
            <a:ext cx="32004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Sources of Fertilizer Information</a:t>
            </a:r>
          </a:p>
        </p:txBody>
      </p:sp>
      <p:sp>
        <p:nvSpPr>
          <p:cNvPr id="57" name="TextBox 56">
            <a:hlinkClick r:id="rId29" action="ppaction://hlinksldjump"/>
            <a:extLst>
              <a:ext uri="{FF2B5EF4-FFF2-40B4-BE49-F238E27FC236}">
                <a16:creationId xmlns:a16="http://schemas.microsoft.com/office/drawing/2014/main" id="{67615F7F-4083-4E95-8213-CBAD7034F368}"/>
              </a:ext>
            </a:extLst>
          </p:cNvPr>
          <p:cNvSpPr txBox="1"/>
          <p:nvPr/>
        </p:nvSpPr>
        <p:spPr>
          <a:xfrm>
            <a:off x="8404658" y="3321456"/>
            <a:ext cx="32004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Fee to Prepare 4R Plan</a:t>
            </a:r>
            <a:endParaRPr lang="en-CA" sz="1100" dirty="0">
              <a:latin typeface="Calibri Light" pitchFamily="34" charset="0"/>
              <a:cs typeface="Calibri Light" pitchFamily="34" charset="0"/>
            </a:endParaRPr>
          </a:p>
        </p:txBody>
      </p:sp>
      <p:sp>
        <p:nvSpPr>
          <p:cNvPr id="61" name="TextBox 60">
            <a:hlinkClick r:id="rId30" action="ppaction://hlinksldjump"/>
            <a:extLst>
              <a:ext uri="{FF2B5EF4-FFF2-40B4-BE49-F238E27FC236}">
                <a16:creationId xmlns:a16="http://schemas.microsoft.com/office/drawing/2014/main" id="{16EFFCBF-610C-4E14-9B32-81FB939E23D0}"/>
              </a:ext>
            </a:extLst>
          </p:cNvPr>
          <p:cNvSpPr txBox="1"/>
          <p:nvPr/>
        </p:nvSpPr>
        <p:spPr>
          <a:xfrm>
            <a:off x="2240286" y="94481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Timing</a:t>
            </a:r>
          </a:p>
        </p:txBody>
      </p:sp>
      <p:sp>
        <p:nvSpPr>
          <p:cNvPr id="62" name="TextBox 61">
            <a:hlinkClick r:id="rId31" action="ppaction://hlinksldjump"/>
            <a:extLst>
              <a:ext uri="{FF2B5EF4-FFF2-40B4-BE49-F238E27FC236}">
                <a16:creationId xmlns:a16="http://schemas.microsoft.com/office/drawing/2014/main" id="{A8840C2C-F67F-443F-BF05-DDE788B80345}"/>
              </a:ext>
            </a:extLst>
          </p:cNvPr>
          <p:cNvSpPr txBox="1"/>
          <p:nvPr/>
        </p:nvSpPr>
        <p:spPr>
          <a:xfrm>
            <a:off x="2240286" y="110362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Source</a:t>
            </a:r>
          </a:p>
        </p:txBody>
      </p:sp>
      <p:sp>
        <p:nvSpPr>
          <p:cNvPr id="67" name="TextBox 66">
            <a:hlinkClick r:id="rId32" action="ppaction://hlinksldjump"/>
            <a:extLst>
              <a:ext uri="{FF2B5EF4-FFF2-40B4-BE49-F238E27FC236}">
                <a16:creationId xmlns:a16="http://schemas.microsoft.com/office/drawing/2014/main" id="{ADD1E4D4-1810-4CB4-9FC9-0E005954D6E7}"/>
              </a:ext>
            </a:extLst>
          </p:cNvPr>
          <p:cNvSpPr txBox="1"/>
          <p:nvPr/>
        </p:nvSpPr>
        <p:spPr>
          <a:xfrm>
            <a:off x="2240286" y="126243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Placement</a:t>
            </a:r>
          </a:p>
        </p:txBody>
      </p:sp>
      <p:sp>
        <p:nvSpPr>
          <p:cNvPr id="68" name="TextBox 67">
            <a:hlinkClick r:id="rId33" action="ppaction://hlinksldjump"/>
            <a:extLst>
              <a:ext uri="{FF2B5EF4-FFF2-40B4-BE49-F238E27FC236}">
                <a16:creationId xmlns:a16="http://schemas.microsoft.com/office/drawing/2014/main" id="{19CBDCE4-A0A2-421D-852B-FE2F3B3E2AD7}"/>
              </a:ext>
            </a:extLst>
          </p:cNvPr>
          <p:cNvSpPr txBox="1"/>
          <p:nvPr/>
        </p:nvSpPr>
        <p:spPr>
          <a:xfrm>
            <a:off x="2240286" y="142124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Nitrogen Rates</a:t>
            </a:r>
          </a:p>
        </p:txBody>
      </p:sp>
      <p:sp>
        <p:nvSpPr>
          <p:cNvPr id="73" name="TextBox 72">
            <a:hlinkClick r:id="rId34" action="ppaction://hlinksldjump"/>
            <a:extLst>
              <a:ext uri="{FF2B5EF4-FFF2-40B4-BE49-F238E27FC236}">
                <a16:creationId xmlns:a16="http://schemas.microsoft.com/office/drawing/2014/main" id="{C9D4A322-8567-431D-9C7B-52168DD1FF11}"/>
              </a:ext>
            </a:extLst>
          </p:cNvPr>
          <p:cNvSpPr txBox="1"/>
          <p:nvPr/>
        </p:nvSpPr>
        <p:spPr>
          <a:xfrm>
            <a:off x="2240286" y="205648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Program</a:t>
            </a:r>
          </a:p>
        </p:txBody>
      </p:sp>
      <p:sp>
        <p:nvSpPr>
          <p:cNvPr id="74" name="TextBox 73">
            <a:hlinkClick r:id="rId35" action="ppaction://hlinksldjump"/>
            <a:extLst>
              <a:ext uri="{FF2B5EF4-FFF2-40B4-BE49-F238E27FC236}">
                <a16:creationId xmlns:a16="http://schemas.microsoft.com/office/drawing/2014/main" id="{D4DA8862-392C-4DA1-9A45-731BCA201802}"/>
              </a:ext>
            </a:extLst>
          </p:cNvPr>
          <p:cNvSpPr txBox="1"/>
          <p:nvPr/>
        </p:nvSpPr>
        <p:spPr>
          <a:xfrm>
            <a:off x="2240286" y="2691720"/>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Nitrogen Fixing Crop in Previous Year</a:t>
            </a:r>
          </a:p>
        </p:txBody>
      </p:sp>
      <p:sp>
        <p:nvSpPr>
          <p:cNvPr id="78" name="TextBox 77">
            <a:hlinkClick r:id="rId36" action="ppaction://hlinksldjump"/>
            <a:extLst>
              <a:ext uri="{FF2B5EF4-FFF2-40B4-BE49-F238E27FC236}">
                <a16:creationId xmlns:a16="http://schemas.microsoft.com/office/drawing/2014/main" id="{2B3749F9-8BFD-40BC-8EB6-D6087022BBF7}"/>
              </a:ext>
            </a:extLst>
          </p:cNvPr>
          <p:cNvSpPr txBox="1"/>
          <p:nvPr/>
        </p:nvSpPr>
        <p:spPr>
          <a:xfrm>
            <a:off x="2240286" y="3009340"/>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Approaches Used To Decide Rate</a:t>
            </a:r>
          </a:p>
        </p:txBody>
      </p:sp>
      <p:sp>
        <p:nvSpPr>
          <p:cNvPr id="89" name="TextBox 88">
            <a:hlinkClick r:id="rId37" action="ppaction://hlinksldjump"/>
            <a:extLst>
              <a:ext uri="{FF2B5EF4-FFF2-40B4-BE49-F238E27FC236}">
                <a16:creationId xmlns:a16="http://schemas.microsoft.com/office/drawing/2014/main" id="{7467C4DB-3A6B-42A4-82FE-E93030D50F62}"/>
              </a:ext>
            </a:extLst>
          </p:cNvPr>
          <p:cNvSpPr txBox="1"/>
          <p:nvPr/>
        </p:nvSpPr>
        <p:spPr>
          <a:xfrm>
            <a:off x="2240286" y="427982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Nitrogen Stabilizers</a:t>
            </a:r>
          </a:p>
        </p:txBody>
      </p:sp>
      <p:sp>
        <p:nvSpPr>
          <p:cNvPr id="92" name="TextBox 91">
            <a:hlinkClick r:id="rId38" action="ppaction://hlinksldjump"/>
            <a:extLst>
              <a:ext uri="{FF2B5EF4-FFF2-40B4-BE49-F238E27FC236}">
                <a16:creationId xmlns:a16="http://schemas.microsoft.com/office/drawing/2014/main" id="{3F9BAEAA-F171-4478-A941-5998653547E8}"/>
              </a:ext>
            </a:extLst>
          </p:cNvPr>
          <p:cNvSpPr txBox="1"/>
          <p:nvPr/>
        </p:nvSpPr>
        <p:spPr>
          <a:xfrm>
            <a:off x="2240286" y="4606836"/>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Target Yield vs. Actual Yield</a:t>
            </a:r>
          </a:p>
        </p:txBody>
      </p:sp>
      <p:sp>
        <p:nvSpPr>
          <p:cNvPr id="94" name="TextBox 93">
            <a:hlinkClick r:id="rId39" action="ppaction://hlinksldjump"/>
            <a:extLst>
              <a:ext uri="{FF2B5EF4-FFF2-40B4-BE49-F238E27FC236}">
                <a16:creationId xmlns:a16="http://schemas.microsoft.com/office/drawing/2014/main" id="{6884A468-2509-47EA-B21A-4AA2001F4FD5}"/>
              </a:ext>
            </a:extLst>
          </p:cNvPr>
          <p:cNvSpPr txBox="1"/>
          <p:nvPr/>
        </p:nvSpPr>
        <p:spPr>
          <a:xfrm>
            <a:off x="2240286" y="5083266"/>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Use of Micro/Secondary Nutrients</a:t>
            </a:r>
          </a:p>
        </p:txBody>
      </p:sp>
      <p:sp>
        <p:nvSpPr>
          <p:cNvPr id="96" name="TextBox 95">
            <a:hlinkClick r:id="rId40" action="ppaction://hlinksldjump"/>
            <a:extLst>
              <a:ext uri="{FF2B5EF4-FFF2-40B4-BE49-F238E27FC236}">
                <a16:creationId xmlns:a16="http://schemas.microsoft.com/office/drawing/2014/main" id="{C6EA5D19-2C1B-4E5C-B40B-0DD7759F4D67}"/>
              </a:ext>
            </a:extLst>
          </p:cNvPr>
          <p:cNvSpPr txBox="1"/>
          <p:nvPr/>
        </p:nvSpPr>
        <p:spPr>
          <a:xfrm>
            <a:off x="2240286" y="5400886"/>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Tillage Practices </a:t>
            </a:r>
          </a:p>
        </p:txBody>
      </p:sp>
      <p:sp>
        <p:nvSpPr>
          <p:cNvPr id="97" name="TextBox 96">
            <a:hlinkClick r:id="rId41" action="ppaction://hlinksldjump"/>
            <a:extLst>
              <a:ext uri="{FF2B5EF4-FFF2-40B4-BE49-F238E27FC236}">
                <a16:creationId xmlns:a16="http://schemas.microsoft.com/office/drawing/2014/main" id="{E67C21F0-6F11-4B41-B601-48EC286CE473}"/>
              </a:ext>
            </a:extLst>
          </p:cNvPr>
          <p:cNvSpPr txBox="1"/>
          <p:nvPr/>
        </p:nvSpPr>
        <p:spPr>
          <a:xfrm>
            <a:off x="2240286" y="237410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Consistency with 4R Practices</a:t>
            </a:r>
          </a:p>
        </p:txBody>
      </p:sp>
      <p:sp>
        <p:nvSpPr>
          <p:cNvPr id="98" name="TextBox 97">
            <a:hlinkClick r:id="rId42" action="ppaction://hlinksldjump"/>
            <a:extLst>
              <a:ext uri="{FF2B5EF4-FFF2-40B4-BE49-F238E27FC236}">
                <a16:creationId xmlns:a16="http://schemas.microsoft.com/office/drawing/2014/main" id="{8AFF49EE-6926-4C88-A8B4-14CC54A263EF}"/>
              </a:ext>
            </a:extLst>
          </p:cNvPr>
          <p:cNvSpPr txBox="1"/>
          <p:nvPr/>
        </p:nvSpPr>
        <p:spPr>
          <a:xfrm>
            <a:off x="2240286" y="158005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Phosphorus Rates</a:t>
            </a:r>
          </a:p>
        </p:txBody>
      </p:sp>
      <p:sp>
        <p:nvSpPr>
          <p:cNvPr id="99" name="TextBox 98">
            <a:hlinkClick r:id="rId43" action="ppaction://hlinksldjump"/>
            <a:extLst>
              <a:ext uri="{FF2B5EF4-FFF2-40B4-BE49-F238E27FC236}">
                <a16:creationId xmlns:a16="http://schemas.microsoft.com/office/drawing/2014/main" id="{AF05CE42-C694-410E-BE0E-5A0A5E3CDE76}"/>
              </a:ext>
            </a:extLst>
          </p:cNvPr>
          <p:cNvSpPr txBox="1"/>
          <p:nvPr/>
        </p:nvSpPr>
        <p:spPr>
          <a:xfrm>
            <a:off x="2240286" y="173886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Potassium Rates</a:t>
            </a:r>
          </a:p>
        </p:txBody>
      </p:sp>
      <p:sp>
        <p:nvSpPr>
          <p:cNvPr id="100" name="TextBox 99">
            <a:hlinkClick r:id="rId44" action="ppaction://hlinksldjump"/>
            <a:extLst>
              <a:ext uri="{FF2B5EF4-FFF2-40B4-BE49-F238E27FC236}">
                <a16:creationId xmlns:a16="http://schemas.microsoft.com/office/drawing/2014/main" id="{041AE9BC-37AE-411E-B351-5AB26BEFF790}"/>
              </a:ext>
            </a:extLst>
          </p:cNvPr>
          <p:cNvSpPr txBox="1"/>
          <p:nvPr/>
        </p:nvSpPr>
        <p:spPr>
          <a:xfrm>
            <a:off x="2240286" y="189767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Sulphur Rates</a:t>
            </a:r>
          </a:p>
        </p:txBody>
      </p:sp>
      <p:sp>
        <p:nvSpPr>
          <p:cNvPr id="101" name="TextBox 100">
            <a:hlinkClick r:id="rId45" action="ppaction://hlinksldjump"/>
            <a:extLst>
              <a:ext uri="{FF2B5EF4-FFF2-40B4-BE49-F238E27FC236}">
                <a16:creationId xmlns:a16="http://schemas.microsoft.com/office/drawing/2014/main" id="{4C9AFC78-CF16-4F8A-B9E9-8407A1A406EC}"/>
              </a:ext>
            </a:extLst>
          </p:cNvPr>
          <p:cNvSpPr txBox="1"/>
          <p:nvPr/>
        </p:nvSpPr>
        <p:spPr>
          <a:xfrm>
            <a:off x="2240286" y="285053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Rates Set By Field</a:t>
            </a:r>
            <a:endParaRPr lang="en-CA" sz="1100" dirty="0">
              <a:latin typeface="Calibri Light" pitchFamily="34" charset="0"/>
              <a:cs typeface="Calibri Light" pitchFamily="34" charset="0"/>
            </a:endParaRPr>
          </a:p>
        </p:txBody>
      </p:sp>
      <p:sp>
        <p:nvSpPr>
          <p:cNvPr id="104" name="TextBox 103">
            <a:hlinkClick r:id="rId46" action="ppaction://hlinksldjump"/>
            <a:extLst>
              <a:ext uri="{FF2B5EF4-FFF2-40B4-BE49-F238E27FC236}">
                <a16:creationId xmlns:a16="http://schemas.microsoft.com/office/drawing/2014/main" id="{11003C5C-544B-4835-ADEA-E98E9CFD9E5D}"/>
              </a:ext>
            </a:extLst>
          </p:cNvPr>
          <p:cNvSpPr txBox="1"/>
          <p:nvPr/>
        </p:nvSpPr>
        <p:spPr>
          <a:xfrm>
            <a:off x="2240286" y="443863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EEFs by Timing</a:t>
            </a:r>
          </a:p>
        </p:txBody>
      </p:sp>
      <p:sp>
        <p:nvSpPr>
          <p:cNvPr id="105" name="TextBox 104">
            <a:hlinkClick r:id="rId47" action="ppaction://hlinksldjump"/>
            <a:extLst>
              <a:ext uri="{FF2B5EF4-FFF2-40B4-BE49-F238E27FC236}">
                <a16:creationId xmlns:a16="http://schemas.microsoft.com/office/drawing/2014/main" id="{B56858B4-FCF6-4D32-B4F6-0C9ECBCFA8D3}"/>
              </a:ext>
            </a:extLst>
          </p:cNvPr>
          <p:cNvSpPr txBox="1"/>
          <p:nvPr/>
        </p:nvSpPr>
        <p:spPr>
          <a:xfrm>
            <a:off x="2240286" y="5242076"/>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Custom Application by Timing</a:t>
            </a:r>
          </a:p>
        </p:txBody>
      </p:sp>
      <p:sp>
        <p:nvSpPr>
          <p:cNvPr id="106" name="TextBox 105">
            <a:hlinkClick r:id="rId48" action="ppaction://hlinksldjump"/>
            <a:extLst>
              <a:ext uri="{FF2B5EF4-FFF2-40B4-BE49-F238E27FC236}">
                <a16:creationId xmlns:a16="http://schemas.microsoft.com/office/drawing/2014/main" id="{B1850403-1CA6-49A9-BC1F-ED25378D2037}"/>
              </a:ext>
            </a:extLst>
          </p:cNvPr>
          <p:cNvSpPr txBox="1"/>
          <p:nvPr/>
        </p:nvSpPr>
        <p:spPr>
          <a:xfrm>
            <a:off x="2240286" y="253291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Reasons for Not Meeting Consistency Criteria</a:t>
            </a:r>
          </a:p>
        </p:txBody>
      </p:sp>
      <p:sp>
        <p:nvSpPr>
          <p:cNvPr id="107" name="TextBox 106">
            <a:hlinkClick r:id="rId49" action="ppaction://hlinksldjump"/>
            <a:extLst>
              <a:ext uri="{FF2B5EF4-FFF2-40B4-BE49-F238E27FC236}">
                <a16:creationId xmlns:a16="http://schemas.microsoft.com/office/drawing/2014/main" id="{DEBC4F43-12C4-454D-BECC-66789E7BF815}"/>
              </a:ext>
            </a:extLst>
          </p:cNvPr>
          <p:cNvSpPr txBox="1"/>
          <p:nvPr/>
        </p:nvSpPr>
        <p:spPr>
          <a:xfrm>
            <a:off x="2240286" y="5559696"/>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Seeding Details</a:t>
            </a:r>
          </a:p>
        </p:txBody>
      </p:sp>
      <p:sp>
        <p:nvSpPr>
          <p:cNvPr id="108" name="TextBox 107">
            <a:hlinkClick r:id="rId50" action="ppaction://hlinksldjump"/>
            <a:extLst>
              <a:ext uri="{FF2B5EF4-FFF2-40B4-BE49-F238E27FC236}">
                <a16:creationId xmlns:a16="http://schemas.microsoft.com/office/drawing/2014/main" id="{32C91E6B-93DF-46EE-8F3F-E43110106228}"/>
              </a:ext>
            </a:extLst>
          </p:cNvPr>
          <p:cNvSpPr txBox="1"/>
          <p:nvPr/>
        </p:nvSpPr>
        <p:spPr>
          <a:xfrm>
            <a:off x="2240286" y="221529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Variable Rates by Fertilizer Type</a:t>
            </a:r>
          </a:p>
        </p:txBody>
      </p:sp>
      <p:sp>
        <p:nvSpPr>
          <p:cNvPr id="114" name="TextBox 113">
            <a:hlinkClick r:id="rId51" action="ppaction://hlinksldjump"/>
            <a:extLst>
              <a:ext uri="{FF2B5EF4-FFF2-40B4-BE49-F238E27FC236}">
                <a16:creationId xmlns:a16="http://schemas.microsoft.com/office/drawing/2014/main" id="{6FAB1A54-61E7-4CF1-91C5-799F8168533B}"/>
              </a:ext>
            </a:extLst>
          </p:cNvPr>
          <p:cNvSpPr txBox="1"/>
          <p:nvPr/>
        </p:nvSpPr>
        <p:spPr>
          <a:xfrm>
            <a:off x="2240286" y="316815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Main Person Who Determined Rate</a:t>
            </a:r>
            <a:endParaRPr lang="en-CA" sz="1100" dirty="0">
              <a:latin typeface="Calibri Light" pitchFamily="34" charset="0"/>
              <a:cs typeface="Calibri Light" pitchFamily="34" charset="0"/>
            </a:endParaRPr>
          </a:p>
        </p:txBody>
      </p:sp>
      <p:sp>
        <p:nvSpPr>
          <p:cNvPr id="116" name="TextBox 115">
            <a:hlinkClick r:id="rId52" action="ppaction://hlinksldjump"/>
            <a:extLst>
              <a:ext uri="{FF2B5EF4-FFF2-40B4-BE49-F238E27FC236}">
                <a16:creationId xmlns:a16="http://schemas.microsoft.com/office/drawing/2014/main" id="{D58E8A2B-74B3-4A80-9180-80E3EBAE9FB5}"/>
              </a:ext>
            </a:extLst>
          </p:cNvPr>
          <p:cNvSpPr txBox="1"/>
          <p:nvPr/>
        </p:nvSpPr>
        <p:spPr>
          <a:xfrm>
            <a:off x="2240286" y="348577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Professional Designation</a:t>
            </a:r>
            <a:endParaRPr lang="en-CA" sz="1100" dirty="0">
              <a:latin typeface="Calibri Light" pitchFamily="34" charset="0"/>
              <a:cs typeface="Calibri Light" pitchFamily="34" charset="0"/>
            </a:endParaRPr>
          </a:p>
        </p:txBody>
      </p:sp>
      <p:sp>
        <p:nvSpPr>
          <p:cNvPr id="117" name="TextBox 116">
            <a:hlinkClick r:id="rId53" action="ppaction://hlinksldjump"/>
            <a:extLst>
              <a:ext uri="{FF2B5EF4-FFF2-40B4-BE49-F238E27FC236}">
                <a16:creationId xmlns:a16="http://schemas.microsoft.com/office/drawing/2014/main" id="{BD054734-ECD8-42B2-A712-90895C345F43}"/>
              </a:ext>
            </a:extLst>
          </p:cNvPr>
          <p:cNvSpPr txBox="1"/>
          <p:nvPr/>
        </p:nvSpPr>
        <p:spPr>
          <a:xfrm>
            <a:off x="2240286" y="364458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Importance of Professional Designation</a:t>
            </a:r>
            <a:endParaRPr lang="en-CA" sz="1100" dirty="0">
              <a:latin typeface="Calibri Light" pitchFamily="34" charset="0"/>
              <a:cs typeface="Calibri Light" pitchFamily="34" charset="0"/>
            </a:endParaRPr>
          </a:p>
        </p:txBody>
      </p:sp>
      <p:sp>
        <p:nvSpPr>
          <p:cNvPr id="118" name="TextBox 117">
            <a:hlinkClick r:id="rId54" action="ppaction://hlinksldjump"/>
            <a:extLst>
              <a:ext uri="{FF2B5EF4-FFF2-40B4-BE49-F238E27FC236}">
                <a16:creationId xmlns:a16="http://schemas.microsoft.com/office/drawing/2014/main" id="{C7694D86-F194-4EAF-9703-6CCBE8FE1C82}"/>
              </a:ext>
            </a:extLst>
          </p:cNvPr>
          <p:cNvSpPr txBox="1"/>
          <p:nvPr/>
        </p:nvSpPr>
        <p:spPr>
          <a:xfrm>
            <a:off x="2240286" y="380339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Deviation from Recommended Rate</a:t>
            </a:r>
            <a:endParaRPr lang="en-CA" sz="1100" dirty="0">
              <a:latin typeface="Calibri Light" pitchFamily="34" charset="0"/>
              <a:cs typeface="Calibri Light" pitchFamily="34" charset="0"/>
            </a:endParaRPr>
          </a:p>
        </p:txBody>
      </p:sp>
      <p:sp>
        <p:nvSpPr>
          <p:cNvPr id="119" name="TextBox 118">
            <a:hlinkClick r:id="rId55" action="ppaction://hlinksldjump"/>
            <a:extLst>
              <a:ext uri="{FF2B5EF4-FFF2-40B4-BE49-F238E27FC236}">
                <a16:creationId xmlns:a16="http://schemas.microsoft.com/office/drawing/2014/main" id="{791FFCC5-C1BE-4577-963D-EF7377BB2BF3}"/>
              </a:ext>
            </a:extLst>
          </p:cNvPr>
          <p:cNvSpPr txBox="1"/>
          <p:nvPr/>
        </p:nvSpPr>
        <p:spPr>
          <a:xfrm>
            <a:off x="2240286" y="396220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Reasons for Increasing Rate</a:t>
            </a:r>
            <a:endParaRPr lang="en-CA" sz="1100" dirty="0">
              <a:latin typeface="Calibri Light" pitchFamily="34" charset="0"/>
              <a:cs typeface="Calibri Light" pitchFamily="34" charset="0"/>
            </a:endParaRPr>
          </a:p>
        </p:txBody>
      </p:sp>
      <p:sp>
        <p:nvSpPr>
          <p:cNvPr id="124" name="TextBox 123">
            <a:hlinkClick r:id="rId56" action="ppaction://hlinksldjump"/>
            <a:extLst>
              <a:ext uri="{FF2B5EF4-FFF2-40B4-BE49-F238E27FC236}">
                <a16:creationId xmlns:a16="http://schemas.microsoft.com/office/drawing/2014/main" id="{90503D56-6BE9-40F7-AE1C-1650EF75D67E}"/>
              </a:ext>
            </a:extLst>
          </p:cNvPr>
          <p:cNvSpPr txBox="1"/>
          <p:nvPr/>
        </p:nvSpPr>
        <p:spPr>
          <a:xfrm>
            <a:off x="2240286" y="412101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Reasons for Decreasing Rate</a:t>
            </a:r>
            <a:endParaRPr lang="en-CA" sz="1100" dirty="0">
              <a:latin typeface="Calibri Light" pitchFamily="34" charset="0"/>
              <a:cs typeface="Calibri Light" pitchFamily="34" charset="0"/>
            </a:endParaRPr>
          </a:p>
        </p:txBody>
      </p:sp>
      <p:sp>
        <p:nvSpPr>
          <p:cNvPr id="132" name="TextBox 131">
            <a:hlinkClick r:id="rId57" action="ppaction://hlinksldjump"/>
            <a:extLst>
              <a:ext uri="{FF2B5EF4-FFF2-40B4-BE49-F238E27FC236}">
                <a16:creationId xmlns:a16="http://schemas.microsoft.com/office/drawing/2014/main" id="{A6122385-14EB-4E73-85F4-5C89A93715B9}"/>
              </a:ext>
            </a:extLst>
          </p:cNvPr>
          <p:cNvSpPr txBox="1"/>
          <p:nvPr/>
        </p:nvSpPr>
        <p:spPr>
          <a:xfrm>
            <a:off x="2240286" y="4924456"/>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Factors Considered When Setting Target Yield</a:t>
            </a:r>
            <a:endParaRPr lang="en-CA" sz="1100" dirty="0">
              <a:latin typeface="Calibri Light" pitchFamily="34" charset="0"/>
              <a:cs typeface="Calibri Light" pitchFamily="34" charset="0"/>
            </a:endParaRPr>
          </a:p>
        </p:txBody>
      </p:sp>
      <p:sp>
        <p:nvSpPr>
          <p:cNvPr id="133" name="TextBox 132">
            <a:hlinkClick r:id="rId58" action="ppaction://hlinksldjump"/>
            <a:extLst>
              <a:ext uri="{FF2B5EF4-FFF2-40B4-BE49-F238E27FC236}">
                <a16:creationId xmlns:a16="http://schemas.microsoft.com/office/drawing/2014/main" id="{36ACCC21-B79C-4519-8A15-188D1C7E8298}"/>
              </a:ext>
            </a:extLst>
          </p:cNvPr>
          <p:cNvSpPr txBox="1"/>
          <p:nvPr/>
        </p:nvSpPr>
        <p:spPr>
          <a:xfrm>
            <a:off x="2240286" y="5718506"/>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Use of Biostimulants</a:t>
            </a:r>
          </a:p>
        </p:txBody>
      </p:sp>
      <p:sp>
        <p:nvSpPr>
          <p:cNvPr id="121" name="TextBox 120">
            <a:hlinkClick r:id="rId59" action="ppaction://hlinksldjump"/>
            <a:extLst>
              <a:ext uri="{FF2B5EF4-FFF2-40B4-BE49-F238E27FC236}">
                <a16:creationId xmlns:a16="http://schemas.microsoft.com/office/drawing/2014/main" id="{929D90BB-FBBD-48BE-B646-DC4C0B3E2A2B}"/>
              </a:ext>
            </a:extLst>
          </p:cNvPr>
          <p:cNvSpPr txBox="1"/>
          <p:nvPr/>
        </p:nvSpPr>
        <p:spPr>
          <a:xfrm>
            <a:off x="8299502" y="5262859"/>
            <a:ext cx="2376000" cy="145473"/>
          </a:xfrm>
          <a:prstGeom prst="rect">
            <a:avLst/>
          </a:prstGeom>
          <a:solidFill>
            <a:srgbClr val="FFC000">
              <a:alpha val="1176"/>
            </a:srgbClr>
          </a:solidFill>
        </p:spPr>
        <p:txBody>
          <a:bodyPr wrap="square" lIns="182880" tIns="0" rIns="0" bIns="0" rtlCol="0" anchor="ctr" anchorCtr="0">
            <a:noAutofit/>
          </a:bodyPr>
          <a:lstStyle/>
          <a:p>
            <a:r>
              <a:rPr lang="en-US" sz="1100" dirty="0">
                <a:latin typeface="Calibri Light" pitchFamily="34" charset="0"/>
                <a:cs typeface="Calibri Light" pitchFamily="34" charset="0"/>
              </a:rPr>
              <a:t>Spring Wheat Summary</a:t>
            </a:r>
          </a:p>
        </p:txBody>
      </p:sp>
      <p:sp>
        <p:nvSpPr>
          <p:cNvPr id="126" name="TextBox 125">
            <a:hlinkClick r:id="rId60" action="ppaction://hlinksldjump"/>
            <a:extLst>
              <a:ext uri="{FF2B5EF4-FFF2-40B4-BE49-F238E27FC236}">
                <a16:creationId xmlns:a16="http://schemas.microsoft.com/office/drawing/2014/main" id="{A55A519F-22B1-4E7C-AC9E-AFD1B7EA908B}"/>
              </a:ext>
            </a:extLst>
          </p:cNvPr>
          <p:cNvSpPr txBox="1"/>
          <p:nvPr/>
        </p:nvSpPr>
        <p:spPr>
          <a:xfrm>
            <a:off x="5233282" y="786000"/>
            <a:ext cx="2743200" cy="145473"/>
          </a:xfrm>
          <a:prstGeom prst="rect">
            <a:avLst/>
          </a:prstGeom>
          <a:solidFill>
            <a:srgbClr val="F8F8F8">
              <a:alpha val="1176"/>
            </a:srgbClr>
          </a:solidFill>
        </p:spPr>
        <p:txBody>
          <a:bodyPr wrap="square" lIns="182880" tIns="0" rIns="0" bIns="0" rtlCol="0" anchor="ctr" anchorCtr="0">
            <a:noAutofit/>
          </a:bodyPr>
          <a:lstStyle>
            <a:defPPr>
              <a:defRPr lang="en-US"/>
            </a:defPPr>
            <a:lvl1pPr>
              <a:defRPr sz="1100">
                <a:latin typeface="Calibri Light" pitchFamily="34" charset="0"/>
                <a:cs typeface="Calibri Light" pitchFamily="34" charset="0"/>
              </a:defRPr>
            </a:lvl1pPr>
          </a:lstStyle>
          <a:p>
            <a:r>
              <a:rPr lang="en-US" sz="1200" b="1" dirty="0">
                <a:latin typeface="+mj-lt"/>
              </a:rPr>
              <a:t>Spring Wheat</a:t>
            </a:r>
          </a:p>
        </p:txBody>
      </p:sp>
      <p:sp>
        <p:nvSpPr>
          <p:cNvPr id="69" name="Rounded Rectangle 112">
            <a:extLst>
              <a:ext uri="{FF2B5EF4-FFF2-40B4-BE49-F238E27FC236}">
                <a16:creationId xmlns:a16="http://schemas.microsoft.com/office/drawing/2014/main" id="{CABA6D0E-81F7-42A0-A967-029F16A91348}"/>
              </a:ext>
            </a:extLst>
          </p:cNvPr>
          <p:cNvSpPr/>
          <p:nvPr/>
        </p:nvSpPr>
        <p:spPr>
          <a:xfrm>
            <a:off x="5253235" y="817899"/>
            <a:ext cx="91440" cy="5220000"/>
          </a:xfrm>
          <a:prstGeom prst="roundRect">
            <a:avLst/>
          </a:prstGeom>
          <a:solidFill>
            <a:srgbClr val="73572D"/>
          </a:solidFill>
          <a:ln w="127" cap="flat" cmpd="sng" algn="ctr">
            <a:solidFill>
              <a:srgbClr val="FFFFFF">
                <a:alpha val="30196"/>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70" name="TextBox 69">
            <a:hlinkClick r:id="rId61" action="ppaction://hlinksldjump"/>
            <a:extLst>
              <a:ext uri="{FF2B5EF4-FFF2-40B4-BE49-F238E27FC236}">
                <a16:creationId xmlns:a16="http://schemas.microsoft.com/office/drawing/2014/main" id="{2EF0CBAF-FD98-4E74-A29C-87B4D3B4C144}"/>
              </a:ext>
            </a:extLst>
          </p:cNvPr>
          <p:cNvSpPr txBox="1"/>
          <p:nvPr/>
        </p:nvSpPr>
        <p:spPr>
          <a:xfrm>
            <a:off x="5332412" y="94481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Fertilizer Timing</a:t>
            </a:r>
          </a:p>
        </p:txBody>
      </p:sp>
      <p:sp>
        <p:nvSpPr>
          <p:cNvPr id="71" name="TextBox 70">
            <a:hlinkClick r:id="rId62" action="ppaction://hlinksldjump"/>
            <a:extLst>
              <a:ext uri="{FF2B5EF4-FFF2-40B4-BE49-F238E27FC236}">
                <a16:creationId xmlns:a16="http://schemas.microsoft.com/office/drawing/2014/main" id="{30A281FB-423D-4AFA-9432-2A799ED54D41}"/>
              </a:ext>
            </a:extLst>
          </p:cNvPr>
          <p:cNvSpPr txBox="1"/>
          <p:nvPr/>
        </p:nvSpPr>
        <p:spPr>
          <a:xfrm>
            <a:off x="5332412" y="110362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Fertilizer Source</a:t>
            </a:r>
          </a:p>
        </p:txBody>
      </p:sp>
      <p:sp>
        <p:nvSpPr>
          <p:cNvPr id="84" name="TextBox 83">
            <a:hlinkClick r:id="rId63" action="ppaction://hlinksldjump"/>
            <a:extLst>
              <a:ext uri="{FF2B5EF4-FFF2-40B4-BE49-F238E27FC236}">
                <a16:creationId xmlns:a16="http://schemas.microsoft.com/office/drawing/2014/main" id="{1F769BF1-6634-4FA2-B8F5-B5AB557DF02D}"/>
              </a:ext>
            </a:extLst>
          </p:cNvPr>
          <p:cNvSpPr txBox="1"/>
          <p:nvPr/>
        </p:nvSpPr>
        <p:spPr>
          <a:xfrm>
            <a:off x="5332412" y="126243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Fertilizer Placement</a:t>
            </a:r>
          </a:p>
        </p:txBody>
      </p:sp>
      <p:sp>
        <p:nvSpPr>
          <p:cNvPr id="95" name="TextBox 94">
            <a:hlinkClick r:id="rId64" action="ppaction://hlinksldjump"/>
            <a:extLst>
              <a:ext uri="{FF2B5EF4-FFF2-40B4-BE49-F238E27FC236}">
                <a16:creationId xmlns:a16="http://schemas.microsoft.com/office/drawing/2014/main" id="{0C6B9297-C7F8-4CCA-B636-2DBB9AEC75FA}"/>
              </a:ext>
            </a:extLst>
          </p:cNvPr>
          <p:cNvSpPr txBox="1"/>
          <p:nvPr/>
        </p:nvSpPr>
        <p:spPr>
          <a:xfrm>
            <a:off x="5332412" y="142124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Nitrogen Rates</a:t>
            </a:r>
          </a:p>
        </p:txBody>
      </p:sp>
      <p:sp>
        <p:nvSpPr>
          <p:cNvPr id="102" name="TextBox 101">
            <a:hlinkClick r:id="rId65" action="ppaction://hlinksldjump"/>
            <a:extLst>
              <a:ext uri="{FF2B5EF4-FFF2-40B4-BE49-F238E27FC236}">
                <a16:creationId xmlns:a16="http://schemas.microsoft.com/office/drawing/2014/main" id="{C6A5C5C8-544C-44DF-8926-343CA6C286CC}"/>
              </a:ext>
            </a:extLst>
          </p:cNvPr>
          <p:cNvSpPr txBox="1"/>
          <p:nvPr/>
        </p:nvSpPr>
        <p:spPr>
          <a:xfrm>
            <a:off x="5332412" y="205648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Fertilizer Program</a:t>
            </a:r>
          </a:p>
        </p:txBody>
      </p:sp>
      <p:sp>
        <p:nvSpPr>
          <p:cNvPr id="103" name="TextBox 102">
            <a:hlinkClick r:id="rId66" action="ppaction://hlinksldjump"/>
            <a:extLst>
              <a:ext uri="{FF2B5EF4-FFF2-40B4-BE49-F238E27FC236}">
                <a16:creationId xmlns:a16="http://schemas.microsoft.com/office/drawing/2014/main" id="{13D2CE34-68C1-43A0-9AE8-8F5A77887735}"/>
              </a:ext>
            </a:extLst>
          </p:cNvPr>
          <p:cNvSpPr txBox="1"/>
          <p:nvPr/>
        </p:nvSpPr>
        <p:spPr>
          <a:xfrm>
            <a:off x="5332412" y="2691720"/>
            <a:ext cx="2743200" cy="145473"/>
          </a:xfrm>
          <a:prstGeom prst="rect">
            <a:avLst/>
          </a:prstGeom>
          <a:noFill/>
        </p:spPr>
        <p:txBody>
          <a:bodyPr wrap="square" tIns="0" bIns="0" rtlCol="0">
            <a:noAutofit/>
          </a:bodyPr>
          <a:lstStyle/>
          <a:p>
            <a:pPr>
              <a:defRPr/>
            </a:pPr>
            <a:r>
              <a:rPr lang="en-CA" sz="1100" dirty="0">
                <a:latin typeface="Calibri Light" pitchFamily="34" charset="0"/>
                <a:cs typeface="Calibri Light" pitchFamily="34" charset="0"/>
              </a:rPr>
              <a:t>Nitrogen Fixing Crop in Previous Year</a:t>
            </a:r>
          </a:p>
        </p:txBody>
      </p:sp>
      <p:sp>
        <p:nvSpPr>
          <p:cNvPr id="122" name="TextBox 121">
            <a:hlinkClick r:id="rId67" action="ppaction://hlinksldjump"/>
            <a:extLst>
              <a:ext uri="{FF2B5EF4-FFF2-40B4-BE49-F238E27FC236}">
                <a16:creationId xmlns:a16="http://schemas.microsoft.com/office/drawing/2014/main" id="{BD12E5C8-EAB3-4612-A44D-77260C1D1598}"/>
              </a:ext>
            </a:extLst>
          </p:cNvPr>
          <p:cNvSpPr txBox="1"/>
          <p:nvPr/>
        </p:nvSpPr>
        <p:spPr>
          <a:xfrm>
            <a:off x="5332412" y="3009340"/>
            <a:ext cx="2743200" cy="145473"/>
          </a:xfrm>
          <a:prstGeom prst="rect">
            <a:avLst/>
          </a:prstGeom>
          <a:noFill/>
        </p:spPr>
        <p:txBody>
          <a:bodyPr wrap="square" tIns="0" bIns="0" rtlCol="0">
            <a:noAutofit/>
          </a:bodyPr>
          <a:lstStyle/>
          <a:p>
            <a:pPr>
              <a:defRPr/>
            </a:pPr>
            <a:r>
              <a:rPr lang="en-CA" sz="1100" dirty="0">
                <a:latin typeface="Calibri Light" pitchFamily="34" charset="0"/>
                <a:cs typeface="Calibri Light" pitchFamily="34" charset="0"/>
              </a:rPr>
              <a:t>Approaches Used To Decide Fertilizer Rate</a:t>
            </a:r>
          </a:p>
        </p:txBody>
      </p:sp>
      <p:sp>
        <p:nvSpPr>
          <p:cNvPr id="123" name="TextBox 122">
            <a:hlinkClick r:id="rId68" action="ppaction://hlinksldjump"/>
            <a:extLst>
              <a:ext uri="{FF2B5EF4-FFF2-40B4-BE49-F238E27FC236}">
                <a16:creationId xmlns:a16="http://schemas.microsoft.com/office/drawing/2014/main" id="{6094C39E-AA5B-4C9F-82A5-DABF850648CB}"/>
              </a:ext>
            </a:extLst>
          </p:cNvPr>
          <p:cNvSpPr txBox="1"/>
          <p:nvPr/>
        </p:nvSpPr>
        <p:spPr>
          <a:xfrm>
            <a:off x="5332412" y="427982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Use of Nitrogen Stabilizers</a:t>
            </a:r>
          </a:p>
        </p:txBody>
      </p:sp>
      <p:sp>
        <p:nvSpPr>
          <p:cNvPr id="125" name="TextBox 124">
            <a:hlinkClick r:id="rId69" action="ppaction://hlinksldjump"/>
            <a:extLst>
              <a:ext uri="{FF2B5EF4-FFF2-40B4-BE49-F238E27FC236}">
                <a16:creationId xmlns:a16="http://schemas.microsoft.com/office/drawing/2014/main" id="{6C392AEC-3AF7-4350-8032-4AB5B75BBFA8}"/>
              </a:ext>
            </a:extLst>
          </p:cNvPr>
          <p:cNvSpPr txBox="1"/>
          <p:nvPr/>
        </p:nvSpPr>
        <p:spPr>
          <a:xfrm>
            <a:off x="5332412" y="4604655"/>
            <a:ext cx="2743200" cy="145473"/>
          </a:xfrm>
          <a:prstGeom prst="rect">
            <a:avLst/>
          </a:prstGeom>
          <a:noFill/>
        </p:spPr>
        <p:txBody>
          <a:bodyPr wrap="square" tIns="0" bIns="0" rtlCol="0">
            <a:noAutofit/>
          </a:bodyPr>
          <a:lstStyle/>
          <a:p>
            <a:pPr>
              <a:defRPr/>
            </a:pPr>
            <a:r>
              <a:rPr lang="en-CA" sz="1100" dirty="0">
                <a:latin typeface="Calibri Light" pitchFamily="34" charset="0"/>
                <a:cs typeface="Calibri Light" pitchFamily="34" charset="0"/>
              </a:rPr>
              <a:t>Target Yield vs. Actual Yield</a:t>
            </a:r>
          </a:p>
        </p:txBody>
      </p:sp>
      <p:sp>
        <p:nvSpPr>
          <p:cNvPr id="127" name="TextBox 126">
            <a:hlinkClick r:id="rId70" action="ppaction://hlinksldjump"/>
            <a:extLst>
              <a:ext uri="{FF2B5EF4-FFF2-40B4-BE49-F238E27FC236}">
                <a16:creationId xmlns:a16="http://schemas.microsoft.com/office/drawing/2014/main" id="{69D71472-08F8-424C-AEF0-BD99474AFBF9}"/>
              </a:ext>
            </a:extLst>
          </p:cNvPr>
          <p:cNvSpPr txBox="1"/>
          <p:nvPr/>
        </p:nvSpPr>
        <p:spPr>
          <a:xfrm>
            <a:off x="5332412" y="5081085"/>
            <a:ext cx="2743200" cy="145473"/>
          </a:xfrm>
          <a:prstGeom prst="rect">
            <a:avLst/>
          </a:prstGeom>
          <a:noFill/>
        </p:spPr>
        <p:txBody>
          <a:bodyPr wrap="square" tIns="0" bIns="0" rtlCol="0">
            <a:noAutofit/>
          </a:bodyPr>
          <a:lstStyle/>
          <a:p>
            <a:pPr>
              <a:defRPr/>
            </a:pPr>
            <a:r>
              <a:rPr lang="en-CA" sz="1100" dirty="0">
                <a:latin typeface="Calibri Light" pitchFamily="34" charset="0"/>
                <a:cs typeface="Calibri Light" pitchFamily="34" charset="0"/>
              </a:rPr>
              <a:t>Use of Micro/Secondary Nutrients</a:t>
            </a:r>
          </a:p>
        </p:txBody>
      </p:sp>
      <p:sp>
        <p:nvSpPr>
          <p:cNvPr id="128" name="TextBox 127">
            <a:hlinkClick r:id="rId71" action="ppaction://hlinksldjump"/>
            <a:extLst>
              <a:ext uri="{FF2B5EF4-FFF2-40B4-BE49-F238E27FC236}">
                <a16:creationId xmlns:a16="http://schemas.microsoft.com/office/drawing/2014/main" id="{4315CB09-6852-4291-A84D-F6281799E4CB}"/>
              </a:ext>
            </a:extLst>
          </p:cNvPr>
          <p:cNvSpPr txBox="1"/>
          <p:nvPr/>
        </p:nvSpPr>
        <p:spPr>
          <a:xfrm>
            <a:off x="5332412" y="5398705"/>
            <a:ext cx="2743200" cy="145473"/>
          </a:xfrm>
          <a:prstGeom prst="rect">
            <a:avLst/>
          </a:prstGeom>
          <a:noFill/>
        </p:spPr>
        <p:txBody>
          <a:bodyPr wrap="square" tIns="0" bIns="0" rtlCol="0">
            <a:noAutofit/>
          </a:bodyPr>
          <a:lstStyle/>
          <a:p>
            <a:pPr>
              <a:defRPr/>
            </a:pPr>
            <a:r>
              <a:rPr lang="en-CA" sz="1100" dirty="0">
                <a:latin typeface="Calibri Light" pitchFamily="34" charset="0"/>
                <a:cs typeface="Calibri Light" pitchFamily="34" charset="0"/>
              </a:rPr>
              <a:t>Tillage Practices </a:t>
            </a:r>
          </a:p>
        </p:txBody>
      </p:sp>
      <p:sp>
        <p:nvSpPr>
          <p:cNvPr id="129" name="TextBox 128">
            <a:hlinkClick r:id="rId72" action="ppaction://hlinksldjump"/>
            <a:extLst>
              <a:ext uri="{FF2B5EF4-FFF2-40B4-BE49-F238E27FC236}">
                <a16:creationId xmlns:a16="http://schemas.microsoft.com/office/drawing/2014/main" id="{5286D64A-5FDD-40E3-B0BE-1264212F7DB3}"/>
              </a:ext>
            </a:extLst>
          </p:cNvPr>
          <p:cNvSpPr txBox="1"/>
          <p:nvPr/>
        </p:nvSpPr>
        <p:spPr>
          <a:xfrm>
            <a:off x="5332412" y="237410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Consistency with 4R Practices</a:t>
            </a:r>
          </a:p>
        </p:txBody>
      </p:sp>
      <p:sp>
        <p:nvSpPr>
          <p:cNvPr id="130" name="TextBox 129">
            <a:hlinkClick r:id="rId73" action="ppaction://hlinksldjump"/>
            <a:extLst>
              <a:ext uri="{FF2B5EF4-FFF2-40B4-BE49-F238E27FC236}">
                <a16:creationId xmlns:a16="http://schemas.microsoft.com/office/drawing/2014/main" id="{57625038-283E-4A76-8C83-75455E53A4D7}"/>
              </a:ext>
            </a:extLst>
          </p:cNvPr>
          <p:cNvSpPr txBox="1"/>
          <p:nvPr/>
        </p:nvSpPr>
        <p:spPr>
          <a:xfrm>
            <a:off x="5332412" y="158005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Phosphorus Rates</a:t>
            </a:r>
          </a:p>
        </p:txBody>
      </p:sp>
      <p:sp>
        <p:nvSpPr>
          <p:cNvPr id="131" name="TextBox 130">
            <a:hlinkClick r:id="rId74" action="ppaction://hlinksldjump"/>
            <a:extLst>
              <a:ext uri="{FF2B5EF4-FFF2-40B4-BE49-F238E27FC236}">
                <a16:creationId xmlns:a16="http://schemas.microsoft.com/office/drawing/2014/main" id="{FE5B178C-C4F4-4A3D-A4C0-A597880F3940}"/>
              </a:ext>
            </a:extLst>
          </p:cNvPr>
          <p:cNvSpPr txBox="1"/>
          <p:nvPr/>
        </p:nvSpPr>
        <p:spPr>
          <a:xfrm>
            <a:off x="5332412" y="173886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Potassium Rates</a:t>
            </a:r>
          </a:p>
        </p:txBody>
      </p:sp>
      <p:sp>
        <p:nvSpPr>
          <p:cNvPr id="135" name="TextBox 134">
            <a:hlinkClick r:id="rId75" action="ppaction://hlinksldjump"/>
            <a:extLst>
              <a:ext uri="{FF2B5EF4-FFF2-40B4-BE49-F238E27FC236}">
                <a16:creationId xmlns:a16="http://schemas.microsoft.com/office/drawing/2014/main" id="{B3858F80-BA73-4068-B917-52D257C28D61}"/>
              </a:ext>
            </a:extLst>
          </p:cNvPr>
          <p:cNvSpPr txBox="1"/>
          <p:nvPr/>
        </p:nvSpPr>
        <p:spPr>
          <a:xfrm>
            <a:off x="5332412" y="189767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Sulphur Rates</a:t>
            </a:r>
          </a:p>
        </p:txBody>
      </p:sp>
      <p:sp>
        <p:nvSpPr>
          <p:cNvPr id="136" name="TextBox 135">
            <a:hlinkClick r:id="rId76" action="ppaction://hlinksldjump"/>
            <a:extLst>
              <a:ext uri="{FF2B5EF4-FFF2-40B4-BE49-F238E27FC236}">
                <a16:creationId xmlns:a16="http://schemas.microsoft.com/office/drawing/2014/main" id="{2019AFC5-CAEF-43CF-8524-E89F75B88118}"/>
              </a:ext>
            </a:extLst>
          </p:cNvPr>
          <p:cNvSpPr txBox="1"/>
          <p:nvPr/>
        </p:nvSpPr>
        <p:spPr>
          <a:xfrm>
            <a:off x="5332412" y="285053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Rates Set By Field</a:t>
            </a:r>
            <a:endParaRPr lang="en-CA" sz="1100" dirty="0">
              <a:latin typeface="Calibri Light" pitchFamily="34" charset="0"/>
              <a:cs typeface="Calibri Light" pitchFamily="34" charset="0"/>
            </a:endParaRPr>
          </a:p>
        </p:txBody>
      </p:sp>
      <p:sp>
        <p:nvSpPr>
          <p:cNvPr id="137" name="TextBox 136">
            <a:hlinkClick r:id="rId77" action="ppaction://hlinksldjump"/>
            <a:extLst>
              <a:ext uri="{FF2B5EF4-FFF2-40B4-BE49-F238E27FC236}">
                <a16:creationId xmlns:a16="http://schemas.microsoft.com/office/drawing/2014/main" id="{CC07ED74-0F27-479C-AB32-86CA418061B2}"/>
              </a:ext>
            </a:extLst>
          </p:cNvPr>
          <p:cNvSpPr txBox="1"/>
          <p:nvPr/>
        </p:nvSpPr>
        <p:spPr>
          <a:xfrm>
            <a:off x="5332412" y="443863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Use of EEFs by Timing</a:t>
            </a:r>
          </a:p>
        </p:txBody>
      </p:sp>
      <p:sp>
        <p:nvSpPr>
          <p:cNvPr id="138" name="TextBox 137">
            <a:hlinkClick r:id="rId78" action="ppaction://hlinksldjump"/>
            <a:extLst>
              <a:ext uri="{FF2B5EF4-FFF2-40B4-BE49-F238E27FC236}">
                <a16:creationId xmlns:a16="http://schemas.microsoft.com/office/drawing/2014/main" id="{23014364-5CF5-4A9F-BA4E-175E46E3ED74}"/>
              </a:ext>
            </a:extLst>
          </p:cNvPr>
          <p:cNvSpPr txBox="1"/>
          <p:nvPr/>
        </p:nvSpPr>
        <p:spPr>
          <a:xfrm>
            <a:off x="5332412" y="5239895"/>
            <a:ext cx="2743200" cy="145473"/>
          </a:xfrm>
          <a:prstGeom prst="rect">
            <a:avLst/>
          </a:prstGeom>
          <a:noFill/>
        </p:spPr>
        <p:txBody>
          <a:bodyPr wrap="square" tIns="0" bIns="0" rtlCol="0">
            <a:noAutofit/>
          </a:bodyPr>
          <a:lstStyle/>
          <a:p>
            <a:pPr>
              <a:defRPr/>
            </a:pPr>
            <a:r>
              <a:rPr lang="en-CA" sz="1100" dirty="0">
                <a:latin typeface="Calibri Light" pitchFamily="34" charset="0"/>
                <a:cs typeface="Calibri Light" pitchFamily="34" charset="0"/>
              </a:rPr>
              <a:t>Custom Application by Timing</a:t>
            </a:r>
          </a:p>
        </p:txBody>
      </p:sp>
      <p:sp>
        <p:nvSpPr>
          <p:cNvPr id="139" name="TextBox 138">
            <a:hlinkClick r:id="rId79" action="ppaction://hlinksldjump"/>
            <a:extLst>
              <a:ext uri="{FF2B5EF4-FFF2-40B4-BE49-F238E27FC236}">
                <a16:creationId xmlns:a16="http://schemas.microsoft.com/office/drawing/2014/main" id="{2A954F42-8134-4EEF-9A72-CF49C8C54D01}"/>
              </a:ext>
            </a:extLst>
          </p:cNvPr>
          <p:cNvSpPr txBox="1"/>
          <p:nvPr/>
        </p:nvSpPr>
        <p:spPr>
          <a:xfrm>
            <a:off x="5332412" y="253291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Reasons for Not Meeting Consistency Criteria</a:t>
            </a:r>
          </a:p>
        </p:txBody>
      </p:sp>
      <p:sp>
        <p:nvSpPr>
          <p:cNvPr id="140" name="TextBox 139">
            <a:hlinkClick r:id="rId80" action="ppaction://hlinksldjump"/>
            <a:extLst>
              <a:ext uri="{FF2B5EF4-FFF2-40B4-BE49-F238E27FC236}">
                <a16:creationId xmlns:a16="http://schemas.microsoft.com/office/drawing/2014/main" id="{93BD35F6-DD2F-4D36-87EB-AAF8CCEE530B}"/>
              </a:ext>
            </a:extLst>
          </p:cNvPr>
          <p:cNvSpPr txBox="1"/>
          <p:nvPr/>
        </p:nvSpPr>
        <p:spPr>
          <a:xfrm>
            <a:off x="5332412" y="5557515"/>
            <a:ext cx="2743200" cy="145473"/>
          </a:xfrm>
          <a:prstGeom prst="rect">
            <a:avLst/>
          </a:prstGeom>
          <a:noFill/>
        </p:spPr>
        <p:txBody>
          <a:bodyPr wrap="square" tIns="0" bIns="0" rtlCol="0">
            <a:noAutofit/>
          </a:bodyPr>
          <a:lstStyle/>
          <a:p>
            <a:pPr>
              <a:defRPr/>
            </a:pPr>
            <a:r>
              <a:rPr lang="en-CA" sz="1100" dirty="0">
                <a:latin typeface="Calibri Light" pitchFamily="34" charset="0"/>
                <a:cs typeface="Calibri Light" pitchFamily="34" charset="0"/>
              </a:rPr>
              <a:t>Seeding Details</a:t>
            </a:r>
          </a:p>
        </p:txBody>
      </p:sp>
      <p:sp>
        <p:nvSpPr>
          <p:cNvPr id="141" name="TextBox 140">
            <a:hlinkClick r:id="rId81" action="ppaction://hlinksldjump"/>
            <a:extLst>
              <a:ext uri="{FF2B5EF4-FFF2-40B4-BE49-F238E27FC236}">
                <a16:creationId xmlns:a16="http://schemas.microsoft.com/office/drawing/2014/main" id="{5D882362-FEBB-4A14-A828-BBC48A236E49}"/>
              </a:ext>
            </a:extLst>
          </p:cNvPr>
          <p:cNvSpPr txBox="1"/>
          <p:nvPr/>
        </p:nvSpPr>
        <p:spPr>
          <a:xfrm>
            <a:off x="5332412" y="221529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Use of Variable Rates by Fertilizer Type</a:t>
            </a:r>
          </a:p>
        </p:txBody>
      </p:sp>
      <p:sp>
        <p:nvSpPr>
          <p:cNvPr id="142" name="TextBox 141">
            <a:hlinkClick r:id="rId82" action="ppaction://hlinksldjump"/>
            <a:extLst>
              <a:ext uri="{FF2B5EF4-FFF2-40B4-BE49-F238E27FC236}">
                <a16:creationId xmlns:a16="http://schemas.microsoft.com/office/drawing/2014/main" id="{BF18F19D-5A8A-461B-B8A2-0434894FEAA4}"/>
              </a:ext>
            </a:extLst>
          </p:cNvPr>
          <p:cNvSpPr txBox="1"/>
          <p:nvPr/>
        </p:nvSpPr>
        <p:spPr>
          <a:xfrm>
            <a:off x="5332412" y="316815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Main Person Who Determined Rate</a:t>
            </a:r>
            <a:endParaRPr lang="en-CA" sz="1100" dirty="0">
              <a:latin typeface="Calibri Light" pitchFamily="34" charset="0"/>
              <a:cs typeface="Calibri Light" pitchFamily="34" charset="0"/>
            </a:endParaRPr>
          </a:p>
        </p:txBody>
      </p:sp>
      <p:sp>
        <p:nvSpPr>
          <p:cNvPr id="143" name="TextBox 142">
            <a:hlinkClick r:id="rId83" action="ppaction://hlinksldjump"/>
            <a:extLst>
              <a:ext uri="{FF2B5EF4-FFF2-40B4-BE49-F238E27FC236}">
                <a16:creationId xmlns:a16="http://schemas.microsoft.com/office/drawing/2014/main" id="{E87D4369-D622-4FE9-BFDA-A78EE4F67BF9}"/>
              </a:ext>
            </a:extLst>
          </p:cNvPr>
          <p:cNvSpPr txBox="1"/>
          <p:nvPr/>
        </p:nvSpPr>
        <p:spPr>
          <a:xfrm>
            <a:off x="5332412" y="348577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Professional Designation</a:t>
            </a:r>
            <a:endParaRPr lang="en-CA" sz="1100" dirty="0">
              <a:latin typeface="Calibri Light" pitchFamily="34" charset="0"/>
              <a:cs typeface="Calibri Light" pitchFamily="34" charset="0"/>
            </a:endParaRPr>
          </a:p>
        </p:txBody>
      </p:sp>
      <p:sp>
        <p:nvSpPr>
          <p:cNvPr id="144" name="TextBox 143">
            <a:hlinkClick r:id="rId84" action="ppaction://hlinksldjump"/>
            <a:extLst>
              <a:ext uri="{FF2B5EF4-FFF2-40B4-BE49-F238E27FC236}">
                <a16:creationId xmlns:a16="http://schemas.microsoft.com/office/drawing/2014/main" id="{116D403E-5D74-4FDC-9426-391B3C4B2AD0}"/>
              </a:ext>
            </a:extLst>
          </p:cNvPr>
          <p:cNvSpPr txBox="1"/>
          <p:nvPr/>
        </p:nvSpPr>
        <p:spPr>
          <a:xfrm>
            <a:off x="5332412" y="364458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Importance of Professional Designation</a:t>
            </a:r>
            <a:endParaRPr lang="en-CA" sz="1100" dirty="0">
              <a:latin typeface="Calibri Light" pitchFamily="34" charset="0"/>
              <a:cs typeface="Calibri Light" pitchFamily="34" charset="0"/>
            </a:endParaRPr>
          </a:p>
        </p:txBody>
      </p:sp>
      <p:sp>
        <p:nvSpPr>
          <p:cNvPr id="145" name="TextBox 144">
            <a:hlinkClick r:id="rId85" action="ppaction://hlinksldjump"/>
            <a:extLst>
              <a:ext uri="{FF2B5EF4-FFF2-40B4-BE49-F238E27FC236}">
                <a16:creationId xmlns:a16="http://schemas.microsoft.com/office/drawing/2014/main" id="{18832080-3C21-42E2-893A-70D72533BAA7}"/>
              </a:ext>
            </a:extLst>
          </p:cNvPr>
          <p:cNvSpPr txBox="1"/>
          <p:nvPr/>
        </p:nvSpPr>
        <p:spPr>
          <a:xfrm>
            <a:off x="5332412" y="380339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Deviation from Recommended Rate</a:t>
            </a:r>
            <a:endParaRPr lang="en-CA" sz="1100" dirty="0">
              <a:latin typeface="Calibri Light" pitchFamily="34" charset="0"/>
              <a:cs typeface="Calibri Light" pitchFamily="34" charset="0"/>
            </a:endParaRPr>
          </a:p>
        </p:txBody>
      </p:sp>
      <p:sp>
        <p:nvSpPr>
          <p:cNvPr id="146" name="TextBox 145">
            <a:hlinkClick r:id="rId86" action="ppaction://hlinksldjump"/>
            <a:extLst>
              <a:ext uri="{FF2B5EF4-FFF2-40B4-BE49-F238E27FC236}">
                <a16:creationId xmlns:a16="http://schemas.microsoft.com/office/drawing/2014/main" id="{C65B1D73-6F04-4F9E-A509-A9317061613C}"/>
              </a:ext>
            </a:extLst>
          </p:cNvPr>
          <p:cNvSpPr txBox="1"/>
          <p:nvPr/>
        </p:nvSpPr>
        <p:spPr>
          <a:xfrm>
            <a:off x="5332412" y="396220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Reasons for Increasing Rate</a:t>
            </a:r>
            <a:endParaRPr lang="en-CA" sz="1100" dirty="0">
              <a:latin typeface="Calibri Light" pitchFamily="34" charset="0"/>
              <a:cs typeface="Calibri Light" pitchFamily="34" charset="0"/>
            </a:endParaRPr>
          </a:p>
        </p:txBody>
      </p:sp>
      <p:sp>
        <p:nvSpPr>
          <p:cNvPr id="147" name="TextBox 146">
            <a:hlinkClick r:id="rId87" action="ppaction://hlinksldjump"/>
            <a:extLst>
              <a:ext uri="{FF2B5EF4-FFF2-40B4-BE49-F238E27FC236}">
                <a16:creationId xmlns:a16="http://schemas.microsoft.com/office/drawing/2014/main" id="{A60ECFDC-FB68-4124-AAF5-50EEFF071A23}"/>
              </a:ext>
            </a:extLst>
          </p:cNvPr>
          <p:cNvSpPr txBox="1"/>
          <p:nvPr/>
        </p:nvSpPr>
        <p:spPr>
          <a:xfrm>
            <a:off x="5332412" y="412101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Reasons for Decreasing Rate</a:t>
            </a:r>
            <a:endParaRPr lang="en-CA" sz="1100" dirty="0">
              <a:latin typeface="Calibri Light" pitchFamily="34" charset="0"/>
              <a:cs typeface="Calibri Light" pitchFamily="34" charset="0"/>
            </a:endParaRPr>
          </a:p>
        </p:txBody>
      </p:sp>
      <p:sp>
        <p:nvSpPr>
          <p:cNvPr id="148" name="TextBox 147">
            <a:hlinkClick r:id="rId88" action="ppaction://hlinksldjump"/>
            <a:extLst>
              <a:ext uri="{FF2B5EF4-FFF2-40B4-BE49-F238E27FC236}">
                <a16:creationId xmlns:a16="http://schemas.microsoft.com/office/drawing/2014/main" id="{B9E0138A-9A44-4358-92EB-B14959C91350}"/>
              </a:ext>
            </a:extLst>
          </p:cNvPr>
          <p:cNvSpPr txBox="1"/>
          <p:nvPr/>
        </p:nvSpPr>
        <p:spPr>
          <a:xfrm>
            <a:off x="5332412" y="4922275"/>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Factors Considered When Setting Target Yield</a:t>
            </a:r>
            <a:endParaRPr lang="en-CA" sz="1100" dirty="0">
              <a:latin typeface="Calibri Light" pitchFamily="34" charset="0"/>
              <a:cs typeface="Calibri Light" pitchFamily="34" charset="0"/>
            </a:endParaRPr>
          </a:p>
        </p:txBody>
      </p:sp>
      <p:sp>
        <p:nvSpPr>
          <p:cNvPr id="149" name="TextBox 148">
            <a:hlinkClick r:id="rId89" action="ppaction://hlinksldjump"/>
            <a:extLst>
              <a:ext uri="{FF2B5EF4-FFF2-40B4-BE49-F238E27FC236}">
                <a16:creationId xmlns:a16="http://schemas.microsoft.com/office/drawing/2014/main" id="{36410953-303B-412C-87ED-D1B5F9DEA9F2}"/>
              </a:ext>
            </a:extLst>
          </p:cNvPr>
          <p:cNvSpPr txBox="1"/>
          <p:nvPr/>
        </p:nvSpPr>
        <p:spPr>
          <a:xfrm>
            <a:off x="5332412" y="5716325"/>
            <a:ext cx="2743200" cy="145473"/>
          </a:xfrm>
          <a:prstGeom prst="rect">
            <a:avLst/>
          </a:prstGeom>
          <a:noFill/>
        </p:spPr>
        <p:txBody>
          <a:bodyPr wrap="square" tIns="0" bIns="0" rtlCol="0">
            <a:noAutofit/>
          </a:bodyPr>
          <a:lstStyle/>
          <a:p>
            <a:pPr>
              <a:defRPr/>
            </a:pPr>
            <a:r>
              <a:rPr lang="en-CA" sz="1100" dirty="0">
                <a:latin typeface="Calibri Light" pitchFamily="34" charset="0"/>
                <a:cs typeface="Calibri Light" pitchFamily="34" charset="0"/>
              </a:rPr>
              <a:t>Use of Biostimulants</a:t>
            </a:r>
          </a:p>
        </p:txBody>
      </p:sp>
      <p:sp>
        <p:nvSpPr>
          <p:cNvPr id="150" name="TextBox 149">
            <a:hlinkClick r:id="rId90" action="ppaction://hlinksldjump"/>
            <a:extLst>
              <a:ext uri="{FF2B5EF4-FFF2-40B4-BE49-F238E27FC236}">
                <a16:creationId xmlns:a16="http://schemas.microsoft.com/office/drawing/2014/main" id="{A5DD2438-FACA-45AF-BF6A-1CDB162B2987}"/>
              </a:ext>
            </a:extLst>
          </p:cNvPr>
          <p:cNvSpPr txBox="1"/>
          <p:nvPr/>
        </p:nvSpPr>
        <p:spPr>
          <a:xfrm>
            <a:off x="5332412" y="5875132"/>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Use of Nitrogen Fixing Biostimulants</a:t>
            </a:r>
            <a:endParaRPr lang="en-CA" sz="1100" dirty="0">
              <a:latin typeface="Calibri Light" pitchFamily="34" charset="0"/>
              <a:cs typeface="Calibri Light" pitchFamily="34" charset="0"/>
            </a:endParaRPr>
          </a:p>
        </p:txBody>
      </p:sp>
      <p:sp>
        <p:nvSpPr>
          <p:cNvPr id="134" name="TextBox 133">
            <a:hlinkClick r:id="rId91" action="ppaction://hlinksldjump"/>
            <a:extLst>
              <a:ext uri="{FF2B5EF4-FFF2-40B4-BE49-F238E27FC236}">
                <a16:creationId xmlns:a16="http://schemas.microsoft.com/office/drawing/2014/main" id="{60DFBE8E-FDDA-423C-8A72-4F7FD9384D7E}"/>
              </a:ext>
            </a:extLst>
          </p:cNvPr>
          <p:cNvSpPr txBox="1"/>
          <p:nvPr/>
        </p:nvSpPr>
        <p:spPr>
          <a:xfrm>
            <a:off x="2240286" y="332696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Rate Decisions on 4R Consistency Compliance  </a:t>
            </a:r>
            <a:endParaRPr lang="en-CA" sz="1100" dirty="0">
              <a:latin typeface="Calibri Light" pitchFamily="34" charset="0"/>
              <a:cs typeface="Calibri Light" pitchFamily="34" charset="0"/>
            </a:endParaRPr>
          </a:p>
        </p:txBody>
      </p:sp>
      <p:sp>
        <p:nvSpPr>
          <p:cNvPr id="151" name="TextBox 150">
            <a:hlinkClick r:id="rId92" action="ppaction://hlinksldjump"/>
            <a:extLst>
              <a:ext uri="{FF2B5EF4-FFF2-40B4-BE49-F238E27FC236}">
                <a16:creationId xmlns:a16="http://schemas.microsoft.com/office/drawing/2014/main" id="{36D4271B-52EB-411A-9220-6E12BA235B40}"/>
              </a:ext>
            </a:extLst>
          </p:cNvPr>
          <p:cNvSpPr txBox="1"/>
          <p:nvPr/>
        </p:nvSpPr>
        <p:spPr>
          <a:xfrm>
            <a:off x="2240286" y="4765646"/>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Nitrogen Use Efficiency</a:t>
            </a:r>
          </a:p>
        </p:txBody>
      </p:sp>
      <p:sp>
        <p:nvSpPr>
          <p:cNvPr id="152" name="TextBox 151">
            <a:hlinkClick r:id="rId93" action="ppaction://hlinksldjump"/>
            <a:extLst>
              <a:ext uri="{FF2B5EF4-FFF2-40B4-BE49-F238E27FC236}">
                <a16:creationId xmlns:a16="http://schemas.microsoft.com/office/drawing/2014/main" id="{B5E40958-365B-4C88-9E76-000463FD0190}"/>
              </a:ext>
            </a:extLst>
          </p:cNvPr>
          <p:cNvSpPr txBox="1"/>
          <p:nvPr/>
        </p:nvSpPr>
        <p:spPr>
          <a:xfrm>
            <a:off x="5332412" y="332696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Rate Decisions on 4R Consistency Compliance </a:t>
            </a:r>
            <a:endParaRPr lang="en-CA" sz="1100" dirty="0">
              <a:latin typeface="Calibri Light" pitchFamily="34" charset="0"/>
              <a:cs typeface="Calibri Light" pitchFamily="34" charset="0"/>
            </a:endParaRPr>
          </a:p>
        </p:txBody>
      </p:sp>
      <p:sp>
        <p:nvSpPr>
          <p:cNvPr id="153" name="TextBox 152">
            <a:hlinkClick r:id="rId94" action="ppaction://hlinksldjump"/>
            <a:extLst>
              <a:ext uri="{FF2B5EF4-FFF2-40B4-BE49-F238E27FC236}">
                <a16:creationId xmlns:a16="http://schemas.microsoft.com/office/drawing/2014/main" id="{53005382-83D0-4DAA-9BBF-57D38DC9404B}"/>
              </a:ext>
            </a:extLst>
          </p:cNvPr>
          <p:cNvSpPr txBox="1"/>
          <p:nvPr/>
        </p:nvSpPr>
        <p:spPr>
          <a:xfrm>
            <a:off x="5332412" y="4763465"/>
            <a:ext cx="2743200" cy="145473"/>
          </a:xfrm>
          <a:prstGeom prst="rect">
            <a:avLst/>
          </a:prstGeom>
          <a:noFill/>
        </p:spPr>
        <p:txBody>
          <a:bodyPr wrap="square" tIns="0" bIns="0" rtlCol="0">
            <a:noAutofit/>
          </a:bodyPr>
          <a:lstStyle/>
          <a:p>
            <a:pPr>
              <a:defRPr/>
            </a:pPr>
            <a:r>
              <a:rPr lang="en-CA" sz="1100" dirty="0">
                <a:latin typeface="Calibri Light" pitchFamily="34" charset="0"/>
                <a:cs typeface="Calibri Light" pitchFamily="34" charset="0"/>
              </a:rPr>
              <a:t>Nitrogen Use Efficiency</a:t>
            </a:r>
          </a:p>
        </p:txBody>
      </p:sp>
      <p:sp>
        <p:nvSpPr>
          <p:cNvPr id="154" name="TextBox 153">
            <a:hlinkClick r:id="rId95" action="ppaction://hlinksldjump"/>
            <a:extLst>
              <a:ext uri="{FF2B5EF4-FFF2-40B4-BE49-F238E27FC236}">
                <a16:creationId xmlns:a16="http://schemas.microsoft.com/office/drawing/2014/main" id="{A8C5516C-4FD2-4D13-A800-D159EDD05D3C}"/>
              </a:ext>
            </a:extLst>
          </p:cNvPr>
          <p:cNvSpPr txBox="1"/>
          <p:nvPr/>
        </p:nvSpPr>
        <p:spPr>
          <a:xfrm>
            <a:off x="2240286" y="5877313"/>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Use of Nitrogen Fixing Biostimulants</a:t>
            </a:r>
            <a:endParaRPr lang="en-CA" sz="1100" dirty="0">
              <a:latin typeface="Calibri Light" pitchFamily="34" charset="0"/>
              <a:cs typeface="Calibri Light" pitchFamily="34" charset="0"/>
            </a:endParaRPr>
          </a:p>
        </p:txBody>
      </p:sp>
      <p:sp>
        <p:nvSpPr>
          <p:cNvPr id="6" name="TextBox 5">
            <a:hlinkClick r:id="rId96" action="ppaction://hlinksldjump"/>
            <a:extLst>
              <a:ext uri="{FF2B5EF4-FFF2-40B4-BE49-F238E27FC236}">
                <a16:creationId xmlns:a16="http://schemas.microsoft.com/office/drawing/2014/main" id="{C36B181B-CFCA-5D8C-EFB1-4FCE71A8DE12}"/>
              </a:ext>
            </a:extLst>
          </p:cNvPr>
          <p:cNvSpPr txBox="1"/>
          <p:nvPr/>
        </p:nvSpPr>
        <p:spPr>
          <a:xfrm>
            <a:off x="8412348" y="3644835"/>
            <a:ext cx="32004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Programs Used to Measure Environmental Footprint </a:t>
            </a:r>
            <a:endParaRPr lang="en-CA" sz="1100" dirty="0">
              <a:latin typeface="Calibri Light" pitchFamily="34" charset="0"/>
              <a:cs typeface="Calibri Light" pitchFamily="34" charset="0"/>
            </a:endParaRPr>
          </a:p>
        </p:txBody>
      </p:sp>
      <p:pic>
        <p:nvPicPr>
          <p:cNvPr id="155" name="Picture 154" descr="Asset 7.png">
            <a:extLst>
              <a:ext uri="{FF2B5EF4-FFF2-40B4-BE49-F238E27FC236}">
                <a16:creationId xmlns:a16="http://schemas.microsoft.com/office/drawing/2014/main" id="{5883BE5C-DD6A-4E3E-9F30-85FE17CE87FF}"/>
              </a:ext>
            </a:extLst>
          </p:cNvPr>
          <p:cNvPicPr>
            <a:picLocks noChangeAspect="1"/>
          </p:cNvPicPr>
          <p:nvPr/>
        </p:nvPicPr>
        <p:blipFill>
          <a:blip r:embed="rId97" cstate="print"/>
          <a:stretch>
            <a:fillRect/>
          </a:stretch>
        </p:blipFill>
        <p:spPr>
          <a:xfrm>
            <a:off x="383771" y="5154790"/>
            <a:ext cx="301752" cy="301752"/>
          </a:xfrm>
          <a:prstGeom prst="rect">
            <a:avLst/>
          </a:prstGeom>
        </p:spPr>
      </p:pic>
      <p:grpSp>
        <p:nvGrpSpPr>
          <p:cNvPr id="156" name="Group 155">
            <a:extLst>
              <a:ext uri="{FF2B5EF4-FFF2-40B4-BE49-F238E27FC236}">
                <a16:creationId xmlns:a16="http://schemas.microsoft.com/office/drawing/2014/main" id="{1BBA7744-FB56-4CDC-B145-3E2DA230A370}"/>
              </a:ext>
            </a:extLst>
          </p:cNvPr>
          <p:cNvGrpSpPr/>
          <p:nvPr/>
        </p:nvGrpSpPr>
        <p:grpSpPr>
          <a:xfrm>
            <a:off x="5146146" y="6967862"/>
            <a:ext cx="6942666" cy="3685624"/>
            <a:chOff x="5146146" y="1066800"/>
            <a:chExt cx="6942666" cy="3685624"/>
          </a:xfrm>
        </p:grpSpPr>
        <p:sp>
          <p:nvSpPr>
            <p:cNvPr id="157" name="MoreInfo">
              <a:extLst>
                <a:ext uri="{FF2B5EF4-FFF2-40B4-BE49-F238E27FC236}">
                  <a16:creationId xmlns:a16="http://schemas.microsoft.com/office/drawing/2014/main" id="{313DBDC3-7A80-45AB-905B-3CCE646F254F}"/>
                </a:ext>
              </a:extLst>
            </p:cNvPr>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In SLIDESHOW VIEW, click on any title or button on the above slide to navigate to the section.</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Use the icons in the side-bar of each slide for convenient navigation and quick access to more information:</a:t>
              </a: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grpSp>
          <p:nvGrpSpPr>
            <p:cNvPr id="158" name="Group 157">
              <a:extLst>
                <a:ext uri="{FF2B5EF4-FFF2-40B4-BE49-F238E27FC236}">
                  <a16:creationId xmlns:a16="http://schemas.microsoft.com/office/drawing/2014/main" id="{105F0F19-30A0-4FDD-AD82-8F652FD78BF2}"/>
                </a:ext>
              </a:extLst>
            </p:cNvPr>
            <p:cNvGrpSpPr/>
            <p:nvPr/>
          </p:nvGrpSpPr>
          <p:grpSpPr>
            <a:xfrm>
              <a:off x="5265432" y="1711142"/>
              <a:ext cx="6696380" cy="2937058"/>
              <a:chOff x="5265432" y="1569946"/>
              <a:chExt cx="6696380" cy="2937058"/>
            </a:xfrm>
          </p:grpSpPr>
          <p:grpSp>
            <p:nvGrpSpPr>
              <p:cNvPr id="159" name="Group 158">
                <a:extLst>
                  <a:ext uri="{FF2B5EF4-FFF2-40B4-BE49-F238E27FC236}">
                    <a16:creationId xmlns:a16="http://schemas.microsoft.com/office/drawing/2014/main" id="{1F2F95FA-9EF3-40E3-B580-4AA418CA3A6E}"/>
                  </a:ext>
                </a:extLst>
              </p:cNvPr>
              <p:cNvGrpSpPr/>
              <p:nvPr/>
            </p:nvGrpSpPr>
            <p:grpSpPr>
              <a:xfrm>
                <a:off x="5265432" y="2362200"/>
                <a:ext cx="2089242" cy="1371600"/>
                <a:chOff x="5265432" y="2362200"/>
                <a:chExt cx="2089242" cy="1371600"/>
              </a:xfrm>
            </p:grpSpPr>
            <p:sp>
              <p:nvSpPr>
                <p:cNvPr id="174" name="TextBox 173">
                  <a:extLst>
                    <a:ext uri="{FF2B5EF4-FFF2-40B4-BE49-F238E27FC236}">
                      <a16:creationId xmlns:a16="http://schemas.microsoft.com/office/drawing/2014/main" id="{BC997EBF-3AAB-4FB0-A3CA-2F2A743DBA8A}"/>
                    </a:ext>
                  </a:extLst>
                </p:cNvPr>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ATTRIBUTES</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Click to see the full attribute statement behind abbreviations used in charts.</a:t>
                  </a:r>
                </a:p>
              </p:txBody>
            </p:sp>
            <p:sp>
              <p:nvSpPr>
                <p:cNvPr id="175" name="TextBox 174">
                  <a:extLst>
                    <a:ext uri="{FF2B5EF4-FFF2-40B4-BE49-F238E27FC236}">
                      <a16:creationId xmlns:a16="http://schemas.microsoft.com/office/drawing/2014/main" id="{6DB20930-6D13-487A-BFE4-94127777D595}"/>
                    </a:ext>
                  </a:extLst>
                </p:cNvPr>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INFORMATION</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Click for a pop-up that explains the slide.  Click again to hide.</a:t>
                  </a:r>
                </a:p>
              </p:txBody>
            </p:sp>
          </p:grpSp>
          <p:grpSp>
            <p:nvGrpSpPr>
              <p:cNvPr id="160" name="Group 159">
                <a:extLst>
                  <a:ext uri="{FF2B5EF4-FFF2-40B4-BE49-F238E27FC236}">
                    <a16:creationId xmlns:a16="http://schemas.microsoft.com/office/drawing/2014/main" id="{4A12A2AA-7D74-47DE-9155-E988B111017A}"/>
                  </a:ext>
                </a:extLst>
              </p:cNvPr>
              <p:cNvGrpSpPr/>
              <p:nvPr/>
            </p:nvGrpSpPr>
            <p:grpSpPr>
              <a:xfrm>
                <a:off x="10191628" y="2349267"/>
                <a:ext cx="1770184" cy="1354229"/>
                <a:chOff x="10191628" y="2349267"/>
                <a:chExt cx="1770184" cy="1354229"/>
              </a:xfrm>
            </p:grpSpPr>
            <p:sp>
              <p:nvSpPr>
                <p:cNvPr id="172" name="TextBox 171">
                  <a:extLst>
                    <a:ext uri="{FF2B5EF4-FFF2-40B4-BE49-F238E27FC236}">
                      <a16:creationId xmlns:a16="http://schemas.microsoft.com/office/drawing/2014/main" id="{15467156-6503-4EEB-A5B0-B376635E9271}"/>
                    </a:ext>
                  </a:extLst>
                </p:cNvPr>
                <p:cNvSpPr txBox="1"/>
                <p:nvPr/>
              </p:nvSpPr>
              <p:spPr>
                <a:xfrm>
                  <a:off x="10191628" y="3254142"/>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SECTION NAVIGATION</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Click to return to the navigation slide for the section you are in.</a:t>
                  </a:r>
                </a:p>
              </p:txBody>
            </p:sp>
            <p:sp>
              <p:nvSpPr>
                <p:cNvPr id="173" name="TextBox 172">
                  <a:extLst>
                    <a:ext uri="{FF2B5EF4-FFF2-40B4-BE49-F238E27FC236}">
                      <a16:creationId xmlns:a16="http://schemas.microsoft.com/office/drawing/2014/main" id="{AA076515-55F0-422C-B5B2-93E402601374}"/>
                    </a:ext>
                  </a:extLst>
                </p:cNvPr>
                <p:cNvSpPr txBox="1"/>
                <p:nvPr/>
              </p:nvSpPr>
              <p:spPr>
                <a:xfrm>
                  <a:off x="10191628" y="2349267"/>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BACK TO LIST</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Click to return to the list of several similar charts.</a:t>
                  </a:r>
                </a:p>
              </p:txBody>
            </p:sp>
          </p:grpSp>
          <p:grpSp>
            <p:nvGrpSpPr>
              <p:cNvPr id="161" name="Group 160">
                <a:extLst>
                  <a:ext uri="{FF2B5EF4-FFF2-40B4-BE49-F238E27FC236}">
                    <a16:creationId xmlns:a16="http://schemas.microsoft.com/office/drawing/2014/main" id="{B5B9A9F5-F2C0-449F-8606-79F6397AB37D}"/>
                  </a:ext>
                </a:extLst>
              </p:cNvPr>
              <p:cNvGrpSpPr/>
              <p:nvPr/>
            </p:nvGrpSpPr>
            <p:grpSpPr>
              <a:xfrm>
                <a:off x="7439651" y="1569946"/>
                <a:ext cx="2667000" cy="2937058"/>
                <a:chOff x="7439651" y="1569946"/>
                <a:chExt cx="2667000" cy="2937058"/>
              </a:xfrm>
            </p:grpSpPr>
            <p:pic>
              <p:nvPicPr>
                <p:cNvPr id="166" name="Picture 2">
                  <a:extLst>
                    <a:ext uri="{FF2B5EF4-FFF2-40B4-BE49-F238E27FC236}">
                      <a16:creationId xmlns:a16="http://schemas.microsoft.com/office/drawing/2014/main" id="{0CBA0914-2394-4CDB-B6B1-EC6B89346690}"/>
                    </a:ext>
                  </a:extLst>
                </p:cNvPr>
                <p:cNvPicPr>
                  <a:picLocks noChangeAspect="1" noChangeArrowheads="1"/>
                </p:cNvPicPr>
                <p:nvPr/>
              </p:nvPicPr>
              <p:blipFill rotWithShape="1">
                <a:blip r:embed="rId98">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7" name="TextBox 166">
                  <a:extLst>
                    <a:ext uri="{FF2B5EF4-FFF2-40B4-BE49-F238E27FC236}">
                      <a16:creationId xmlns:a16="http://schemas.microsoft.com/office/drawing/2014/main" id="{C9C44638-B34B-4F26-B2E0-6AB759A5D92F}"/>
                    </a:ext>
                  </a:extLst>
                </p:cNvPr>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DETAILED DATA</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Escape from Slideshow View to NORMAL VIEW; then click to open a worksheet with detailed data.</a:t>
                  </a:r>
                </a:p>
              </p:txBody>
            </p:sp>
            <p:sp>
              <p:nvSpPr>
                <p:cNvPr id="168" name="TextBox 167">
                  <a:extLst>
                    <a:ext uri="{FF2B5EF4-FFF2-40B4-BE49-F238E27FC236}">
                      <a16:creationId xmlns:a16="http://schemas.microsoft.com/office/drawing/2014/main" id="{D8176AAC-77BF-4655-9ACE-FC9541413BF4}"/>
                    </a:ext>
                  </a:extLst>
                </p:cNvPr>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NAVIGATION</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Click to return to this study navigation slide.</a:t>
                  </a:r>
                </a:p>
              </p:txBody>
            </p:sp>
            <p:cxnSp>
              <p:nvCxnSpPr>
                <p:cNvPr id="170" name="Straight Arrow Connector 169">
                  <a:extLst>
                    <a:ext uri="{FF2B5EF4-FFF2-40B4-BE49-F238E27FC236}">
                      <a16:creationId xmlns:a16="http://schemas.microsoft.com/office/drawing/2014/main" id="{07B8AD24-CA63-42BE-B40C-FCFF33440C86}"/>
                    </a:ext>
                  </a:extLst>
                </p:cNvPr>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CFC99708-556B-4D9D-8AFA-1D8AB0E85DBB}"/>
                    </a:ext>
                  </a:extLst>
                </p:cNvPr>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62" name="Straight Arrow Connector 161">
                <a:extLst>
                  <a:ext uri="{FF2B5EF4-FFF2-40B4-BE49-F238E27FC236}">
                    <a16:creationId xmlns:a16="http://schemas.microsoft.com/office/drawing/2014/main" id="{8C7AB7A8-7DFE-4EE6-A700-4A6ECA0C214B}"/>
                  </a:ext>
                </a:extLst>
              </p:cNvPr>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D1FD06EB-6DE0-4CC0-90BA-163F1E94DA20}"/>
                  </a:ext>
                </a:extLst>
              </p:cNvPr>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CD503040-E4F3-4647-967B-1B38D9D2B90C}"/>
                  </a:ext>
                </a:extLst>
              </p:cNvPr>
              <p:cNvCxnSpPr>
                <a:stCxn id="174"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A127CE9D-2250-439F-8C2E-12A200E13400}"/>
                  </a:ext>
                </a:extLst>
              </p:cNvPr>
              <p:cNvCxnSpPr>
                <a:stCxn id="175"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35591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3.00578E-6 L -0.00065 -0.58405 " pathEditMode="fixed" rAng="0" ptsTypes="AA">
                                      <p:cBhvr>
                                        <p:cTn id="6" dur="1000" fill="hold"/>
                                        <p:tgtEl>
                                          <p:spTgt spid="156"/>
                                        </p:tgtEl>
                                        <p:attrNameLst>
                                          <p:attrName>ppt_x</p:attrName>
                                          <p:attrName>ppt_y</p:attrName>
                                        </p:attrNameLst>
                                      </p:cBhvr>
                                      <p:rCtr x="-39" y="-29202"/>
                                    </p:animMotion>
                                  </p:childTnLst>
                                  <p:subTnLst>
                                    <p:set>
                                      <p:cBhvr override="childStyle">
                                        <p:cTn dur="1" fill="hold" display="0" masterRel="nextClick" afterEffect="1"/>
                                        <p:tgtEl>
                                          <p:spTgt spid="156"/>
                                        </p:tgtEl>
                                        <p:attrNameLst>
                                          <p:attrName>style.visibility</p:attrName>
                                        </p:attrNameLst>
                                      </p:cBhvr>
                                      <p:to>
                                        <p:strVal val="hidden"/>
                                      </p:to>
                                    </p:set>
                                  </p:subTnLst>
                                </p:cTn>
                              </p:par>
                            </p:childTnLst>
                          </p:cTn>
                        </p:par>
                      </p:childTnLst>
                    </p:cTn>
                  </p:par>
                </p:childTnLst>
              </p:cTn>
              <p:nextCondLst>
                <p:cond evt="onClick" delay="0">
                  <p:tgtEl>
                    <p:spTgt spid="15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7FEDD-F1D1-2B05-1069-3E49375421C8}"/>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Nitrogen Timing in Canola in 2023 (% of Volume)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7" name="Rectangle 16"/>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8" name="Picture 17"/>
          <p:cNvPicPr/>
          <p:nvPr/>
        </p:nvPicPr>
        <p:blipFill rotWithShape="1">
          <a:blip r:embed="rId8"/>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7C33B02E-B300-648E-AC32-9533EB82B78A}"/>
              </a:ext>
            </a:extLst>
          </p:cNvPr>
          <p:cNvPicPr>
            <a:picLocks noChangeAspect="1"/>
          </p:cNvPicPr>
          <p:nvPr/>
        </p:nvPicPr>
        <p:blipFill>
          <a:blip r:embed="rId9"/>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8BDEBCC8-5F0E-F097-25EF-9FE6FA0D9CD6}"/>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timing, the charts illustrate the % of total nitrogen volume that was applied by province, eco zone, farm size, age and 4R program familiarity.</a:t>
            </a:r>
          </a:p>
          <a:p>
            <a:r>
              <a:rPr lang="en-CA" dirty="0"/>
              <a:t>Total pounds of actual nitrogen applied was calculated based on all sources of nitrogen from all fertilizer types.</a:t>
            </a:r>
          </a:p>
        </p:txBody>
      </p:sp>
    </p:spTree>
    <p:extLst>
      <p:ext uri="{BB962C8B-B14F-4D97-AF65-F5344CB8AC3E}">
        <p14:creationId xmlns:p14="http://schemas.microsoft.com/office/powerpoint/2010/main" val="3681154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8"/>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11"/>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84">
            <a:extLst>
              <a:ext uri="{FF2B5EF4-FFF2-40B4-BE49-F238E27FC236}">
                <a16:creationId xmlns:a16="http://schemas.microsoft.com/office/drawing/2014/main" id="{AA75E7F4-326B-4BEC-BEBB-7D3B2866C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3246" y="79915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3FF624EA-CFE0-3DAF-7006-7F454F485D31}"/>
              </a:ext>
            </a:extLst>
          </p:cNvPr>
          <p:cNvPicPr>
            <a:picLocks noChangeAspect="1"/>
          </p:cNvPicPr>
          <p:nvPr/>
        </p:nvPicPr>
        <p:blipFill>
          <a:blip r:embed="rId4"/>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Sulphur Fertilizer Source in Spring Wheat - Spring Before Planting</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pic>
        <p:nvPicPr>
          <p:cNvPr id="21" name="Picture 20" descr="Asset 17.png">
            <a:extLst>
              <a:ext uri="{FF2B5EF4-FFF2-40B4-BE49-F238E27FC236}">
                <a16:creationId xmlns:a16="http://schemas.microsoft.com/office/drawing/2014/main" id="{07AD1FB2-27D9-4794-985D-FC29CD355795}"/>
              </a:ext>
            </a:extLst>
          </p:cNvPr>
          <p:cNvPicPr>
            <a:picLocks noChangeAspect="1"/>
          </p:cNvPicPr>
          <p:nvPr/>
        </p:nvPicPr>
        <p:blipFill>
          <a:blip r:embed="rId6" cstate="print"/>
          <a:stretch>
            <a:fillRect/>
          </a:stretch>
        </p:blipFill>
        <p:spPr>
          <a:xfrm>
            <a:off x="11706540" y="295922"/>
            <a:ext cx="407672" cy="407672"/>
          </a:xfrm>
          <a:prstGeom prst="rect">
            <a:avLst/>
          </a:prstGeom>
        </p:spPr>
      </p:pic>
      <p:pic>
        <p:nvPicPr>
          <p:cNvPr id="18" name="Picture 17" descr="Asset 8.png">
            <a:hlinkClick r:id="rId7" action="ppaction://hlinksldjump"/>
            <a:extLst>
              <a:ext uri="{FF2B5EF4-FFF2-40B4-BE49-F238E27FC236}">
                <a16:creationId xmlns:a16="http://schemas.microsoft.com/office/drawing/2014/main" id="{2135A108-C388-456F-B0E9-7A93BE4C3D6F}"/>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5" name="Picture 4">
            <a:extLst>
              <a:ext uri="{FF2B5EF4-FFF2-40B4-BE49-F238E27FC236}">
                <a16:creationId xmlns:a16="http://schemas.microsoft.com/office/drawing/2014/main" id="{31CEBD9D-DFD1-3E00-69A6-2BDC0844D82B}"/>
              </a:ext>
            </a:extLst>
          </p:cNvPr>
          <p:cNvPicPr>
            <a:picLocks noChangeAspect="1"/>
          </p:cNvPicPr>
          <p:nvPr/>
        </p:nvPicPr>
        <p:blipFill>
          <a:blip r:embed="rId9"/>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C4908807-95A8-5F4B-85A6-63B0FE9F4CEE}"/>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sulphur volume applied in the spring before planting that was provided by each fertilizer type. The sulphur volume was calculated from all sources of sulphur contained in all fertilizer types.</a:t>
            </a:r>
          </a:p>
        </p:txBody>
      </p:sp>
    </p:spTree>
    <p:extLst>
      <p:ext uri="{BB962C8B-B14F-4D97-AF65-F5344CB8AC3E}">
        <p14:creationId xmlns:p14="http://schemas.microsoft.com/office/powerpoint/2010/main" val="775414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5"/>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9E7B4C-6EF0-7720-3E03-0BCC1249C385}"/>
              </a:ext>
            </a:extLst>
          </p:cNvPr>
          <p:cNvPicPr>
            <a:picLocks noChangeAspect="1"/>
          </p:cNvPicPr>
          <p:nvPr/>
        </p:nvPicPr>
        <p:blipFill>
          <a:blip r:embed="rId3"/>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Sulphur Fertilizer Source in Spring Wheat - At Planting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pic>
        <p:nvPicPr>
          <p:cNvPr id="21" name="Picture 20" descr="Asset 17.png">
            <a:extLst>
              <a:ext uri="{FF2B5EF4-FFF2-40B4-BE49-F238E27FC236}">
                <a16:creationId xmlns:a16="http://schemas.microsoft.com/office/drawing/2014/main" id="{A4AF0566-FD05-4708-9972-69BDB674F8FD}"/>
              </a:ext>
            </a:extLst>
          </p:cNvPr>
          <p:cNvPicPr>
            <a:picLocks noChangeAspect="1"/>
          </p:cNvPicPr>
          <p:nvPr/>
        </p:nvPicPr>
        <p:blipFill>
          <a:blip r:embed="rId5" cstate="print"/>
          <a:stretch>
            <a:fillRect/>
          </a:stretch>
        </p:blipFill>
        <p:spPr>
          <a:xfrm>
            <a:off x="11706540" y="295922"/>
            <a:ext cx="407672" cy="407672"/>
          </a:xfrm>
          <a:prstGeom prst="rect">
            <a:avLst/>
          </a:prstGeom>
        </p:spPr>
      </p:pic>
      <p:pic>
        <p:nvPicPr>
          <p:cNvPr id="18" name="Picture 17" descr="Asset 8.png">
            <a:hlinkClick r:id="rId6" action="ppaction://hlinksldjump"/>
            <a:extLst>
              <a:ext uri="{FF2B5EF4-FFF2-40B4-BE49-F238E27FC236}">
                <a16:creationId xmlns:a16="http://schemas.microsoft.com/office/drawing/2014/main" id="{7CD45B6E-3D70-4447-BC48-28208D7434CE}"/>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9" name="Picture 8">
            <a:extLst>
              <a:ext uri="{FF2B5EF4-FFF2-40B4-BE49-F238E27FC236}">
                <a16:creationId xmlns:a16="http://schemas.microsoft.com/office/drawing/2014/main" id="{8BD47AD0-5A4A-203C-3B0A-CAEBD1F3D165}"/>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F06E0643-0E73-370F-61A6-C255C1E477C4}"/>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3" name="Isosceles Triangle 2">
            <a:extLst>
              <a:ext uri="{FF2B5EF4-FFF2-40B4-BE49-F238E27FC236}">
                <a16:creationId xmlns:a16="http://schemas.microsoft.com/office/drawing/2014/main" id="{02EC941B-4B78-97D3-BFF3-06EC175B48B8}"/>
              </a:ext>
            </a:extLst>
          </p:cNvPr>
          <p:cNvSpPr/>
          <p:nvPr/>
        </p:nvSpPr>
        <p:spPr>
          <a:xfrm rot="16200000">
            <a:off x="6380748" y="1190719"/>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6C0D4EF4-D895-4792-B765-BDF3E9DAFF1C}"/>
              </a:ext>
            </a:extLst>
          </p:cNvPr>
          <p:cNvSpPr txBox="1"/>
          <p:nvPr/>
        </p:nvSpPr>
        <p:spPr>
          <a:xfrm>
            <a:off x="6561801" y="1110104"/>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Increased use of MicroEssentials at planting in 2023.</a:t>
            </a:r>
          </a:p>
        </p:txBody>
      </p:sp>
      <p:sp>
        <p:nvSpPr>
          <p:cNvPr id="6" name="Isosceles Triangle 5">
            <a:extLst>
              <a:ext uri="{FF2B5EF4-FFF2-40B4-BE49-F238E27FC236}">
                <a16:creationId xmlns:a16="http://schemas.microsoft.com/office/drawing/2014/main" id="{2A3203CC-25A2-4D8A-231D-7CFF43FB0ACF}"/>
              </a:ext>
            </a:extLst>
          </p:cNvPr>
          <p:cNvSpPr/>
          <p:nvPr/>
        </p:nvSpPr>
        <p:spPr>
          <a:xfrm rot="16200000">
            <a:off x="5057218" y="461847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4" name="TextBox 3">
            <a:extLst>
              <a:ext uri="{FF2B5EF4-FFF2-40B4-BE49-F238E27FC236}">
                <a16:creationId xmlns:a16="http://schemas.microsoft.com/office/drawing/2014/main" id="{84DA014C-A190-CB58-858E-08E7592C5349}"/>
              </a:ext>
            </a:extLst>
          </p:cNvPr>
          <p:cNvSpPr txBox="1"/>
          <p:nvPr/>
        </p:nvSpPr>
        <p:spPr>
          <a:xfrm>
            <a:off x="5238271" y="4545252"/>
            <a:ext cx="146574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Increased use Super S at planting in 2023.</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sulphur volume applied in the spring at planting that was provided by each fertilizer type. The sulphur volume was calculated from all sources of sulphur contained in all fertilizer types.</a:t>
            </a:r>
          </a:p>
        </p:txBody>
      </p:sp>
    </p:spTree>
    <p:extLst>
      <p:ext uri="{BB962C8B-B14F-4D97-AF65-F5344CB8AC3E}">
        <p14:creationId xmlns:p14="http://schemas.microsoft.com/office/powerpoint/2010/main" val="2370468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84">
            <a:extLst>
              <a:ext uri="{FF2B5EF4-FFF2-40B4-BE49-F238E27FC236}">
                <a16:creationId xmlns:a16="http://schemas.microsoft.com/office/drawing/2014/main" id="{78088204-2D75-4958-A70D-207ABCCB1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3655" y="613907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80A2FCE5-129E-F457-339B-26B8A2FA4A1A}"/>
              </a:ext>
            </a:extLst>
          </p:cNvPr>
          <p:cNvPicPr>
            <a:picLocks noChangeAspect="1"/>
          </p:cNvPicPr>
          <p:nvPr/>
        </p:nvPicPr>
        <p:blipFill>
          <a:blip r:embed="rId4"/>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Sulphur Fertilizer Source in Spring Wheat by Timing</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pic>
        <p:nvPicPr>
          <p:cNvPr id="16" name="Picture 15" descr="Asset 8.png">
            <a:hlinkClick r:id="rId6" action="ppaction://hlinksldjump"/>
            <a:extLst>
              <a:ext uri="{FF2B5EF4-FFF2-40B4-BE49-F238E27FC236}">
                <a16:creationId xmlns:a16="http://schemas.microsoft.com/office/drawing/2014/main" id="{048CC9D7-135C-45B1-8EFC-E4960FB810F9}"/>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5" name="Picture 4">
            <a:extLst>
              <a:ext uri="{FF2B5EF4-FFF2-40B4-BE49-F238E27FC236}">
                <a16:creationId xmlns:a16="http://schemas.microsoft.com/office/drawing/2014/main" id="{4170ED0A-5346-009E-7CF2-2C2C373C02A8}"/>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6C2B1B17-35F3-08FA-83E4-B6ACD8F75EA6}"/>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application timing, the graphs illustrate the % of total sulphur volume applied in spring wheat that came from each fertilizer source.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sulphur applied was calculated based on all sources of sulphur from all fertilizer types.</a:t>
            </a:r>
          </a:p>
        </p:txBody>
      </p:sp>
    </p:spTree>
    <p:extLst>
      <p:ext uri="{BB962C8B-B14F-4D97-AF65-F5344CB8AC3E}">
        <p14:creationId xmlns:p14="http://schemas.microsoft.com/office/powerpoint/2010/main" val="3498265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5"/>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3868FF-9141-73CB-1553-CC272F02A708}"/>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Placement in Spring Wheat - % Crop Acres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pic>
        <p:nvPicPr>
          <p:cNvPr id="17" name="Picture 16" descr="Asset 8.png">
            <a:hlinkClick r:id="rId5" action="ppaction://hlinksldjump"/>
            <a:extLst>
              <a:ext uri="{FF2B5EF4-FFF2-40B4-BE49-F238E27FC236}">
                <a16:creationId xmlns:a16="http://schemas.microsoft.com/office/drawing/2014/main" id="{37BC20E4-3EE2-4F6E-B687-3D632447876C}"/>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4" name="Picture 3">
            <a:extLst>
              <a:ext uri="{FF2B5EF4-FFF2-40B4-BE49-F238E27FC236}">
                <a16:creationId xmlns:a16="http://schemas.microsoft.com/office/drawing/2014/main" id="{DA18D124-33C3-11ED-D6FA-30CD50F5A056}"/>
              </a:ext>
            </a:extLst>
          </p:cNvPr>
          <p:cNvPicPr>
            <a:picLocks noChangeAspect="1"/>
          </p:cNvPicPr>
          <p:nvPr/>
        </p:nvPicPr>
        <p:blipFill>
          <a:blip r:embed="rId7"/>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80FDE909-DC7B-36DC-77B4-8887C1A83144}"/>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3" name="Object 2">
            <a:extLst>
              <a:ext uri="{FF2B5EF4-FFF2-40B4-BE49-F238E27FC236}">
                <a16:creationId xmlns:a16="http://schemas.microsoft.com/office/drawing/2014/main" id="{3DDD7708-FB6A-101A-2759-1F73538AA638}"/>
              </a:ext>
            </a:extLst>
          </p:cNvPr>
          <p:cNvGraphicFramePr>
            <a:graphicFrameLocks/>
          </p:cNvGraphicFramePr>
          <p:nvPr>
            <p:extLst>
              <p:ext uri="{D42A27DB-BD31-4B8C-83A1-F6EECF244321}">
                <p14:modId xmlns:p14="http://schemas.microsoft.com/office/powerpoint/2010/main" val="285739639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3" name="Object 2">
                        <a:extLst>
                          <a:ext uri="{FF2B5EF4-FFF2-40B4-BE49-F238E27FC236}">
                            <a16:creationId xmlns:a16="http://schemas.microsoft.com/office/drawing/2014/main" id="{3DDD7708-FB6A-101A-2759-1F73538AA638}"/>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spring wheat, how many acres of each fertilizer type did you apply?”</a:t>
            </a:r>
          </a:p>
          <a:p>
            <a:r>
              <a:rPr lang="en-US" dirty="0"/>
              <a:t>For Nitrogen, the chart illustrates the % of total spring wheat acres that was applied using each placement at each timing.</a:t>
            </a:r>
          </a:p>
          <a:p>
            <a:pPr lvl="0">
              <a:defRPr/>
            </a:pPr>
            <a:r>
              <a:rPr lang="en-US" dirty="0"/>
              <a:t>Nitrogen was defined based on it being the primary component (see adjacent fertilizer types by clicking on the “A” button).</a:t>
            </a:r>
            <a:endParaRPr lang="en-US" sz="800" dirty="0"/>
          </a:p>
        </p:txBody>
      </p:sp>
    </p:spTree>
    <p:extLst>
      <p:ext uri="{BB962C8B-B14F-4D97-AF65-F5344CB8AC3E}">
        <p14:creationId xmlns:p14="http://schemas.microsoft.com/office/powerpoint/2010/main" val="3706976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B9355F3-E743-91AE-A455-CB01B7B00539}"/>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390616" y="270737"/>
            <a:ext cx="9477375" cy="334963"/>
          </a:xfrm>
          <a:prstGeom prst="rect">
            <a:avLst/>
          </a:prstGeom>
        </p:spPr>
        <p:txBody>
          <a:bodyPr/>
          <a:lstStyle/>
          <a:p>
            <a:r>
              <a:rPr lang="en-CA" sz="2200" u="none" dirty="0"/>
              <a:t>Nitrogen Placement in Spring Wheat - % Nutrient Volume Applied at All Timings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 volume was calculated from all sources of the nutrient contained in all fertilizer types</a:t>
            </a:r>
          </a:p>
        </p:txBody>
      </p:sp>
      <p:pic>
        <p:nvPicPr>
          <p:cNvPr id="14" name="Picture 13" descr="Asset 8.png">
            <a:hlinkClick r:id="rId5" action="ppaction://hlinksldjump"/>
            <a:extLst>
              <a:ext uri="{FF2B5EF4-FFF2-40B4-BE49-F238E27FC236}">
                <a16:creationId xmlns:a16="http://schemas.microsoft.com/office/drawing/2014/main" id="{80D92264-5E92-46C5-A8E5-FC7DED72F70B}"/>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18" name="Rectangle 17">
            <a:hlinkClick r:id="rId7" action="ppaction://hlinksldjump"/>
            <a:extLst>
              <a:ext uri="{FF2B5EF4-FFF2-40B4-BE49-F238E27FC236}">
                <a16:creationId xmlns:a16="http://schemas.microsoft.com/office/drawing/2014/main" id="{5E84BEF0-7493-47AA-8C62-35524B1B523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6431E2B-5DDB-6496-478A-1E98BBA61213}"/>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C6606AFC-8E52-BD08-0B6E-AF4B47DEEA0D}"/>
              </a:ext>
            </a:extLst>
          </p:cNvPr>
          <p:cNvPicPr>
            <a:picLocks noChangeAspect="1"/>
          </p:cNvPicPr>
          <p:nvPr/>
        </p:nvPicPr>
        <p:blipFill>
          <a:blip r:embed="rId9" cstate="print"/>
          <a:stretch>
            <a:fillRect/>
          </a:stretch>
        </p:blipFill>
        <p:spPr>
          <a:xfrm>
            <a:off x="226808" y="4568952"/>
            <a:ext cx="305631" cy="304800"/>
          </a:xfrm>
          <a:prstGeom prst="rect">
            <a:avLst/>
          </a:prstGeom>
        </p:spPr>
      </p:pic>
      <p:pic>
        <p:nvPicPr>
          <p:cNvPr id="3" name="Picture 2" descr="Asset 17.png">
            <a:extLst>
              <a:ext uri="{FF2B5EF4-FFF2-40B4-BE49-F238E27FC236}">
                <a16:creationId xmlns:a16="http://schemas.microsoft.com/office/drawing/2014/main" id="{677506CC-B3C3-CB4E-0AFF-9B698C201AA5}"/>
              </a:ext>
            </a:extLst>
          </p:cNvPr>
          <p:cNvPicPr>
            <a:picLocks noChangeAspect="1"/>
          </p:cNvPicPr>
          <p:nvPr/>
        </p:nvPicPr>
        <p:blipFill>
          <a:blip r:embed="rId10" cstate="print"/>
          <a:stretch>
            <a:fillRect/>
          </a:stretch>
        </p:blipFill>
        <p:spPr>
          <a:xfrm>
            <a:off x="11706540" y="295922"/>
            <a:ext cx="407672" cy="407672"/>
          </a:xfrm>
          <a:prstGeom prst="rect">
            <a:avLst/>
          </a:prstGeom>
        </p:spPr>
      </p:pic>
      <p:graphicFrame>
        <p:nvGraphicFramePr>
          <p:cNvPr id="11" name="Object 10">
            <a:extLst>
              <a:ext uri="{FF2B5EF4-FFF2-40B4-BE49-F238E27FC236}">
                <a16:creationId xmlns:a16="http://schemas.microsoft.com/office/drawing/2014/main" id="{AEE090AB-9A81-B73C-4EC4-BF40F6D4E6C2}"/>
              </a:ext>
            </a:extLst>
          </p:cNvPr>
          <p:cNvGraphicFramePr>
            <a:graphicFrameLocks/>
          </p:cNvGraphicFramePr>
          <p:nvPr>
            <p:extLst>
              <p:ext uri="{D42A27DB-BD31-4B8C-83A1-F6EECF244321}">
                <p14:modId xmlns:p14="http://schemas.microsoft.com/office/powerpoint/2010/main" val="129431998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11" name="Object 10">
                        <a:extLst>
                          <a:ext uri="{FF2B5EF4-FFF2-40B4-BE49-F238E27FC236}">
                            <a16:creationId xmlns:a16="http://schemas.microsoft.com/office/drawing/2014/main" id="{AEE090AB-9A81-B73C-4EC4-BF40F6D4E6C2}"/>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lvl="0">
              <a:defRPr/>
            </a:pPr>
            <a:r>
              <a:rPr lang="en-CA" dirty="0"/>
              <a:t>For Nitrogen, the graph illustrates the % of total nutrient volume applied in spring wheat that was applied at each timing/placement (i.e. across all timings, the sum of percentages = 100%).</a:t>
            </a:r>
          </a:p>
          <a:p>
            <a:pPr lvl="0">
              <a:defRPr/>
            </a:pPr>
            <a:r>
              <a:rPr lang="en-CA" dirty="0"/>
              <a:t>Total pounds of actual nutrient applied was calculated based on all sources of the nutrient from all fertilizer types.</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377899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C72B53-C4B0-7172-9B5A-25329E3FDB29}"/>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400" kern="1200" dirty="0">
                <a:solidFill>
                  <a:schemeClr val="accent2"/>
                </a:solidFill>
                <a:effectLst/>
                <a:latin typeface="Calibri" pitchFamily="34" charset="0"/>
                <a:ea typeface="+mj-ea"/>
                <a:cs typeface="+mj-cs"/>
              </a:rPr>
              <a:t>Phosphorus (P₂O₅)</a:t>
            </a:r>
            <a:r>
              <a:rPr lang="en-CA" sz="2200" u="none" dirty="0"/>
              <a:t> Placement in Spring Wheat - % Crop Acres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5" cstate="print"/>
          <a:stretch>
            <a:fillRect/>
          </a:stretch>
        </p:blipFill>
        <p:spPr>
          <a:xfrm>
            <a:off x="11706540" y="295922"/>
            <a:ext cx="407672" cy="407672"/>
          </a:xfrm>
          <a:prstGeom prst="rect">
            <a:avLst/>
          </a:prstGeom>
        </p:spPr>
      </p:pic>
      <p:pic>
        <p:nvPicPr>
          <p:cNvPr id="17" name="Picture 16" descr="Asset 8.png">
            <a:hlinkClick r:id="rId6" action="ppaction://hlinksldjump"/>
            <a:extLst>
              <a:ext uri="{FF2B5EF4-FFF2-40B4-BE49-F238E27FC236}">
                <a16:creationId xmlns:a16="http://schemas.microsoft.com/office/drawing/2014/main" id="{37BC20E4-3EE2-4F6E-B687-3D632447876C}"/>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C50541F8-6AFB-4960-8278-582B5E4E7E48}"/>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F6C1B40C-7467-F53C-D029-B6519C1A17A8}"/>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spring wheat, how many acres of each fertilizer type did you apply?”</a:t>
            </a:r>
          </a:p>
          <a:p>
            <a:r>
              <a:rPr lang="en-US" dirty="0"/>
              <a:t>For Phosphorus, the chart illustrates the % of total spring wheat acres that was applied using each placement at each timing.</a:t>
            </a:r>
          </a:p>
          <a:p>
            <a:pPr lvl="0">
              <a:defRPr/>
            </a:pPr>
            <a:r>
              <a:rPr lang="en-US" dirty="0"/>
              <a:t>Phosphorus was defined based on it being the primary component (see adjacent fertilizer types by clicking on the “A” button).</a:t>
            </a:r>
            <a:endParaRPr lang="en-US" sz="800" dirty="0"/>
          </a:p>
        </p:txBody>
      </p:sp>
    </p:spTree>
    <p:extLst>
      <p:ext uri="{BB962C8B-B14F-4D97-AF65-F5344CB8AC3E}">
        <p14:creationId xmlns:p14="http://schemas.microsoft.com/office/powerpoint/2010/main" val="3557533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2DF767-4DBC-A40A-C933-01342A825BBE}"/>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165064" y="250825"/>
            <a:ext cx="10023762" cy="334963"/>
          </a:xfrm>
          <a:prstGeom prst="rect">
            <a:avLst/>
          </a:prstGeom>
        </p:spPr>
        <p:txBody>
          <a:bodyPr/>
          <a:lstStyle/>
          <a:p>
            <a:r>
              <a:rPr lang="en-CA" sz="2100" kern="1200" dirty="0">
                <a:solidFill>
                  <a:schemeClr val="accent2"/>
                </a:solidFill>
                <a:effectLst/>
              </a:rPr>
              <a:t>Phosphorus (P₂O₅)</a:t>
            </a:r>
            <a:r>
              <a:rPr lang="en-CA" sz="2100" u="none" dirty="0"/>
              <a:t> Placement in Spring Wheat - % Nutrient Volume Applied at All Timings</a:t>
            </a:r>
            <a:endParaRPr lang="en-US" sz="21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 volume was calculated from all sources of the nutrient contained in all fertilizer types</a:t>
            </a:r>
          </a:p>
        </p:txBody>
      </p:sp>
      <p:pic>
        <p:nvPicPr>
          <p:cNvPr id="14" name="Picture 13" descr="Asset 8.png">
            <a:hlinkClick r:id="rId5" action="ppaction://hlinksldjump"/>
            <a:extLst>
              <a:ext uri="{FF2B5EF4-FFF2-40B4-BE49-F238E27FC236}">
                <a16:creationId xmlns:a16="http://schemas.microsoft.com/office/drawing/2014/main" id="{80D92264-5E92-46C5-A8E5-FC7DED72F70B}"/>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18" name="Rectangle 17">
            <a:hlinkClick r:id="rId7" action="ppaction://hlinksldjump"/>
            <a:extLst>
              <a:ext uri="{FF2B5EF4-FFF2-40B4-BE49-F238E27FC236}">
                <a16:creationId xmlns:a16="http://schemas.microsoft.com/office/drawing/2014/main" id="{5E84BEF0-7493-47AA-8C62-35524B1B523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9F514E44-DF49-DAD9-03D4-FEFB5F298044}"/>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0E5479B2-F602-BB6E-5624-6C77F592ABC4}"/>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lvl="0">
              <a:defRPr/>
            </a:pPr>
            <a:r>
              <a:rPr lang="en-CA" dirty="0"/>
              <a:t>For Phosphorus, the graph illustrates the % of total nutrient volume applied in spring wheat that was applied at each timing/placement (i.e. across all timings, the sum of percentages = 100%).</a:t>
            </a:r>
          </a:p>
          <a:p>
            <a:pPr lvl="0">
              <a:defRPr/>
            </a:pPr>
            <a:r>
              <a:rPr lang="en-CA" dirty="0"/>
              <a:t>Total pounds of actual nutrient applied was calculated based on all sources of the nutrient from all fertilizer types.</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4172625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921FBA-662D-CE14-8DBA-3AD387D40B17}"/>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400" kern="1200" dirty="0">
                <a:solidFill>
                  <a:schemeClr val="accent2"/>
                </a:solidFill>
                <a:effectLst/>
                <a:latin typeface="Calibri" pitchFamily="34" charset="0"/>
                <a:ea typeface="+mj-ea"/>
                <a:cs typeface="+mj-cs"/>
              </a:rPr>
              <a:t>Potassium (K₂O)</a:t>
            </a:r>
            <a:r>
              <a:rPr lang="en-CA" sz="2200" u="none" dirty="0"/>
              <a:t> Placement in Spring Wheat - % Crop Acres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5" cstate="print"/>
          <a:stretch>
            <a:fillRect/>
          </a:stretch>
        </p:blipFill>
        <p:spPr>
          <a:xfrm>
            <a:off x="11706540" y="295922"/>
            <a:ext cx="407672" cy="407672"/>
          </a:xfrm>
          <a:prstGeom prst="rect">
            <a:avLst/>
          </a:prstGeom>
        </p:spPr>
      </p:pic>
      <p:pic>
        <p:nvPicPr>
          <p:cNvPr id="17" name="Picture 16" descr="Asset 8.png">
            <a:hlinkClick r:id="rId6" action="ppaction://hlinksldjump"/>
            <a:extLst>
              <a:ext uri="{FF2B5EF4-FFF2-40B4-BE49-F238E27FC236}">
                <a16:creationId xmlns:a16="http://schemas.microsoft.com/office/drawing/2014/main" id="{37BC20E4-3EE2-4F6E-B687-3D632447876C}"/>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9D26671E-806A-2792-4B9C-839097336F23}"/>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300DC19F-4C9A-EB72-E434-6C7B0B153EB2}"/>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spring wheat, how many acres of each fertilizer type did you apply?”</a:t>
            </a:r>
          </a:p>
          <a:p>
            <a:r>
              <a:rPr lang="en-US" dirty="0"/>
              <a:t>For Potassium, the chart illustrates the % of total spring wheat acres that was applied using each placement at each timing.</a:t>
            </a:r>
          </a:p>
          <a:p>
            <a:pPr lvl="0">
              <a:defRPr/>
            </a:pPr>
            <a:r>
              <a:rPr lang="en-US" dirty="0"/>
              <a:t>Potassium was defined based on it being the primary component (see adjacent fertilizer types by clicking on the “A” button).</a:t>
            </a:r>
            <a:endParaRPr lang="en-US" sz="800" dirty="0"/>
          </a:p>
        </p:txBody>
      </p:sp>
    </p:spTree>
    <p:extLst>
      <p:ext uri="{BB962C8B-B14F-4D97-AF65-F5344CB8AC3E}">
        <p14:creationId xmlns:p14="http://schemas.microsoft.com/office/powerpoint/2010/main" val="2253986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8E58A0-FE86-2E2E-BE74-E8C22C5ACD18}"/>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165064" y="250825"/>
            <a:ext cx="10023762" cy="334963"/>
          </a:xfrm>
          <a:prstGeom prst="rect">
            <a:avLst/>
          </a:prstGeom>
        </p:spPr>
        <p:txBody>
          <a:bodyPr/>
          <a:lstStyle/>
          <a:p>
            <a:r>
              <a:rPr lang="en-CA" sz="2100" kern="1200" dirty="0">
                <a:solidFill>
                  <a:schemeClr val="accent2"/>
                </a:solidFill>
                <a:effectLst/>
              </a:rPr>
              <a:t>Potassium (K₂O)</a:t>
            </a:r>
            <a:r>
              <a:rPr lang="en-CA" sz="2100" u="none" dirty="0"/>
              <a:t> Placement in Spring Wheat - % Nutrient Volume Applied at All Timings</a:t>
            </a:r>
            <a:endParaRPr lang="en-US" sz="21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 volume was calculated from all sources of the nutrient contained in all fertilizer types</a:t>
            </a:r>
          </a:p>
        </p:txBody>
      </p:sp>
      <p:pic>
        <p:nvPicPr>
          <p:cNvPr id="14" name="Picture 13" descr="Asset 8.png">
            <a:hlinkClick r:id="rId5" action="ppaction://hlinksldjump"/>
            <a:extLst>
              <a:ext uri="{FF2B5EF4-FFF2-40B4-BE49-F238E27FC236}">
                <a16:creationId xmlns:a16="http://schemas.microsoft.com/office/drawing/2014/main" id="{80D92264-5E92-46C5-A8E5-FC7DED72F70B}"/>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18" name="Rectangle 17">
            <a:hlinkClick r:id="rId7" action="ppaction://hlinksldjump"/>
            <a:extLst>
              <a:ext uri="{FF2B5EF4-FFF2-40B4-BE49-F238E27FC236}">
                <a16:creationId xmlns:a16="http://schemas.microsoft.com/office/drawing/2014/main" id="{5E84BEF0-7493-47AA-8C62-35524B1B523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679EAF6-2B43-E21E-D405-B501B0BAC84D}"/>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60EF5030-A3A7-AC87-9B4C-A42D4A0D80DE}"/>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lvl="0">
              <a:defRPr/>
            </a:pPr>
            <a:r>
              <a:rPr lang="en-CA" dirty="0"/>
              <a:t>For Potassium, the graph illustrates the % of total nutrient volume applied in spring wheat that was applied at each timing/placement (i.e. across all timings, the sum of percentages = 100%).</a:t>
            </a:r>
          </a:p>
          <a:p>
            <a:pPr lvl="0">
              <a:defRPr/>
            </a:pPr>
            <a:r>
              <a:rPr lang="en-CA" dirty="0"/>
              <a:t>Total pounds of actual nutrient applied was calculated based on all sources of the nutrient from all fertilizer types.</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41041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C48608-AA77-4AD9-8770-8D51A70230AE}"/>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Placement in Spring Wheat - % Crop Acres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5" cstate="print"/>
          <a:stretch>
            <a:fillRect/>
          </a:stretch>
        </p:blipFill>
        <p:spPr>
          <a:xfrm>
            <a:off x="11706540" y="295922"/>
            <a:ext cx="407672" cy="407672"/>
          </a:xfrm>
          <a:prstGeom prst="rect">
            <a:avLst/>
          </a:prstGeom>
        </p:spPr>
      </p:pic>
      <p:pic>
        <p:nvPicPr>
          <p:cNvPr id="17" name="Picture 16" descr="Asset 8.png">
            <a:hlinkClick r:id="rId6" action="ppaction://hlinksldjump"/>
            <a:extLst>
              <a:ext uri="{FF2B5EF4-FFF2-40B4-BE49-F238E27FC236}">
                <a16:creationId xmlns:a16="http://schemas.microsoft.com/office/drawing/2014/main" id="{37BC20E4-3EE2-4F6E-B687-3D632447876C}"/>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C591C452-AB04-4BB4-58A5-80D87F3E0674}"/>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6CF6F81D-FEF0-273F-EF27-26B17F487F76}"/>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spring wheat, how many acres of each fertilizer type did you apply?”</a:t>
            </a:r>
          </a:p>
          <a:p>
            <a:r>
              <a:rPr lang="en-US" dirty="0"/>
              <a:t>For Sulphur, the chart illustrates the % of total spring wheat acres that was applied using each placement at each timing.</a:t>
            </a:r>
          </a:p>
          <a:p>
            <a:pPr lvl="0">
              <a:defRPr/>
            </a:pPr>
            <a:r>
              <a:rPr lang="en-US" dirty="0"/>
              <a:t>Sulphur was defined based on it being the primary component (see adjacent fertilizer types by clicking on the “A” button).</a:t>
            </a:r>
            <a:endParaRPr lang="en-US" sz="800" dirty="0"/>
          </a:p>
        </p:txBody>
      </p:sp>
    </p:spTree>
    <p:extLst>
      <p:ext uri="{BB962C8B-B14F-4D97-AF65-F5344CB8AC3E}">
        <p14:creationId xmlns:p14="http://schemas.microsoft.com/office/powerpoint/2010/main" val="193358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E3B62E-3FED-8DF1-B6CC-CB5615F9A9E8}"/>
              </a:ext>
            </a:extLst>
          </p:cNvPr>
          <p:cNvPicPr>
            <a:picLocks noChangeAspect="1"/>
          </p:cNvPicPr>
          <p:nvPr/>
        </p:nvPicPr>
        <p:blipFill>
          <a:blip r:embed="rId2"/>
          <a:stretch>
            <a:fillRect/>
          </a:stretch>
        </p:blipFill>
        <p:spPr>
          <a:xfrm>
            <a:off x="2648356" y="818863"/>
            <a:ext cx="8961897" cy="5775580"/>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Timing in Canola - % of Volume</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Phosphorus (P₂O₅) volume applied in canola that was applied at each timing in each year.</a:t>
            </a:r>
          </a:p>
          <a:p>
            <a:r>
              <a:rPr lang="en-CA" dirty="0"/>
              <a:t>Total pounds of actual Phosphorus (P₂O₅) applied was calculated based on all sources of Phosphorus (P₂O₅) from all fertilizer types.</a:t>
            </a:r>
          </a:p>
        </p:txBody>
      </p:sp>
      <p:sp>
        <p:nvSpPr>
          <p:cNvPr id="16" name="Isosceles Triangle 15"/>
          <p:cNvSpPr/>
          <p:nvPr/>
        </p:nvSpPr>
        <p:spPr>
          <a:xfrm>
            <a:off x="10895012" y="470468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9294812" y="4905601"/>
            <a:ext cx="242177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91% of total Phosphorus (P₂O₅) applied in canola was applied at planting.</a:t>
            </a:r>
          </a:p>
        </p:txBody>
      </p:sp>
      <p:sp>
        <p:nvSpPr>
          <p:cNvPr id="22" name="Rectangle 21">
            <a:hlinkClick r:id="rId7" action="ppaction://hlinksldjump"/>
            <a:extLst>
              <a:ext uri="{FF2B5EF4-FFF2-40B4-BE49-F238E27FC236}">
                <a16:creationId xmlns:a16="http://schemas.microsoft.com/office/drawing/2014/main" id="{4D032CDD-AAE1-4755-B22D-87A37D2B3CEA}"/>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1" name="Picture 10">
            <a:extLst>
              <a:ext uri="{FF2B5EF4-FFF2-40B4-BE49-F238E27FC236}">
                <a16:creationId xmlns:a16="http://schemas.microsoft.com/office/drawing/2014/main" id="{34D4DECE-3FDA-1B29-5061-1382C5097E8E}"/>
              </a:ext>
            </a:extLst>
          </p:cNvPr>
          <p:cNvPicPr>
            <a:picLocks noChangeAspect="1"/>
          </p:cNvPicPr>
          <p:nvPr/>
        </p:nvPicPr>
        <p:blipFill>
          <a:blip r:embed="rId8"/>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9E17FA40-3A81-475C-4697-A1296B095ADD}"/>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2341312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1"/>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2D34E6-2970-BFA3-98EE-D2E4834AF5C5}"/>
              </a:ext>
            </a:extLst>
          </p:cNvPr>
          <p:cNvPicPr>
            <a:picLocks noChangeAspect="1"/>
          </p:cNvPicPr>
          <p:nvPr/>
        </p:nvPicPr>
        <p:blipFill>
          <a:blip r:embed="rId3"/>
          <a:stretch>
            <a:fillRect/>
          </a:stretch>
        </p:blipFill>
        <p:spPr>
          <a:xfrm>
            <a:off x="2648356" y="831048"/>
            <a:ext cx="8961897" cy="575121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Placement in Spring Wheat - % Nutrient Volume Applied at All Timings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 volume was calculated from all sources of the nutrient contained in all fertilizer types</a:t>
            </a:r>
          </a:p>
        </p:txBody>
      </p:sp>
      <p:pic>
        <p:nvPicPr>
          <p:cNvPr id="14" name="Picture 13" descr="Asset 8.png">
            <a:hlinkClick r:id="rId5" action="ppaction://hlinksldjump"/>
            <a:extLst>
              <a:ext uri="{FF2B5EF4-FFF2-40B4-BE49-F238E27FC236}">
                <a16:creationId xmlns:a16="http://schemas.microsoft.com/office/drawing/2014/main" id="{80D92264-5E92-46C5-A8E5-FC7DED72F70B}"/>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18" name="Rectangle 17">
            <a:hlinkClick r:id="rId7" action="ppaction://hlinksldjump"/>
            <a:extLst>
              <a:ext uri="{FF2B5EF4-FFF2-40B4-BE49-F238E27FC236}">
                <a16:creationId xmlns:a16="http://schemas.microsoft.com/office/drawing/2014/main" id="{5E84BEF0-7493-47AA-8C62-35524B1B523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9ADBB9B-CBF4-6A0B-5CD4-101646F6C590}"/>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81A6C71D-0EB2-F977-024D-A54038E9322F}"/>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lvl="0">
              <a:defRPr/>
            </a:pPr>
            <a:r>
              <a:rPr lang="en-CA" dirty="0"/>
              <a:t>For Sulphur, the graph illustrates the % of total nutrient volume applied in spring wheat that was applied at each timing/placement (i.e. across all timings, the sum of percentages = 100%).</a:t>
            </a:r>
          </a:p>
          <a:p>
            <a:pPr lvl="0">
              <a:defRPr/>
            </a:pPr>
            <a:r>
              <a:rPr lang="en-CA" dirty="0"/>
              <a:t>Total pounds of actual nutrient applied was calculated based on all sources of the nutrient from all fertilizer types.</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836637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117B56-3F18-4059-9207-896A0EC3FF12}"/>
              </a:ext>
            </a:extLst>
          </p:cNvPr>
          <p:cNvPicPr>
            <a:picLocks noChangeAspect="1"/>
          </p:cNvPicPr>
          <p:nvPr/>
        </p:nvPicPr>
        <p:blipFill>
          <a:blip r:embed="rId3"/>
          <a:stretch>
            <a:fillRect/>
          </a:stretch>
        </p:blipFill>
        <p:spPr>
          <a:xfrm>
            <a:off x="2645308" y="826044"/>
            <a:ext cx="89679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Nitrogen Rates in Spring Wheat</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include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nitrogen</a:t>
            </a:r>
          </a:p>
        </p:txBody>
      </p:sp>
      <p:sp>
        <p:nvSpPr>
          <p:cNvPr id="14" name="TextBox 13"/>
          <p:cNvSpPr txBox="1"/>
          <p:nvPr/>
        </p:nvSpPr>
        <p:spPr>
          <a:xfrm>
            <a:off x="9540469" y="1264779"/>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Average Nitrogen rates were higher in 2023 compared to 2022.</a:t>
            </a:r>
          </a:p>
        </p:txBody>
      </p:sp>
      <p:pic>
        <p:nvPicPr>
          <p:cNvPr id="13" name="Picture 12" descr="Asset 8.png">
            <a:hlinkClick r:id="rId6" action="ppaction://hlinksldjump"/>
            <a:extLst>
              <a:ext uri="{FF2B5EF4-FFF2-40B4-BE49-F238E27FC236}">
                <a16:creationId xmlns:a16="http://schemas.microsoft.com/office/drawing/2014/main" id="{101D0C65-C7EB-40DB-B97B-B01F56648159}"/>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17" name="Rectangle 16">
            <a:hlinkClick r:id="rId8" action="ppaction://hlinksldjump"/>
            <a:extLst>
              <a:ext uri="{FF2B5EF4-FFF2-40B4-BE49-F238E27FC236}">
                <a16:creationId xmlns:a16="http://schemas.microsoft.com/office/drawing/2014/main" id="{437DCADC-06AA-47D4-BD85-731883D2ACB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3" name="Object 2">
            <a:extLst>
              <a:ext uri="{FF2B5EF4-FFF2-40B4-BE49-F238E27FC236}">
                <a16:creationId xmlns:a16="http://schemas.microsoft.com/office/drawing/2014/main" id="{2184EE75-6763-0714-4AE7-65D3F1DC0BC6}"/>
              </a:ext>
            </a:extLst>
          </p:cNvPr>
          <p:cNvGraphicFramePr>
            <a:graphicFrameLocks/>
          </p:cNvGraphicFramePr>
          <p:nvPr>
            <p:extLst>
              <p:ext uri="{D42A27DB-BD31-4B8C-83A1-F6EECF244321}">
                <p14:modId xmlns:p14="http://schemas.microsoft.com/office/powerpoint/2010/main" val="273500304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3" name="Object 2">
                        <a:extLst>
                          <a:ext uri="{FF2B5EF4-FFF2-40B4-BE49-F238E27FC236}">
                            <a16:creationId xmlns:a16="http://schemas.microsoft.com/office/drawing/2014/main" id="{2184EE75-6763-0714-4AE7-65D3F1DC0BC6}"/>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average rate of nitrogen applied in each year expressed in pounds of actual nitrogen per acre.</a:t>
            </a:r>
          </a:p>
        </p:txBody>
      </p:sp>
    </p:spTree>
    <p:extLst>
      <p:ext uri="{BB962C8B-B14F-4D97-AF65-F5344CB8AC3E}">
        <p14:creationId xmlns:p14="http://schemas.microsoft.com/office/powerpoint/2010/main" val="3169265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E74983A-CB17-4A23-9846-BC9217E08AF5}"/>
              </a:ext>
            </a:extLst>
          </p:cNvPr>
          <p:cNvPicPr>
            <a:picLocks noChangeAspect="1"/>
          </p:cNvPicPr>
          <p:nvPr/>
        </p:nvPicPr>
        <p:blipFill>
          <a:blip r:embed="rId3"/>
          <a:stretch>
            <a:fillRect/>
          </a:stretch>
        </p:blipFill>
        <p:spPr>
          <a:xfrm>
            <a:off x="2645308" y="822995"/>
            <a:ext cx="89679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Rates in Spring Wheat - Average Rate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Rectangle 11"/>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3" name="Picture 12"/>
          <p:cNvPicPr/>
          <p:nvPr/>
        </p:nvPicPr>
        <p:blipFill rotWithShape="1">
          <a:blip r:embed="rId6"/>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18" name="TextBox 17"/>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sp>
        <p:nvSpPr>
          <p:cNvPr id="19" name="TextBox 18"/>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include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nitrogen</a:t>
            </a:r>
          </a:p>
        </p:txBody>
      </p:sp>
      <p:sp>
        <p:nvSpPr>
          <p:cNvPr id="17" name="TextBox 16">
            <a:extLst>
              <a:ext uri="{FF2B5EF4-FFF2-40B4-BE49-F238E27FC236}">
                <a16:creationId xmlns:a16="http://schemas.microsoft.com/office/drawing/2014/main" id="{D6B261B1-EF9C-4B7D-81AC-E2DA7D822889}"/>
              </a:ext>
            </a:extLst>
          </p:cNvPr>
          <p:cNvSpPr txBox="1"/>
          <p:nvPr/>
        </p:nvSpPr>
        <p:spPr>
          <a:xfrm>
            <a:off x="10380821" y="1440878"/>
            <a:ext cx="152955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Manitoba </a:t>
            </a:r>
            <a:r>
              <a:rPr lang="en-US" sz="1000" dirty="0">
                <a:solidFill>
                  <a:srgbClr val="201B1A"/>
                </a:solidFill>
                <a:latin typeface="Calibri"/>
              </a:rPr>
              <a:t> growers </a:t>
            </a:r>
            <a:r>
              <a:rPr kumimoji="0" lang="en-US" sz="1000" b="0" i="0" u="none" strike="noStrike" kern="1200" cap="none" spc="0" normalizeH="0" baseline="0" noProof="0" dirty="0">
                <a:ln>
                  <a:noFill/>
                </a:ln>
                <a:solidFill>
                  <a:srgbClr val="201B1A"/>
                </a:solidFill>
                <a:effectLst/>
                <a:uLnTx/>
                <a:uFillTx/>
                <a:latin typeface="Calibri"/>
                <a:ea typeface="+mn-ea"/>
                <a:cs typeface="+mn-cs"/>
              </a:rPr>
              <a:t>tend to use higher N rates.</a:t>
            </a:r>
          </a:p>
        </p:txBody>
      </p:sp>
      <p:pic>
        <p:nvPicPr>
          <p:cNvPr id="21" name="Picture 20" descr="Asset 8.png">
            <a:hlinkClick r:id="rId7" action="ppaction://hlinksldjump"/>
            <a:extLst>
              <a:ext uri="{FF2B5EF4-FFF2-40B4-BE49-F238E27FC236}">
                <a16:creationId xmlns:a16="http://schemas.microsoft.com/office/drawing/2014/main" id="{7B595FA7-C288-407E-A999-CDFE0377B78A}"/>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2631339A-BC82-2F43-A4EB-6DFA226F8C92}"/>
              </a:ext>
            </a:extLst>
          </p:cNvPr>
          <p:cNvPicPr>
            <a:picLocks noChangeAspect="1"/>
          </p:cNvPicPr>
          <p:nvPr/>
        </p:nvPicPr>
        <p:blipFill>
          <a:blip r:embed="rId9"/>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0E4064B5-5311-93D9-D399-93E204B09688}"/>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84353D58-C4CF-46E6-8E4B-89FCFB7A6C6B}"/>
              </a:ext>
            </a:extLst>
          </p:cNvPr>
          <p:cNvGraphicFramePr>
            <a:graphicFrameLocks/>
          </p:cNvGraphicFramePr>
          <p:nvPr>
            <p:extLst>
              <p:ext uri="{D42A27DB-BD31-4B8C-83A1-F6EECF244321}">
                <p14:modId xmlns:p14="http://schemas.microsoft.com/office/powerpoint/2010/main" val="2716456957"/>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5" name="Object 4">
                        <a:extLst>
                          <a:ext uri="{FF2B5EF4-FFF2-40B4-BE49-F238E27FC236}">
                            <a16:creationId xmlns:a16="http://schemas.microsoft.com/office/drawing/2014/main" id="{84353D58-C4CF-46E6-8E4B-89FCFB7A6C6B}"/>
                          </a:ext>
                        </a:extLst>
                      </p:cNvPr>
                      <p:cNvPicPr/>
                      <p:nvPr/>
                    </p:nvPicPr>
                    <p:blipFill>
                      <a:blip r:embed="rId12"/>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province, eco zone, farm size, age and 4R familiarity, the graph illustrates the average nitrogen application rate in pounds of nitrogen per acre (including untreated spring wheat acres).</a:t>
            </a:r>
          </a:p>
        </p:txBody>
      </p:sp>
    </p:spTree>
    <p:extLst>
      <p:ext uri="{BB962C8B-B14F-4D97-AF65-F5344CB8AC3E}">
        <p14:creationId xmlns:p14="http://schemas.microsoft.com/office/powerpoint/2010/main" val="1731941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6"/>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6F3786-8922-D124-C27F-F76AD51D8FAD}"/>
              </a:ext>
            </a:extLst>
          </p:cNvPr>
          <p:cNvPicPr>
            <a:picLocks noChangeAspect="1"/>
          </p:cNvPicPr>
          <p:nvPr/>
        </p:nvPicPr>
        <p:blipFill>
          <a:blip r:embed="rId3"/>
          <a:stretch>
            <a:fillRect/>
          </a:stretch>
        </p:blipFill>
        <p:spPr>
          <a:xfrm>
            <a:off x="2648356" y="827781"/>
            <a:ext cx="8961896" cy="5757744"/>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Rates in Spring Wheat - Rate Ranges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pic>
        <p:nvPicPr>
          <p:cNvPr id="18" name="Picture 17" descr="Asset 8.png">
            <a:hlinkClick r:id="rId5" action="ppaction://hlinksldjump"/>
            <a:extLst>
              <a:ext uri="{FF2B5EF4-FFF2-40B4-BE49-F238E27FC236}">
                <a16:creationId xmlns:a16="http://schemas.microsoft.com/office/drawing/2014/main" id="{2EEC0429-16DD-4CF0-8BA4-76D5255AF7D8}"/>
              </a:ext>
            </a:extLst>
          </p:cNvPr>
          <p:cNvPicPr>
            <a:picLocks noChangeAspect="1"/>
          </p:cNvPicPr>
          <p:nvPr/>
        </p:nvPicPr>
        <p:blipFill>
          <a:blip r:embed="rId6" cstate="print"/>
          <a:stretch>
            <a:fillRect/>
          </a:stretch>
        </p:blipFill>
        <p:spPr>
          <a:xfrm>
            <a:off x="1371600" y="5178212"/>
            <a:ext cx="301752" cy="171642"/>
          </a:xfrm>
          <a:prstGeom prst="rect">
            <a:avLst/>
          </a:prstGeom>
        </p:spPr>
      </p:pic>
      <p:cxnSp>
        <p:nvCxnSpPr>
          <p:cNvPr id="4" name="Straight Connector 3">
            <a:extLst>
              <a:ext uri="{FF2B5EF4-FFF2-40B4-BE49-F238E27FC236}">
                <a16:creationId xmlns:a16="http://schemas.microsoft.com/office/drawing/2014/main" id="{43DFE1D3-11E5-FBC7-F9ED-749578C56879}"/>
              </a:ext>
            </a:extLst>
          </p:cNvPr>
          <p:cNvCxnSpPr>
            <a:cxnSpLocks/>
          </p:cNvCxnSpPr>
          <p:nvPr/>
        </p:nvCxnSpPr>
        <p:spPr>
          <a:xfrm flipV="1">
            <a:off x="6856412" y="2485604"/>
            <a:ext cx="0" cy="304800"/>
          </a:xfrm>
          <a:prstGeom prst="line">
            <a:avLst/>
          </a:prstGeom>
          <a:ln w="25400">
            <a:solidFill>
              <a:schemeClr val="bg2"/>
            </a:solidFill>
            <a:headEnd type="triangle" w="med" len="med"/>
            <a:tailEnd type="none" w="med" len="med"/>
          </a:ln>
          <a:effectLst>
            <a:outerShdw blurRad="50800" dist="25400" dir="2700000" algn="ctr" rotWithShape="0">
              <a:schemeClr val="tx1">
                <a:alpha val="20000"/>
              </a:schemeClr>
            </a:outerShdw>
          </a:effectLst>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CDD54AF-7A0F-8AFB-C4B3-423D9EF758A9}"/>
              </a:ext>
            </a:extLst>
          </p:cNvPr>
          <p:cNvPicPr>
            <a:picLocks noChangeAspect="1"/>
          </p:cNvPicPr>
          <p:nvPr/>
        </p:nvPicPr>
        <p:blipFill>
          <a:blip r:embed="rId7"/>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C27579B3-61A4-B09D-B5AD-1B526054AA4B}"/>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20" name="TextBox 19">
            <a:extLst>
              <a:ext uri="{FF2B5EF4-FFF2-40B4-BE49-F238E27FC236}">
                <a16:creationId xmlns:a16="http://schemas.microsoft.com/office/drawing/2014/main" id="{C628A2A4-9158-4780-B8F5-D33859E2CDC9}"/>
              </a:ext>
            </a:extLst>
          </p:cNvPr>
          <p:cNvSpPr txBox="1"/>
          <p:nvPr/>
        </p:nvSpPr>
        <p:spPr>
          <a:xfrm>
            <a:off x="6069551" y="2065498"/>
            <a:ext cx="16764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The most common Nitrogen rate was between 85 to 89.9 pounds/acre.</a:t>
            </a:r>
          </a:p>
        </p:txBody>
      </p:sp>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graph on the left illustrates the % of spring wheat acres that were treated with nitrogen at an application rate that fell within each rate range. The graph on the right illustrates the cumulative % of spring wheat acres that were treated with nitrogen at an application rate that fell within each rate range. </a:t>
            </a:r>
          </a:p>
        </p:txBody>
      </p:sp>
    </p:spTree>
    <p:extLst>
      <p:ext uri="{BB962C8B-B14F-4D97-AF65-F5344CB8AC3E}">
        <p14:creationId xmlns:p14="http://schemas.microsoft.com/office/powerpoint/2010/main" val="2003561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4F2CBA-5D79-6901-24A7-B726F9EDE5FB}"/>
              </a:ext>
            </a:extLst>
          </p:cNvPr>
          <p:cNvPicPr>
            <a:picLocks noChangeAspect="1"/>
          </p:cNvPicPr>
          <p:nvPr/>
        </p:nvPicPr>
        <p:blipFill>
          <a:blip r:embed="rId3"/>
          <a:stretch>
            <a:fillRect/>
          </a:stretch>
        </p:blipFill>
        <p:spPr>
          <a:xfrm>
            <a:off x="2623103" y="821542"/>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Nitrogen Rate Ranges in Spring Wheat - % of Volume in 2023</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sp>
        <p:nvSpPr>
          <p:cNvPr id="14" name="TextBox 13">
            <a:extLst>
              <a:ext uri="{FF2B5EF4-FFF2-40B4-BE49-F238E27FC236}">
                <a16:creationId xmlns:a16="http://schemas.microsoft.com/office/drawing/2014/main" id="{C7C92DDB-E76F-47C5-A1D7-E66FD0AA95E7}"/>
              </a:ext>
            </a:extLst>
          </p:cNvPr>
          <p:cNvSpPr txBox="1"/>
          <p:nvPr/>
        </p:nvSpPr>
        <p:spPr>
          <a:xfrm>
            <a:off x="10345120" y="3429000"/>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US" sz="1000" dirty="0">
                <a:solidFill>
                  <a:srgbClr val="201B1A"/>
                </a:solidFill>
                <a:latin typeface="Calibri"/>
              </a:rPr>
              <a:t>70</a:t>
            </a:r>
            <a:r>
              <a:rPr kumimoji="0" lang="en-US" sz="1000" b="0" i="0" u="none" strike="noStrike" kern="1200" cap="none" spc="0" normalizeH="0" baseline="0" noProof="0" dirty="0">
                <a:ln>
                  <a:noFill/>
                </a:ln>
                <a:solidFill>
                  <a:srgbClr val="201B1A"/>
                </a:solidFill>
                <a:effectLst/>
                <a:uLnTx/>
                <a:uFillTx/>
                <a:latin typeface="Calibri"/>
                <a:ea typeface="+mn-ea"/>
                <a:cs typeface="+mn-cs"/>
              </a:rPr>
              <a:t>% of the N volume was applied between 75 - 134.9 lbs./ac.</a:t>
            </a:r>
          </a:p>
        </p:txBody>
      </p:sp>
      <p:pic>
        <p:nvPicPr>
          <p:cNvPr id="19" name="Picture 18" descr="Asset 8.png">
            <a:hlinkClick r:id="rId5" action="ppaction://hlinksldjump"/>
            <a:extLst>
              <a:ext uri="{FF2B5EF4-FFF2-40B4-BE49-F238E27FC236}">
                <a16:creationId xmlns:a16="http://schemas.microsoft.com/office/drawing/2014/main" id="{8A1DC071-E947-4E95-863F-5C18610799C4}"/>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88D8B1BE-CAFF-F871-1DDF-9FF14597F6E7}"/>
              </a:ext>
            </a:extLst>
          </p:cNvPr>
          <p:cNvPicPr>
            <a:picLocks noChangeAspect="1"/>
          </p:cNvPicPr>
          <p:nvPr/>
        </p:nvPicPr>
        <p:blipFill>
          <a:blip r:embed="rId7"/>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288AA353-B73F-0EE5-D4E9-70E4679D7DEF}"/>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B2377ECA-44A0-DE57-75A7-7E0C532705C6}"/>
              </a:ext>
            </a:extLst>
          </p:cNvPr>
          <p:cNvGraphicFramePr>
            <a:graphicFrameLocks/>
          </p:cNvGraphicFramePr>
          <p:nvPr>
            <p:extLst>
              <p:ext uri="{D42A27DB-BD31-4B8C-83A1-F6EECF244321}">
                <p14:modId xmlns:p14="http://schemas.microsoft.com/office/powerpoint/2010/main" val="256893714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5" name="Object 4">
                        <a:extLst>
                          <a:ext uri="{FF2B5EF4-FFF2-40B4-BE49-F238E27FC236}">
                            <a16:creationId xmlns:a16="http://schemas.microsoft.com/office/drawing/2014/main" id="{B2377ECA-44A0-DE57-75A7-7E0C532705C6}"/>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nitrogen volume that was applied in spring wheat within each rate range.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Total pounds of actual nitrogen applied was calculated based on all sources of nitrogen from all fertilizer types.</a:t>
            </a:r>
          </a:p>
        </p:txBody>
      </p:sp>
    </p:spTree>
    <p:extLst>
      <p:ext uri="{BB962C8B-B14F-4D97-AF65-F5344CB8AC3E}">
        <p14:creationId xmlns:p14="http://schemas.microsoft.com/office/powerpoint/2010/main" val="3838577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288DF1-C914-84ED-46CB-51FEC87717E6}"/>
              </a:ext>
            </a:extLst>
          </p:cNvPr>
          <p:cNvPicPr>
            <a:picLocks noChangeAspect="1"/>
          </p:cNvPicPr>
          <p:nvPr/>
        </p:nvPicPr>
        <p:blipFill>
          <a:blip r:embed="rId4"/>
          <a:stretch>
            <a:fillRect/>
          </a:stretch>
        </p:blipFill>
        <p:spPr>
          <a:xfrm>
            <a:off x="2648356" y="829092"/>
            <a:ext cx="8961897" cy="57551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Nitrogen Rates in Spring Wheat - By Timing</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exclude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nitrogen</a:t>
            </a:r>
          </a:p>
        </p:txBody>
      </p:sp>
      <p:pic>
        <p:nvPicPr>
          <p:cNvPr id="20" name="Picture 19" descr="Asset 8.png">
            <a:hlinkClick r:id="rId6" action="ppaction://hlinksldjump"/>
            <a:extLst>
              <a:ext uri="{FF2B5EF4-FFF2-40B4-BE49-F238E27FC236}">
                <a16:creationId xmlns:a16="http://schemas.microsoft.com/office/drawing/2014/main" id="{CC123659-58D6-478F-9885-F7A613B192AC}"/>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21" name="Rectangle 20">
            <a:hlinkClick r:id="rId8" action="ppaction://hlinksldjump"/>
            <a:extLst>
              <a:ext uri="{FF2B5EF4-FFF2-40B4-BE49-F238E27FC236}">
                <a16:creationId xmlns:a16="http://schemas.microsoft.com/office/drawing/2014/main" id="{5CB33278-09FF-43C1-B572-788DCAA41693}"/>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4" name="Object 3">
            <a:extLst>
              <a:ext uri="{FF2B5EF4-FFF2-40B4-BE49-F238E27FC236}">
                <a16:creationId xmlns:a16="http://schemas.microsoft.com/office/drawing/2014/main" id="{351C0841-5EE5-440A-B32A-879481007F74}"/>
              </a:ext>
            </a:extLst>
          </p:cNvPr>
          <p:cNvGraphicFramePr>
            <a:graphicFrameLocks/>
          </p:cNvGraphicFramePr>
          <p:nvPr>
            <p:extLst>
              <p:ext uri="{D42A27DB-BD31-4B8C-83A1-F6EECF244321}">
                <p14:modId xmlns:p14="http://schemas.microsoft.com/office/powerpoint/2010/main" val="182372163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4" name="Object 3">
                        <a:extLst>
                          <a:ext uri="{FF2B5EF4-FFF2-40B4-BE49-F238E27FC236}">
                            <a16:creationId xmlns:a16="http://schemas.microsoft.com/office/drawing/2014/main" id="{351C0841-5EE5-440A-B32A-879481007F74}"/>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78D4BB62-BB1D-8AFD-82A2-8827704DBC15}"/>
              </a:ext>
            </a:extLst>
          </p:cNvPr>
          <p:cNvSpPr txBox="1"/>
          <p:nvPr/>
        </p:nvSpPr>
        <p:spPr>
          <a:xfrm>
            <a:off x="9066212" y="3651932"/>
            <a:ext cx="1600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Nitrogen rates before planting were higher in 2023.</a:t>
            </a: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average rate of Nitrogen applied at each application timing in each year expressed in pounds of actual Nitrogen per acre.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Note: Rates exclude non-users of Nitrogen.</a:t>
            </a:r>
          </a:p>
        </p:txBody>
      </p:sp>
    </p:spTree>
    <p:extLst>
      <p:ext uri="{BB962C8B-B14F-4D97-AF65-F5344CB8AC3E}">
        <p14:creationId xmlns:p14="http://schemas.microsoft.com/office/powerpoint/2010/main" val="30194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47A020-3D1D-44C8-9B82-E795049B3923}"/>
              </a:ext>
            </a:extLst>
          </p:cNvPr>
          <p:cNvPicPr>
            <a:picLocks noChangeAspect="1"/>
          </p:cNvPicPr>
          <p:nvPr/>
        </p:nvPicPr>
        <p:blipFill>
          <a:blip r:embed="rId3"/>
          <a:stretch>
            <a:fillRect/>
          </a:stretch>
        </p:blipFill>
        <p:spPr>
          <a:xfrm>
            <a:off x="2645308" y="826044"/>
            <a:ext cx="89679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Phosphorus (P₂O₅) Rates in Spring Wheat</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include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phosphorus</a:t>
            </a:r>
          </a:p>
        </p:txBody>
      </p:sp>
      <p:sp>
        <p:nvSpPr>
          <p:cNvPr id="14" name="TextBox 13"/>
          <p:cNvSpPr txBox="1"/>
          <p:nvPr/>
        </p:nvSpPr>
        <p:spPr>
          <a:xfrm>
            <a:off x="9675812" y="914400"/>
            <a:ext cx="1600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Phosphorus (P₂O₅) rates were stable in 2023.</a:t>
            </a:r>
          </a:p>
        </p:txBody>
      </p:sp>
      <p:pic>
        <p:nvPicPr>
          <p:cNvPr id="13" name="Picture 12" descr="Asset 8.png">
            <a:hlinkClick r:id="rId6" action="ppaction://hlinksldjump"/>
            <a:extLst>
              <a:ext uri="{FF2B5EF4-FFF2-40B4-BE49-F238E27FC236}">
                <a16:creationId xmlns:a16="http://schemas.microsoft.com/office/drawing/2014/main" id="{A1A5126A-C005-43BC-8403-39200CFDF2C7}"/>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17" name="Rectangle 16">
            <a:hlinkClick r:id="rId8" action="ppaction://hlinksldjump"/>
            <a:extLst>
              <a:ext uri="{FF2B5EF4-FFF2-40B4-BE49-F238E27FC236}">
                <a16:creationId xmlns:a16="http://schemas.microsoft.com/office/drawing/2014/main" id="{02C8767F-051A-489D-90AD-467AF8A0B66F}"/>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4" name="Object 3">
            <a:extLst>
              <a:ext uri="{FF2B5EF4-FFF2-40B4-BE49-F238E27FC236}">
                <a16:creationId xmlns:a16="http://schemas.microsoft.com/office/drawing/2014/main" id="{CD3EB523-8BC0-EC34-A793-3DD3E4E06FB2}"/>
              </a:ext>
            </a:extLst>
          </p:cNvPr>
          <p:cNvGraphicFramePr>
            <a:graphicFrameLocks/>
          </p:cNvGraphicFramePr>
          <p:nvPr>
            <p:extLst>
              <p:ext uri="{D42A27DB-BD31-4B8C-83A1-F6EECF244321}">
                <p14:modId xmlns:p14="http://schemas.microsoft.com/office/powerpoint/2010/main" val="223570693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4" name="Object 3">
                        <a:extLst>
                          <a:ext uri="{FF2B5EF4-FFF2-40B4-BE49-F238E27FC236}">
                            <a16:creationId xmlns:a16="http://schemas.microsoft.com/office/drawing/2014/main" id="{CD3EB523-8BC0-EC34-A793-3DD3E4E06FB2}"/>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average rate of Phosphorus (P₂O₅) applied in each year expressed in pounds of actual Phosphorus (P₂O₅) per acre.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Note: Rates include non-users of Phosphorus (P₂O₅).</a:t>
            </a:r>
          </a:p>
        </p:txBody>
      </p:sp>
    </p:spTree>
    <p:extLst>
      <p:ext uri="{BB962C8B-B14F-4D97-AF65-F5344CB8AC3E}">
        <p14:creationId xmlns:p14="http://schemas.microsoft.com/office/powerpoint/2010/main" val="33276470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FB8D92-0FB0-4901-8037-61BFA675DE85}"/>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Rates in Spring Wheat - Average Rate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4" name="Rectangle 13"/>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5" name="Picture 14"/>
          <p:cNvPicPr/>
          <p:nvPr/>
        </p:nvPicPr>
        <p:blipFill rotWithShape="1">
          <a:blip r:embed="rId6"/>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20" name="TextBox 19"/>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sp>
        <p:nvSpPr>
          <p:cNvPr id="21" name="TextBox 20"/>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include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phosphorus</a:t>
            </a:r>
          </a:p>
        </p:txBody>
      </p:sp>
      <p:sp>
        <p:nvSpPr>
          <p:cNvPr id="18" name="TextBox 17">
            <a:extLst>
              <a:ext uri="{FF2B5EF4-FFF2-40B4-BE49-F238E27FC236}">
                <a16:creationId xmlns:a16="http://schemas.microsoft.com/office/drawing/2014/main" id="{10731FBB-1586-484F-B101-1E1B11F7E83E}"/>
              </a:ext>
            </a:extLst>
          </p:cNvPr>
          <p:cNvSpPr txBox="1"/>
          <p:nvPr/>
        </p:nvSpPr>
        <p:spPr>
          <a:xfrm>
            <a:off x="6723926" y="3530553"/>
            <a:ext cx="199029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Medium size farms tended to apply higher phosphorous rates.</a:t>
            </a:r>
          </a:p>
        </p:txBody>
      </p:sp>
      <p:pic>
        <p:nvPicPr>
          <p:cNvPr id="22" name="Picture 21" descr="Asset 8.png">
            <a:hlinkClick r:id="rId7" action="ppaction://hlinksldjump"/>
            <a:extLst>
              <a:ext uri="{FF2B5EF4-FFF2-40B4-BE49-F238E27FC236}">
                <a16:creationId xmlns:a16="http://schemas.microsoft.com/office/drawing/2014/main" id="{EB322EF2-9876-4D10-B05D-8C0D890B3FA6}"/>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8CB79FA0-6308-80E9-8D83-361F1A2B7D39}"/>
              </a:ext>
            </a:extLst>
          </p:cNvPr>
          <p:cNvPicPr>
            <a:picLocks noChangeAspect="1"/>
          </p:cNvPicPr>
          <p:nvPr/>
        </p:nvPicPr>
        <p:blipFill>
          <a:blip r:embed="rId9"/>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D15286A0-FAF4-9840-2BBF-090AB50EFDDF}"/>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6" name="Object 15">
            <a:extLst>
              <a:ext uri="{FF2B5EF4-FFF2-40B4-BE49-F238E27FC236}">
                <a16:creationId xmlns:a16="http://schemas.microsoft.com/office/drawing/2014/main" id="{FC1D1462-8C1A-4A53-9E36-E852D25DC074}"/>
              </a:ext>
            </a:extLst>
          </p:cNvPr>
          <p:cNvGraphicFramePr>
            <a:graphicFrameLocks/>
          </p:cNvGraphicFramePr>
          <p:nvPr>
            <p:extLst>
              <p:ext uri="{D42A27DB-BD31-4B8C-83A1-F6EECF244321}">
                <p14:modId xmlns:p14="http://schemas.microsoft.com/office/powerpoint/2010/main" val="4120377844"/>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16" name="Object 15">
                        <a:extLst>
                          <a:ext uri="{FF2B5EF4-FFF2-40B4-BE49-F238E27FC236}">
                            <a16:creationId xmlns:a16="http://schemas.microsoft.com/office/drawing/2014/main" id="{FC1D1462-8C1A-4A53-9E36-E852D25DC074}"/>
                          </a:ext>
                        </a:extLst>
                      </p:cNvPr>
                      <p:cNvPicPr/>
                      <p:nvPr/>
                    </p:nvPicPr>
                    <p:blipFill>
                      <a:blip r:embed="rId12"/>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province, eco zone, farm size, age and 4R familiarity, the graph illustrates the average Phosphorus (P₂O₅) application rate in pounds of Phosphorus (P₂O₅) per acre (including untreated spring wheat acres).</a:t>
            </a:r>
          </a:p>
        </p:txBody>
      </p:sp>
    </p:spTree>
    <p:extLst>
      <p:ext uri="{BB962C8B-B14F-4D97-AF65-F5344CB8AC3E}">
        <p14:creationId xmlns:p14="http://schemas.microsoft.com/office/powerpoint/2010/main" val="682185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5"/>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6"/>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E15FFD-5ED7-B59A-4075-51B58337A38C}"/>
              </a:ext>
            </a:extLst>
          </p:cNvPr>
          <p:cNvPicPr>
            <a:picLocks noChangeAspect="1"/>
          </p:cNvPicPr>
          <p:nvPr/>
        </p:nvPicPr>
        <p:blipFill>
          <a:blip r:embed="rId3"/>
          <a:stretch>
            <a:fillRect/>
          </a:stretch>
        </p:blipFill>
        <p:spPr>
          <a:xfrm>
            <a:off x="2648355" y="822995"/>
            <a:ext cx="8961898"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Rates in Spring Wheat - Rate Ranges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pic>
        <p:nvPicPr>
          <p:cNvPr id="20" name="Picture 19" descr="Asset 8.png">
            <a:hlinkClick r:id="rId5" action="ppaction://hlinksldjump"/>
            <a:extLst>
              <a:ext uri="{FF2B5EF4-FFF2-40B4-BE49-F238E27FC236}">
                <a16:creationId xmlns:a16="http://schemas.microsoft.com/office/drawing/2014/main" id="{0AC8E4C5-A755-41F9-8317-25E9D841E07C}"/>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1" name="Rectangle 20">
            <a:hlinkClick r:id="rId7" action="ppaction://hlinksldjump"/>
            <a:extLst>
              <a:ext uri="{FF2B5EF4-FFF2-40B4-BE49-F238E27FC236}">
                <a16:creationId xmlns:a16="http://schemas.microsoft.com/office/drawing/2014/main" id="{1F73BA8F-C2C5-4065-86CA-F85DED0B3D6E}"/>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78A6D60E-6B3B-E815-53DF-2A90898D4D08}"/>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66FCEAF1-F432-382E-3DBD-A226D99529DF}"/>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17" name="TextBox 16"/>
          <p:cNvSpPr txBox="1"/>
          <p:nvPr/>
        </p:nvSpPr>
        <p:spPr>
          <a:xfrm>
            <a:off x="6208438" y="2337341"/>
            <a:ext cx="1523999"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The most common Phosphorus (P₂O₅) rate was between 30 – 34.9 lbs./acre.</a:t>
            </a:r>
          </a:p>
        </p:txBody>
      </p:sp>
      <p:sp>
        <p:nvSpPr>
          <p:cNvPr id="16" name="Isosceles Triangle 15"/>
          <p:cNvSpPr/>
          <p:nvPr/>
        </p:nvSpPr>
        <p:spPr>
          <a:xfrm rot="10800000">
            <a:off x="6766157" y="283060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graph on the left illustrates the % of spring wheat acres that were treated with phosphorus (P</a:t>
            </a:r>
            <a:r>
              <a:rPr kumimoji="0" lang="en-US" sz="1050" b="0" i="0" u="none" strike="noStrike" kern="1200" cap="none" spc="0" normalizeH="0" baseline="-25000" noProof="0" dirty="0">
                <a:ln>
                  <a:noFill/>
                </a:ln>
                <a:solidFill>
                  <a:srgbClr val="201B1A"/>
                </a:solidFill>
                <a:effectLst/>
                <a:uLnTx/>
                <a:uFillTx/>
                <a:latin typeface="Calibri"/>
                <a:ea typeface="+mn-ea"/>
                <a:cs typeface="+mn-cs"/>
              </a:rPr>
              <a:t>2</a:t>
            </a:r>
            <a:r>
              <a:rPr kumimoji="0" lang="en-US" sz="1050" b="0" i="0" u="none" strike="noStrike" kern="1200" cap="none" spc="0" normalizeH="0" baseline="0" noProof="0" dirty="0">
                <a:ln>
                  <a:noFill/>
                </a:ln>
                <a:solidFill>
                  <a:srgbClr val="201B1A"/>
                </a:solidFill>
                <a:effectLst/>
                <a:uLnTx/>
                <a:uFillTx/>
                <a:latin typeface="Calibri"/>
                <a:ea typeface="+mn-ea"/>
                <a:cs typeface="+mn-cs"/>
              </a:rPr>
              <a:t>O</a:t>
            </a:r>
            <a:r>
              <a:rPr kumimoji="0" lang="en-US" sz="1050" b="0" i="0" u="none" strike="noStrike" kern="1200" cap="none" spc="0" normalizeH="0" baseline="-25000" noProof="0" dirty="0">
                <a:ln>
                  <a:noFill/>
                </a:ln>
                <a:solidFill>
                  <a:srgbClr val="201B1A"/>
                </a:solidFill>
                <a:effectLst/>
                <a:uLnTx/>
                <a:uFillTx/>
                <a:latin typeface="Calibri"/>
                <a:ea typeface="+mn-ea"/>
                <a:cs typeface="+mn-cs"/>
              </a:rPr>
              <a:t>5</a:t>
            </a:r>
            <a:r>
              <a:rPr kumimoji="0" lang="en-US" sz="1050" b="0" i="0" u="none" strike="noStrike" kern="1200" cap="none" spc="0" normalizeH="0" baseline="0" noProof="0" dirty="0">
                <a:ln>
                  <a:noFill/>
                </a:ln>
                <a:solidFill>
                  <a:srgbClr val="201B1A"/>
                </a:solidFill>
                <a:effectLst/>
                <a:uLnTx/>
                <a:uFillTx/>
                <a:latin typeface="Calibri"/>
                <a:ea typeface="+mn-ea"/>
                <a:cs typeface="+mn-cs"/>
              </a:rPr>
              <a:t>) at an application rate that fell within each rate range. The graph on the right illustrates the cumulative % of spring wheat acres that were treated with phosphorus (P</a:t>
            </a:r>
            <a:r>
              <a:rPr kumimoji="0" lang="en-US" sz="1050" b="0" i="0" u="none" strike="noStrike" kern="1200" cap="none" spc="0" normalizeH="0" baseline="-25000" noProof="0" dirty="0">
                <a:ln>
                  <a:noFill/>
                </a:ln>
                <a:solidFill>
                  <a:srgbClr val="201B1A"/>
                </a:solidFill>
                <a:effectLst/>
                <a:uLnTx/>
                <a:uFillTx/>
                <a:latin typeface="Calibri"/>
                <a:ea typeface="+mn-ea"/>
                <a:cs typeface="+mn-cs"/>
              </a:rPr>
              <a:t>2</a:t>
            </a:r>
            <a:r>
              <a:rPr kumimoji="0" lang="en-US" sz="1050" b="0" i="0" u="none" strike="noStrike" kern="1200" cap="none" spc="0" normalizeH="0" baseline="0" noProof="0" dirty="0">
                <a:ln>
                  <a:noFill/>
                </a:ln>
                <a:solidFill>
                  <a:srgbClr val="201B1A"/>
                </a:solidFill>
                <a:effectLst/>
                <a:uLnTx/>
                <a:uFillTx/>
                <a:latin typeface="Calibri"/>
                <a:ea typeface="+mn-ea"/>
                <a:cs typeface="+mn-cs"/>
              </a:rPr>
              <a:t>O</a:t>
            </a:r>
            <a:r>
              <a:rPr kumimoji="0" lang="en-US" sz="1050" b="0" i="0" u="none" strike="noStrike" kern="1200" cap="none" spc="0" normalizeH="0" baseline="-25000" noProof="0" dirty="0">
                <a:ln>
                  <a:noFill/>
                </a:ln>
                <a:solidFill>
                  <a:srgbClr val="201B1A"/>
                </a:solidFill>
                <a:effectLst/>
                <a:uLnTx/>
                <a:uFillTx/>
                <a:latin typeface="Calibri"/>
                <a:ea typeface="+mn-ea"/>
                <a:cs typeface="+mn-cs"/>
              </a:rPr>
              <a:t>5</a:t>
            </a:r>
            <a:r>
              <a:rPr kumimoji="0" lang="en-US" sz="1050" b="0" i="0" u="none" strike="noStrike" kern="1200" cap="none" spc="0" normalizeH="0" baseline="0" noProof="0" dirty="0">
                <a:ln>
                  <a:noFill/>
                </a:ln>
                <a:solidFill>
                  <a:srgbClr val="201B1A"/>
                </a:solidFill>
                <a:effectLst/>
                <a:uLnTx/>
                <a:uFillTx/>
                <a:latin typeface="Calibri"/>
                <a:ea typeface="+mn-ea"/>
                <a:cs typeface="+mn-cs"/>
              </a:rPr>
              <a:t>) at an application rate that fell within each rate range. </a:t>
            </a:r>
          </a:p>
        </p:txBody>
      </p:sp>
    </p:spTree>
    <p:extLst>
      <p:ext uri="{BB962C8B-B14F-4D97-AF65-F5344CB8AC3E}">
        <p14:creationId xmlns:p14="http://schemas.microsoft.com/office/powerpoint/2010/main" val="3077546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06ECC7-41E7-702A-5D0F-921232F36767}"/>
              </a:ext>
            </a:extLst>
          </p:cNvPr>
          <p:cNvPicPr>
            <a:picLocks noChangeAspect="1"/>
          </p:cNvPicPr>
          <p:nvPr/>
        </p:nvPicPr>
        <p:blipFill>
          <a:blip r:embed="rId2"/>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a:t>
            </a:r>
            <a:r>
              <a:rPr lang="en-US" sz="2200" u="none" dirty="0"/>
              <a:t> Rate Ranges in Spring Wheat - % of Volume in 2023</a:t>
            </a:r>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phosphorus (P₂O₅) volume that was applied in spring wheat within each rate range.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Total pounds of actual phosphorus (P₂O₅) applied was calculated based on all sources of phosphorus (P₂O₅) from all fertilizer types.</a:t>
            </a:r>
          </a:p>
        </p:txBody>
      </p:sp>
      <p:sp>
        <p:nvSpPr>
          <p:cNvPr id="15" name="TextBox 14">
            <a:extLst>
              <a:ext uri="{FF2B5EF4-FFF2-40B4-BE49-F238E27FC236}">
                <a16:creationId xmlns:a16="http://schemas.microsoft.com/office/drawing/2014/main" id="{8F03E53A-E4E0-4497-8AA3-9945EC64305F}"/>
              </a:ext>
            </a:extLst>
          </p:cNvPr>
          <p:cNvSpPr txBox="1"/>
          <p:nvPr/>
        </p:nvSpPr>
        <p:spPr>
          <a:xfrm>
            <a:off x="9576611" y="2362200"/>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81% of the P₂O₅ volume was applied between 25 – 5</a:t>
            </a:r>
            <a:r>
              <a:rPr lang="en-US" sz="1000" dirty="0">
                <a:solidFill>
                  <a:srgbClr val="201B1A"/>
                </a:solidFill>
                <a:latin typeface="Calibri"/>
              </a:rPr>
              <a:t>4.9</a:t>
            </a:r>
            <a:r>
              <a:rPr kumimoji="0" lang="en-US" sz="1000" b="0" i="0" u="none" strike="noStrike" kern="1200" cap="none" spc="0" normalizeH="0" baseline="0" noProof="0" dirty="0">
                <a:ln>
                  <a:noFill/>
                </a:ln>
                <a:solidFill>
                  <a:srgbClr val="201B1A"/>
                </a:solidFill>
                <a:effectLst/>
                <a:uLnTx/>
                <a:uFillTx/>
                <a:latin typeface="Calibri"/>
                <a:ea typeface="+mn-ea"/>
                <a:cs typeface="+mn-cs"/>
              </a:rPr>
              <a:t> lbs./ac.</a:t>
            </a:r>
          </a:p>
        </p:txBody>
      </p:sp>
      <p:pic>
        <p:nvPicPr>
          <p:cNvPr id="18" name="Picture 17" descr="Asset 8.png">
            <a:hlinkClick r:id="rId4" action="ppaction://hlinksldjump"/>
            <a:extLst>
              <a:ext uri="{FF2B5EF4-FFF2-40B4-BE49-F238E27FC236}">
                <a16:creationId xmlns:a16="http://schemas.microsoft.com/office/drawing/2014/main" id="{7F227475-7F83-4E01-8F99-66CFF6FA7332}"/>
              </a:ext>
            </a:extLst>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48BC4D2E-DD27-4045-A706-547E1412661B}"/>
              </a:ext>
            </a:extLst>
          </p:cNvPr>
          <p:cNvPicPr>
            <a:picLocks noChangeAspect="1"/>
          </p:cNvPicPr>
          <p:nvPr/>
        </p:nvPicPr>
        <p:blipFill>
          <a:blip r:embed="rId6"/>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F2D0F8E8-77BD-B6FB-EBB3-80DDE3D26B02}"/>
              </a:ext>
            </a:extLst>
          </p:cNvPr>
          <p:cNvPicPr>
            <a:picLocks noChangeAspect="1"/>
          </p:cNvPicPr>
          <p:nvPr/>
        </p:nvPicPr>
        <p:blipFill>
          <a:blip r:embed="rId7" cstate="print"/>
          <a:stretch>
            <a:fillRect/>
          </a:stretch>
        </p:blipFill>
        <p:spPr>
          <a:xfrm>
            <a:off x="226808" y="4568952"/>
            <a:ext cx="305631" cy="304800"/>
          </a:xfrm>
          <a:prstGeom prst="rect">
            <a:avLst/>
          </a:prstGeom>
        </p:spPr>
      </p:pic>
      <p:graphicFrame>
        <p:nvGraphicFramePr>
          <p:cNvPr id="4" name="Object 3">
            <a:extLst>
              <a:ext uri="{FF2B5EF4-FFF2-40B4-BE49-F238E27FC236}">
                <a16:creationId xmlns:a16="http://schemas.microsoft.com/office/drawing/2014/main" id="{92C2C318-902C-544E-6154-2C5A407FF7A2}"/>
              </a:ext>
            </a:extLst>
          </p:cNvPr>
          <p:cNvGraphicFramePr>
            <a:graphicFrameLocks/>
          </p:cNvGraphicFramePr>
          <p:nvPr>
            <p:extLst>
              <p:ext uri="{D42A27DB-BD31-4B8C-83A1-F6EECF244321}">
                <p14:modId xmlns:p14="http://schemas.microsoft.com/office/powerpoint/2010/main" val="295740934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92C2C318-902C-544E-6154-2C5A407FF7A2}"/>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Tree>
    <p:extLst>
      <p:ext uri="{BB962C8B-B14F-4D97-AF65-F5344CB8AC3E}">
        <p14:creationId xmlns:p14="http://schemas.microsoft.com/office/powerpoint/2010/main" val="31277399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3E1455-6BC9-3CEC-AA79-56B2BAAD5108}"/>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Timing in Canola in 2023 (% of Volume)</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3" name="Rectangle 12"/>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4" name="Picture 13"/>
          <p:cNvPicPr/>
          <p:nvPr/>
        </p:nvPicPr>
        <p:blipFill rotWithShape="1">
          <a:blip r:embed="rId8"/>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7583F4C2-66EF-3122-D8E2-F1DF28C95666}"/>
              </a:ext>
            </a:extLst>
          </p:cNvPr>
          <p:cNvPicPr>
            <a:picLocks noChangeAspect="1"/>
          </p:cNvPicPr>
          <p:nvPr/>
        </p:nvPicPr>
        <p:blipFill>
          <a:blip r:embed="rId9"/>
          <a:stretch>
            <a:fillRect/>
          </a:stretch>
        </p:blipFill>
        <p:spPr>
          <a:xfrm>
            <a:off x="12266612" y="0"/>
            <a:ext cx="4839315" cy="6858000"/>
          </a:xfrm>
          <a:prstGeom prst="rect">
            <a:avLst/>
          </a:prstGeom>
        </p:spPr>
      </p:pic>
      <p:pic>
        <p:nvPicPr>
          <p:cNvPr id="15" name="Picture 14" descr="Asset 9.png">
            <a:extLst>
              <a:ext uri="{FF2B5EF4-FFF2-40B4-BE49-F238E27FC236}">
                <a16:creationId xmlns:a16="http://schemas.microsoft.com/office/drawing/2014/main" id="{65E155C1-E277-E6CB-75DC-5C2A67FD2997}"/>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Separately for each timing, the charts illustrate the % of total Phosphorus (P₂O₅) volume that was applied by province, eco zone, farm size, age and 4R program familiarity.</a:t>
            </a:r>
          </a:p>
          <a:p>
            <a:r>
              <a:rPr lang="en-US" dirty="0"/>
              <a:t>Total pounds of actual Phosphorus (P₂O₅) applied was calculated based on all sources of Phosphorus (P₂O₅) from all fertilizer types.</a:t>
            </a:r>
          </a:p>
        </p:txBody>
      </p:sp>
    </p:spTree>
    <p:extLst>
      <p:ext uri="{BB962C8B-B14F-4D97-AF65-F5344CB8AC3E}">
        <p14:creationId xmlns:p14="http://schemas.microsoft.com/office/powerpoint/2010/main" val="2778055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4"/>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11"/>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4">
            <a:extLst>
              <a:ext uri="{FF2B5EF4-FFF2-40B4-BE49-F238E27FC236}">
                <a16:creationId xmlns:a16="http://schemas.microsoft.com/office/drawing/2014/main" id="{9130FED4-C7C0-9F26-3AAA-4E1506639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536" y="5842486"/>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4">
            <a:extLst>
              <a:ext uri="{FF2B5EF4-FFF2-40B4-BE49-F238E27FC236}">
                <a16:creationId xmlns:a16="http://schemas.microsoft.com/office/drawing/2014/main" id="{27330F70-6FCB-4A0A-9B8D-2B44C4B1D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562" y="55324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a:extLst>
              <a:ext uri="{FF2B5EF4-FFF2-40B4-BE49-F238E27FC236}">
                <a16:creationId xmlns:a16="http://schemas.microsoft.com/office/drawing/2014/main" id="{ACF3D000-0E3A-4FC1-A5DB-2EF35CDEE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7923" y="52276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Phosphorus (P₂O₅) Rates in Spring Wheat - By Timing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exclude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phosphorus</a:t>
            </a:r>
          </a:p>
        </p:txBody>
      </p:sp>
      <p:pic>
        <p:nvPicPr>
          <p:cNvPr id="17" name="Picture 16" descr="Asset 8.png">
            <a:hlinkClick r:id="rId5" action="ppaction://hlinksldjump"/>
            <a:extLst>
              <a:ext uri="{FF2B5EF4-FFF2-40B4-BE49-F238E27FC236}">
                <a16:creationId xmlns:a16="http://schemas.microsoft.com/office/drawing/2014/main" id="{3B1F2038-1D9A-4473-A403-73311C25CC17}"/>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41EABD46-4215-646A-4EE4-EEF32B909420}"/>
              </a:ext>
            </a:extLst>
          </p:cNvPr>
          <p:cNvGraphicFramePr>
            <a:graphicFrameLocks/>
          </p:cNvGraphicFramePr>
          <p:nvPr>
            <p:extLst>
              <p:ext uri="{D42A27DB-BD31-4B8C-83A1-F6EECF244321}">
                <p14:modId xmlns:p14="http://schemas.microsoft.com/office/powerpoint/2010/main" val="22037238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41EABD46-4215-646A-4EE4-EEF32B909420}"/>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6EF94F22-9521-EC05-EEC5-A496E5A4A9A7}"/>
              </a:ext>
            </a:extLst>
          </p:cNvPr>
          <p:cNvPicPr>
            <a:picLocks noChangeAspect="1"/>
          </p:cNvPicPr>
          <p:nvPr/>
        </p:nvPicPr>
        <p:blipFill>
          <a:blip r:embed="rId9"/>
          <a:stretch>
            <a:fillRect/>
          </a:stretch>
        </p:blipFill>
        <p:spPr>
          <a:xfrm>
            <a:off x="2648356" y="826044"/>
            <a:ext cx="8961896" cy="5761218"/>
          </a:xfrm>
          <a:prstGeom prst="rect">
            <a:avLst/>
          </a:prstGeom>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average rate of Phosphorus (P₂O₅) applied at each application timing in each year expressed in pounds of actual Phosphorus (P₂O₅) per acre.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Note: Rates </a:t>
            </a:r>
            <a:r>
              <a:rPr kumimoji="0" lang="en-CA" sz="1050" b="0" i="0" u="sng" strike="noStrike" kern="1200" cap="none" spc="0" normalizeH="0" baseline="0" noProof="0" dirty="0">
                <a:ln>
                  <a:noFill/>
                </a:ln>
                <a:solidFill>
                  <a:srgbClr val="201B1A"/>
                </a:solidFill>
                <a:effectLst/>
                <a:uLnTx/>
                <a:uFillTx/>
                <a:latin typeface="Calibri"/>
                <a:ea typeface="+mn-ea"/>
                <a:cs typeface="+mn-cs"/>
              </a:rPr>
              <a:t>exclude</a:t>
            </a:r>
            <a:r>
              <a:rPr kumimoji="0" lang="en-CA" sz="1050" b="0" i="0" u="none" strike="noStrike" kern="1200" cap="none" spc="0" normalizeH="0" baseline="0" noProof="0" dirty="0">
                <a:ln>
                  <a:noFill/>
                </a:ln>
                <a:solidFill>
                  <a:srgbClr val="201B1A"/>
                </a:solidFill>
                <a:effectLst/>
                <a:uLnTx/>
                <a:uFillTx/>
                <a:latin typeface="Calibri"/>
                <a:ea typeface="+mn-ea"/>
                <a:cs typeface="+mn-cs"/>
              </a:rPr>
              <a:t> non-users of Phosphorus (P₂O₅).</a:t>
            </a:r>
          </a:p>
        </p:txBody>
      </p:sp>
    </p:spTree>
    <p:extLst>
      <p:ext uri="{BB962C8B-B14F-4D97-AF65-F5344CB8AC3E}">
        <p14:creationId xmlns:p14="http://schemas.microsoft.com/office/powerpoint/2010/main" val="2538737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6E1BD2-08AE-47DC-A3CF-5B8CF0718563}"/>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Potassium (K₂O) Rates in Spring Wheat</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sp>
        <p:nvSpPr>
          <p:cNvPr id="13" name="TextBox 12"/>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include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potassium</a:t>
            </a:r>
          </a:p>
        </p:txBody>
      </p:sp>
      <p:sp>
        <p:nvSpPr>
          <p:cNvPr id="12" name="TextBox 11"/>
          <p:cNvSpPr txBox="1"/>
          <p:nvPr/>
        </p:nvSpPr>
        <p:spPr>
          <a:xfrm>
            <a:off x="9599612" y="1707578"/>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Average Potassium (K₂O) rates were slightly lower in 2023.</a:t>
            </a:r>
          </a:p>
        </p:txBody>
      </p:sp>
      <p:pic>
        <p:nvPicPr>
          <p:cNvPr id="15" name="Picture 14" descr="Asset 8.png">
            <a:hlinkClick r:id="rId6" action="ppaction://hlinksldjump"/>
            <a:extLst>
              <a:ext uri="{FF2B5EF4-FFF2-40B4-BE49-F238E27FC236}">
                <a16:creationId xmlns:a16="http://schemas.microsoft.com/office/drawing/2014/main" id="{EE326FA8-8265-4843-A1E4-BB22A88BCBE3}"/>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17" name="Rectangle 16">
            <a:hlinkClick r:id="rId8" action="ppaction://hlinksldjump"/>
            <a:extLst>
              <a:ext uri="{FF2B5EF4-FFF2-40B4-BE49-F238E27FC236}">
                <a16:creationId xmlns:a16="http://schemas.microsoft.com/office/drawing/2014/main" id="{0D1F022F-BA39-4115-A800-008294EA6957}"/>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4" name="Object 3">
            <a:extLst>
              <a:ext uri="{FF2B5EF4-FFF2-40B4-BE49-F238E27FC236}">
                <a16:creationId xmlns:a16="http://schemas.microsoft.com/office/drawing/2014/main" id="{DA4E32C7-A4AC-88DD-FA4B-0E05BDACC353}"/>
              </a:ext>
            </a:extLst>
          </p:cNvPr>
          <p:cNvGraphicFramePr>
            <a:graphicFrameLocks/>
          </p:cNvGraphicFramePr>
          <p:nvPr>
            <p:extLst>
              <p:ext uri="{D42A27DB-BD31-4B8C-83A1-F6EECF244321}">
                <p14:modId xmlns:p14="http://schemas.microsoft.com/office/powerpoint/2010/main" val="370175003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4" name="Object 3">
                        <a:extLst>
                          <a:ext uri="{FF2B5EF4-FFF2-40B4-BE49-F238E27FC236}">
                            <a16:creationId xmlns:a16="http://schemas.microsoft.com/office/drawing/2014/main" id="{DA4E32C7-A4AC-88DD-FA4B-0E05BDACC353}"/>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average rate of Potassium (K₂O) applied in each year expressed in pounds of actual Potassium (K₂O) per acre.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Note: Rates include non-users of Potassium (K₂O).</a:t>
            </a:r>
          </a:p>
        </p:txBody>
      </p:sp>
    </p:spTree>
    <p:extLst>
      <p:ext uri="{BB962C8B-B14F-4D97-AF65-F5344CB8AC3E}">
        <p14:creationId xmlns:p14="http://schemas.microsoft.com/office/powerpoint/2010/main" val="3750224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67E17B-7F17-4421-9F0E-063B8598F318}"/>
              </a:ext>
            </a:extLst>
          </p:cNvPr>
          <p:cNvPicPr>
            <a:picLocks noChangeAspect="1"/>
          </p:cNvPicPr>
          <p:nvPr/>
        </p:nvPicPr>
        <p:blipFill>
          <a:blip r:embed="rId2"/>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Rates in Spring Wheat - Average Rate in 2023</a:t>
            </a:r>
            <a:endParaRPr lang="en-US" sz="2200" u="none"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4"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3" name="Rectangle 12"/>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sp>
        <p:nvSpPr>
          <p:cNvPr id="20" name="TextBox 19"/>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sp>
        <p:nvSpPr>
          <p:cNvPr id="21" name="TextBox 20"/>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include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potassium</a:t>
            </a:r>
          </a:p>
        </p:txBody>
      </p:sp>
      <p:sp>
        <p:nvSpPr>
          <p:cNvPr id="18" name="TextBox 17">
            <a:extLst>
              <a:ext uri="{FF2B5EF4-FFF2-40B4-BE49-F238E27FC236}">
                <a16:creationId xmlns:a16="http://schemas.microsoft.com/office/drawing/2014/main" id="{DC50164A-D55D-45C5-86F3-944F0159C5F8}"/>
              </a:ext>
            </a:extLst>
          </p:cNvPr>
          <p:cNvSpPr txBox="1"/>
          <p:nvPr/>
        </p:nvSpPr>
        <p:spPr>
          <a:xfrm>
            <a:off x="7694612" y="2444068"/>
            <a:ext cx="16764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Growers in the Boreal Plain and Subhumid Prairies applied higher K</a:t>
            </a:r>
            <a:r>
              <a:rPr kumimoji="0" lang="en-US" sz="1000" b="0" i="0" u="none" strike="noStrike" kern="1200" cap="none" spc="0" normalizeH="0" baseline="-25000" noProof="0" dirty="0">
                <a:ln>
                  <a:noFill/>
                </a:ln>
                <a:solidFill>
                  <a:srgbClr val="201B1A"/>
                </a:solidFill>
                <a:effectLst/>
                <a:uLnTx/>
                <a:uFillTx/>
                <a:latin typeface="Calibri"/>
                <a:ea typeface="+mn-ea"/>
                <a:cs typeface="+mn-cs"/>
              </a:rPr>
              <a:t>2</a:t>
            </a:r>
            <a:r>
              <a:rPr kumimoji="0" lang="en-US" sz="1000" b="0" i="0" u="none" strike="noStrike" kern="1200" cap="none" spc="0" normalizeH="0" baseline="0" noProof="0" dirty="0">
                <a:ln>
                  <a:noFill/>
                </a:ln>
                <a:solidFill>
                  <a:srgbClr val="201B1A"/>
                </a:solidFill>
                <a:effectLst/>
                <a:uLnTx/>
                <a:uFillTx/>
                <a:latin typeface="Calibri"/>
                <a:ea typeface="+mn-ea"/>
                <a:cs typeface="+mn-cs"/>
              </a:rPr>
              <a:t>O rates.</a:t>
            </a:r>
          </a:p>
        </p:txBody>
      </p:sp>
      <p:pic>
        <p:nvPicPr>
          <p:cNvPr id="22" name="Picture 21" descr="Asset 8.png">
            <a:hlinkClick r:id="rId5" action="ppaction://hlinksldjump"/>
            <a:extLst>
              <a:ext uri="{FF2B5EF4-FFF2-40B4-BE49-F238E27FC236}">
                <a16:creationId xmlns:a16="http://schemas.microsoft.com/office/drawing/2014/main" id="{B985A4A0-B8BB-46A8-88AD-F6E101934BDA}"/>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14" name="Picture 13"/>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11" name="Picture 10" descr="Asset 9.png">
            <a:extLst>
              <a:ext uri="{FF2B5EF4-FFF2-40B4-BE49-F238E27FC236}">
                <a16:creationId xmlns:a16="http://schemas.microsoft.com/office/drawing/2014/main" id="{A178DE91-D888-4CF4-068F-09ADBA22B833}"/>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8" name="EX-MOREINFO-001"/>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province, eco zone, farm size, age and 4R familiarity, the graph illustrates the average potassium (K₂O) application rate in pounds of potassium (K₂O) per acre (including untreated spring wheat acres).</a:t>
            </a:r>
          </a:p>
        </p:txBody>
      </p:sp>
      <p:pic>
        <p:nvPicPr>
          <p:cNvPr id="6" name="Picture 5">
            <a:extLst>
              <a:ext uri="{FF2B5EF4-FFF2-40B4-BE49-F238E27FC236}">
                <a16:creationId xmlns:a16="http://schemas.microsoft.com/office/drawing/2014/main" id="{00B5FD0B-4F95-7137-EAD7-DC9BAF468050}"/>
              </a:ext>
            </a:extLst>
          </p:cNvPr>
          <p:cNvPicPr>
            <a:picLocks noChangeAspect="1"/>
          </p:cNvPicPr>
          <p:nvPr/>
        </p:nvPicPr>
        <p:blipFill>
          <a:blip r:embed="rId9"/>
          <a:stretch>
            <a:fillRect/>
          </a:stretch>
        </p:blipFill>
        <p:spPr>
          <a:xfrm>
            <a:off x="12266612" y="0"/>
            <a:ext cx="4839315" cy="6858000"/>
          </a:xfrm>
          <a:prstGeom prst="rect">
            <a:avLst/>
          </a:prstGeom>
        </p:spPr>
      </p:pic>
      <p:graphicFrame>
        <p:nvGraphicFramePr>
          <p:cNvPr id="16" name="Object 15">
            <a:extLst>
              <a:ext uri="{FF2B5EF4-FFF2-40B4-BE49-F238E27FC236}">
                <a16:creationId xmlns:a16="http://schemas.microsoft.com/office/drawing/2014/main" id="{D6ACD165-F620-40D2-9744-78FAC991B889}"/>
              </a:ext>
            </a:extLst>
          </p:cNvPr>
          <p:cNvGraphicFramePr>
            <a:graphicFrameLocks/>
          </p:cNvGraphicFramePr>
          <p:nvPr>
            <p:extLst>
              <p:ext uri="{D42A27DB-BD31-4B8C-83A1-F6EECF244321}">
                <p14:modId xmlns:p14="http://schemas.microsoft.com/office/powerpoint/2010/main" val="4120377844"/>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6" name="Object 15">
                        <a:extLst>
                          <a:ext uri="{FF2B5EF4-FFF2-40B4-BE49-F238E27FC236}">
                            <a16:creationId xmlns:a16="http://schemas.microsoft.com/office/drawing/2014/main" id="{D6ACD165-F620-40D2-9744-78FAC991B889}"/>
                          </a:ext>
                        </a:extLst>
                      </p:cNvPr>
                      <p:cNvPicPr/>
                      <p:nvPr/>
                    </p:nvPicPr>
                    <p:blipFill>
                      <a:blip r:embed="rId11"/>
                      <a:srcRect l="29861" t="2469" r="29861" b="62551"/>
                      <a:stretch>
                        <a:fillRect/>
                      </a:stretch>
                    </p:blipFill>
                    <p:spPr>
                      <a:xfrm>
                        <a:off x="812800" y="4572000"/>
                        <a:ext cx="279400" cy="292100"/>
                      </a:xfrm>
                      <a:prstGeom prst="rect">
                        <a:avLst/>
                      </a:prstGeom>
                    </p:spPr>
                  </p:pic>
                </p:oleObj>
              </mc:Fallback>
            </mc:AlternateContent>
          </a:graphicData>
        </a:graphic>
      </p:graphicFrame>
    </p:spTree>
    <p:extLst>
      <p:ext uri="{BB962C8B-B14F-4D97-AF65-F5344CB8AC3E}">
        <p14:creationId xmlns:p14="http://schemas.microsoft.com/office/powerpoint/2010/main" val="1218916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4"/>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6"/>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8DC97D-FA3E-7739-ECE4-708D22FB77AB}"/>
              </a:ext>
            </a:extLst>
          </p:cNvPr>
          <p:cNvPicPr>
            <a:picLocks noChangeAspect="1"/>
          </p:cNvPicPr>
          <p:nvPr/>
        </p:nvPicPr>
        <p:blipFill>
          <a:blip r:embed="rId3"/>
          <a:stretch>
            <a:fillRect/>
          </a:stretch>
        </p:blipFill>
        <p:spPr>
          <a:xfrm>
            <a:off x="2648355" y="822995"/>
            <a:ext cx="8961898"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Rates in Spring Wheat - Rate Ranges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sp>
        <p:nvSpPr>
          <p:cNvPr id="16" name="Isosceles Triangle 15"/>
          <p:cNvSpPr/>
          <p:nvPr/>
        </p:nvSpPr>
        <p:spPr>
          <a:xfrm>
            <a:off x="6421299" y="140727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5644807" y="1616978"/>
            <a:ext cx="19465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61% of spring wheat acres did not receive any Potassium in 2023.</a:t>
            </a:r>
          </a:p>
        </p:txBody>
      </p:sp>
      <p:pic>
        <p:nvPicPr>
          <p:cNvPr id="20" name="Picture 19" descr="Asset 8.png">
            <a:hlinkClick r:id="rId5" action="ppaction://hlinksldjump"/>
            <a:extLst>
              <a:ext uri="{FF2B5EF4-FFF2-40B4-BE49-F238E27FC236}">
                <a16:creationId xmlns:a16="http://schemas.microsoft.com/office/drawing/2014/main" id="{5D86F746-782E-4488-8E75-46BAECC2E1EA}"/>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1" name="Rectangle 20">
            <a:hlinkClick r:id="rId7" action="ppaction://hlinksldjump"/>
            <a:extLst>
              <a:ext uri="{FF2B5EF4-FFF2-40B4-BE49-F238E27FC236}">
                <a16:creationId xmlns:a16="http://schemas.microsoft.com/office/drawing/2014/main" id="{8ADBD795-E84D-4BE2-8913-1C369454301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486B52B-0EB0-EBF2-0AEE-07E197C882E4}"/>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2B0DF4C2-3D7A-2EF6-B3BA-BB8318592F9F}"/>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graph on the left illustrates the % of spring wheat acres that were treated with potassium (K</a:t>
            </a:r>
            <a:r>
              <a:rPr kumimoji="0" lang="en-US" sz="1050" b="0" i="0" u="none" strike="noStrike" kern="1200" cap="none" spc="0" normalizeH="0" baseline="-25000" noProof="0" dirty="0">
                <a:ln>
                  <a:noFill/>
                </a:ln>
                <a:solidFill>
                  <a:srgbClr val="201B1A"/>
                </a:solidFill>
                <a:effectLst/>
                <a:uLnTx/>
                <a:uFillTx/>
                <a:latin typeface="Calibri"/>
                <a:ea typeface="+mn-ea"/>
                <a:cs typeface="+mn-cs"/>
              </a:rPr>
              <a:t>2</a:t>
            </a:r>
            <a:r>
              <a:rPr kumimoji="0" lang="en-US" sz="1050" b="0" i="0" u="none" strike="noStrike" kern="1200" cap="none" spc="0" normalizeH="0" baseline="0" noProof="0" dirty="0">
                <a:ln>
                  <a:noFill/>
                </a:ln>
                <a:solidFill>
                  <a:srgbClr val="201B1A"/>
                </a:solidFill>
                <a:effectLst/>
                <a:uLnTx/>
                <a:uFillTx/>
                <a:latin typeface="Calibri"/>
                <a:ea typeface="+mn-ea"/>
                <a:cs typeface="+mn-cs"/>
              </a:rPr>
              <a:t>O) at an application rate that fell within each rate range. The graph on the right illustrates the cumulative % of spring wheat acres that were treated with potassium (K</a:t>
            </a:r>
            <a:r>
              <a:rPr kumimoji="0" lang="en-US" sz="1050" b="0" i="0" u="none" strike="noStrike" kern="1200" cap="none" spc="0" normalizeH="0" baseline="-25000" noProof="0" dirty="0">
                <a:ln>
                  <a:noFill/>
                </a:ln>
                <a:solidFill>
                  <a:srgbClr val="201B1A"/>
                </a:solidFill>
                <a:effectLst/>
                <a:uLnTx/>
                <a:uFillTx/>
                <a:latin typeface="Calibri"/>
                <a:ea typeface="+mn-ea"/>
                <a:cs typeface="+mn-cs"/>
              </a:rPr>
              <a:t>2</a:t>
            </a:r>
            <a:r>
              <a:rPr kumimoji="0" lang="en-US" sz="1050" b="0" i="0" u="none" strike="noStrike" kern="1200" cap="none" spc="0" normalizeH="0" baseline="0" noProof="0" dirty="0">
                <a:ln>
                  <a:noFill/>
                </a:ln>
                <a:solidFill>
                  <a:srgbClr val="201B1A"/>
                </a:solidFill>
                <a:effectLst/>
                <a:uLnTx/>
                <a:uFillTx/>
                <a:latin typeface="Calibri"/>
                <a:ea typeface="+mn-ea"/>
                <a:cs typeface="+mn-cs"/>
              </a:rPr>
              <a:t>O) at an application rate that fell within each rate range. </a:t>
            </a:r>
          </a:p>
        </p:txBody>
      </p:sp>
    </p:spTree>
    <p:extLst>
      <p:ext uri="{BB962C8B-B14F-4D97-AF65-F5344CB8AC3E}">
        <p14:creationId xmlns:p14="http://schemas.microsoft.com/office/powerpoint/2010/main" val="4194525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087B6F-726A-F851-695F-036757AF22FD}"/>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Rate Ranges in Spring Wheat - % of Volume in 2023</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sp>
        <p:nvSpPr>
          <p:cNvPr id="21" name="TextBox 20">
            <a:extLst>
              <a:ext uri="{FF2B5EF4-FFF2-40B4-BE49-F238E27FC236}">
                <a16:creationId xmlns:a16="http://schemas.microsoft.com/office/drawing/2014/main" id="{EA845C35-636B-4568-A76F-7DA2238641B8}"/>
              </a:ext>
            </a:extLst>
          </p:cNvPr>
          <p:cNvSpPr txBox="1"/>
          <p:nvPr/>
        </p:nvSpPr>
        <p:spPr>
          <a:xfrm>
            <a:off x="9828212" y="2438400"/>
            <a:ext cx="19465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60% of the K</a:t>
            </a:r>
            <a:r>
              <a:rPr kumimoji="0" lang="en-US" sz="1000" b="0" i="0" u="none" strike="noStrike" kern="1200" cap="none" spc="0" normalizeH="0" baseline="-25000" noProof="0" dirty="0">
                <a:ln>
                  <a:noFill/>
                </a:ln>
                <a:solidFill>
                  <a:srgbClr val="201B1A"/>
                </a:solidFill>
                <a:effectLst/>
                <a:uLnTx/>
                <a:uFillTx/>
                <a:latin typeface="Calibri"/>
                <a:ea typeface="+mn-ea"/>
                <a:cs typeface="+mn-cs"/>
              </a:rPr>
              <a:t>2</a:t>
            </a:r>
            <a:r>
              <a:rPr kumimoji="0" lang="en-US" sz="1000" b="0" i="0" u="none" strike="noStrike" kern="1200" cap="none" spc="0" normalizeH="0" baseline="0" noProof="0" dirty="0">
                <a:ln>
                  <a:noFill/>
                </a:ln>
                <a:solidFill>
                  <a:srgbClr val="201B1A"/>
                </a:solidFill>
                <a:effectLst/>
                <a:uLnTx/>
                <a:uFillTx/>
                <a:latin typeface="Calibri"/>
                <a:ea typeface="+mn-ea"/>
                <a:cs typeface="+mn-cs"/>
              </a:rPr>
              <a:t>O volume was applied between 10 – 24.9 lbs./ac </a:t>
            </a:r>
          </a:p>
        </p:txBody>
      </p:sp>
      <p:pic>
        <p:nvPicPr>
          <p:cNvPr id="17" name="Picture 16" descr="Asset 8.png">
            <a:hlinkClick r:id="rId5" action="ppaction://hlinksldjump"/>
            <a:extLst>
              <a:ext uri="{FF2B5EF4-FFF2-40B4-BE49-F238E27FC236}">
                <a16:creationId xmlns:a16="http://schemas.microsoft.com/office/drawing/2014/main" id="{9191A790-EADC-4018-99ED-B9F68771409F}"/>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0C4EA91C-6A88-0251-4364-04597415C9D8}"/>
              </a:ext>
            </a:extLst>
          </p:cNvPr>
          <p:cNvPicPr>
            <a:picLocks noChangeAspect="1"/>
          </p:cNvPicPr>
          <p:nvPr/>
        </p:nvPicPr>
        <p:blipFill>
          <a:blip r:embed="rId7"/>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7B6A34C9-3AB6-BDAE-0B66-85E4FE4FA25C}"/>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4" name="Object 3">
            <a:extLst>
              <a:ext uri="{FF2B5EF4-FFF2-40B4-BE49-F238E27FC236}">
                <a16:creationId xmlns:a16="http://schemas.microsoft.com/office/drawing/2014/main" id="{0D5A11EA-A9FE-62B1-4063-14FAA4717AD5}"/>
              </a:ext>
            </a:extLst>
          </p:cNvPr>
          <p:cNvGraphicFramePr>
            <a:graphicFrameLocks/>
          </p:cNvGraphicFramePr>
          <p:nvPr>
            <p:extLst>
              <p:ext uri="{D42A27DB-BD31-4B8C-83A1-F6EECF244321}">
                <p14:modId xmlns:p14="http://schemas.microsoft.com/office/powerpoint/2010/main" val="210336632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4" name="Object 3">
                        <a:extLst>
                          <a:ext uri="{FF2B5EF4-FFF2-40B4-BE49-F238E27FC236}">
                            <a16:creationId xmlns:a16="http://schemas.microsoft.com/office/drawing/2014/main" id="{0D5A11EA-A9FE-62B1-4063-14FAA4717AD5}"/>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potassium (K₂O) volume that was applied in spring wheat within each rate range.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2917104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443" y="52276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4">
            <a:extLst>
              <a:ext uri="{FF2B5EF4-FFF2-40B4-BE49-F238E27FC236}">
                <a16:creationId xmlns:a16="http://schemas.microsoft.com/office/drawing/2014/main" id="{67470974-C7AF-446E-A441-9479B2D8B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443" y="58372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84">
            <a:extLst>
              <a:ext uri="{FF2B5EF4-FFF2-40B4-BE49-F238E27FC236}">
                <a16:creationId xmlns:a16="http://schemas.microsoft.com/office/drawing/2014/main" id="{6A7D628B-97BD-05D3-CF10-43115AE25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443" y="55324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98445161-9F5D-7221-4E17-712B67402B6A}"/>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Potassium (K₂O) Rates in Spring Wheat - By Timing</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exclude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potassium</a:t>
            </a:r>
          </a:p>
        </p:txBody>
      </p:sp>
      <p:pic>
        <p:nvPicPr>
          <p:cNvPr id="19" name="Picture 18" descr="Asset 8.png">
            <a:hlinkClick r:id="rId6" action="ppaction://hlinksldjump"/>
            <a:extLst>
              <a:ext uri="{FF2B5EF4-FFF2-40B4-BE49-F238E27FC236}">
                <a16:creationId xmlns:a16="http://schemas.microsoft.com/office/drawing/2014/main" id="{4CF4222B-2971-4EF7-9B2B-82D94A578E57}"/>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27120487-DE02-8A31-8AD4-EA0E59B07432}"/>
              </a:ext>
            </a:extLst>
          </p:cNvPr>
          <p:cNvGraphicFramePr>
            <a:graphicFrameLocks/>
          </p:cNvGraphicFramePr>
          <p:nvPr>
            <p:extLst>
              <p:ext uri="{D42A27DB-BD31-4B8C-83A1-F6EECF244321}">
                <p14:modId xmlns:p14="http://schemas.microsoft.com/office/powerpoint/2010/main" val="118619594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27120487-DE02-8A31-8AD4-EA0E59B07432}"/>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average rate of Potassium (K₂O) applied at each application timing in each year expressed in pounds of actual Potassium (K₂O) per acre.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Note: Rates exclude non-users of Potassium (K₂O).</a:t>
            </a:r>
          </a:p>
        </p:txBody>
      </p:sp>
    </p:spTree>
    <p:extLst>
      <p:ext uri="{BB962C8B-B14F-4D97-AF65-F5344CB8AC3E}">
        <p14:creationId xmlns:p14="http://schemas.microsoft.com/office/powerpoint/2010/main" val="3849443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359E36-73FF-4738-9674-2CE88E2AE73C}"/>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Sulphur Rates in Spring Wheat</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include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sulphur</a:t>
            </a:r>
          </a:p>
        </p:txBody>
      </p:sp>
      <p:sp>
        <p:nvSpPr>
          <p:cNvPr id="13" name="TextBox 12"/>
          <p:cNvSpPr txBox="1"/>
          <p:nvPr/>
        </p:nvSpPr>
        <p:spPr>
          <a:xfrm>
            <a:off x="9752012" y="2407873"/>
            <a:ext cx="1371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Sulphur rates edged lower in 2023.</a:t>
            </a:r>
          </a:p>
        </p:txBody>
      </p:sp>
      <p:pic>
        <p:nvPicPr>
          <p:cNvPr id="14" name="Picture 13" descr="Asset 8.png">
            <a:hlinkClick r:id="rId6" action="ppaction://hlinksldjump"/>
            <a:extLst>
              <a:ext uri="{FF2B5EF4-FFF2-40B4-BE49-F238E27FC236}">
                <a16:creationId xmlns:a16="http://schemas.microsoft.com/office/drawing/2014/main" id="{A371A54B-DE98-4FDB-A2CE-01D0D8C3F22F}"/>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17" name="Rectangle 16">
            <a:hlinkClick r:id="rId8" action="ppaction://hlinksldjump"/>
            <a:extLst>
              <a:ext uri="{FF2B5EF4-FFF2-40B4-BE49-F238E27FC236}">
                <a16:creationId xmlns:a16="http://schemas.microsoft.com/office/drawing/2014/main" id="{4BEA725E-55A7-4F2F-96A7-AE178764FD13}"/>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4" name="Object 3">
            <a:extLst>
              <a:ext uri="{FF2B5EF4-FFF2-40B4-BE49-F238E27FC236}">
                <a16:creationId xmlns:a16="http://schemas.microsoft.com/office/drawing/2014/main" id="{C2F80592-6B7C-4FF7-2ECE-CCDFE94C7B45}"/>
              </a:ext>
            </a:extLst>
          </p:cNvPr>
          <p:cNvGraphicFramePr>
            <a:graphicFrameLocks/>
          </p:cNvGraphicFramePr>
          <p:nvPr>
            <p:extLst>
              <p:ext uri="{D42A27DB-BD31-4B8C-83A1-F6EECF244321}">
                <p14:modId xmlns:p14="http://schemas.microsoft.com/office/powerpoint/2010/main" val="276921222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4" name="Object 3">
                        <a:extLst>
                          <a:ext uri="{FF2B5EF4-FFF2-40B4-BE49-F238E27FC236}">
                            <a16:creationId xmlns:a16="http://schemas.microsoft.com/office/drawing/2014/main" id="{C2F80592-6B7C-4FF7-2ECE-CCDFE94C7B45}"/>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average rate of Sulphur applied in each year expressed in pounds of actual Sulphur per acre.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Note: Rates include non-users of Sulphur.</a:t>
            </a:r>
          </a:p>
        </p:txBody>
      </p:sp>
    </p:spTree>
    <p:extLst>
      <p:ext uri="{BB962C8B-B14F-4D97-AF65-F5344CB8AC3E}">
        <p14:creationId xmlns:p14="http://schemas.microsoft.com/office/powerpoint/2010/main" val="15479281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988CD75D-BB40-6E6B-CF68-6E143F4D0AF3}"/>
              </a:ext>
            </a:extLst>
          </p:cNvPr>
          <p:cNvPicPr>
            <a:picLocks noChangeAspect="1"/>
          </p:cNvPicPr>
          <p:nvPr/>
        </p:nvPicPr>
        <p:blipFill>
          <a:blip r:embed="rId2"/>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Rates in Spring Wheat - Average Rate in 2023</a:t>
            </a:r>
            <a:endParaRPr lang="en-US" sz="2200" u="none"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4"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sp>
        <p:nvSpPr>
          <p:cNvPr id="12" name="Rectangle 11"/>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sp>
        <p:nvSpPr>
          <p:cNvPr id="18" name="TextBox 17">
            <a:extLst>
              <a:ext uri="{FF2B5EF4-FFF2-40B4-BE49-F238E27FC236}">
                <a16:creationId xmlns:a16="http://schemas.microsoft.com/office/drawing/2014/main" id="{A29E1FDD-36A6-4E99-95FE-35A27FA8C1CB}"/>
              </a:ext>
            </a:extLst>
          </p:cNvPr>
          <p:cNvSpPr txBox="1"/>
          <p:nvPr/>
        </p:nvSpPr>
        <p:spPr>
          <a:xfrm>
            <a:off x="8609012" y="1883678"/>
            <a:ext cx="1524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Manitoba growers tend to use slightly lower S rates.</a:t>
            </a:r>
          </a:p>
        </p:txBody>
      </p:sp>
      <p:sp>
        <p:nvSpPr>
          <p:cNvPr id="8" name="EX-MOREINFO-001"/>
          <p:cNvSpPr txBox="1"/>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by province, eco zone, farm size, age and 4R familiarity, the graph illustrates the average sulphur application rate in pounds of sulphur per acre (including untreated spring wheat acres).</a:t>
            </a:r>
          </a:p>
        </p:txBody>
      </p:sp>
      <p:pic>
        <p:nvPicPr>
          <p:cNvPr id="22" name="Picture 21" descr="Asset 8.png">
            <a:hlinkClick r:id="rId5" action="ppaction://hlinksldjump"/>
            <a:extLst>
              <a:ext uri="{FF2B5EF4-FFF2-40B4-BE49-F238E27FC236}">
                <a16:creationId xmlns:a16="http://schemas.microsoft.com/office/drawing/2014/main" id="{19EB3189-7465-45B0-A03C-11EE4789BDB0}"/>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13" name="Picture 12"/>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F8688732-2725-D160-ED6C-E4F795839586}"/>
              </a:ext>
            </a:extLst>
          </p:cNvPr>
          <p:cNvPicPr>
            <a:picLocks noChangeAspect="1"/>
          </p:cNvPicPr>
          <p:nvPr/>
        </p:nvPicPr>
        <p:blipFill>
          <a:blip r:embed="rId8"/>
          <a:stretch>
            <a:fillRect/>
          </a:stretch>
        </p:blipFill>
        <p:spPr>
          <a:xfrm>
            <a:off x="12266612" y="0"/>
            <a:ext cx="4839315" cy="6858000"/>
          </a:xfrm>
          <a:prstGeom prst="rect">
            <a:avLst/>
          </a:prstGeom>
        </p:spPr>
      </p:pic>
      <p:pic>
        <p:nvPicPr>
          <p:cNvPr id="14" name="Picture 13" descr="Asset 9.png">
            <a:extLst>
              <a:ext uri="{FF2B5EF4-FFF2-40B4-BE49-F238E27FC236}">
                <a16:creationId xmlns:a16="http://schemas.microsoft.com/office/drawing/2014/main" id="{E47B2319-6D77-B1A7-4462-6F0EEEEAD5E9}"/>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5" name="Object 14">
            <a:extLst>
              <a:ext uri="{FF2B5EF4-FFF2-40B4-BE49-F238E27FC236}">
                <a16:creationId xmlns:a16="http://schemas.microsoft.com/office/drawing/2014/main" id="{5CD9A553-B899-48D8-A2C3-8C743A76DBCD}"/>
              </a:ext>
            </a:extLst>
          </p:cNvPr>
          <p:cNvGraphicFramePr>
            <a:graphicFrameLocks/>
          </p:cNvGraphicFramePr>
          <p:nvPr>
            <p:extLst>
              <p:ext uri="{D42A27DB-BD31-4B8C-83A1-F6EECF244321}">
                <p14:modId xmlns:p14="http://schemas.microsoft.com/office/powerpoint/2010/main" val="4120377844"/>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5" name="Object 14">
                        <a:extLst>
                          <a:ext uri="{FF2B5EF4-FFF2-40B4-BE49-F238E27FC236}">
                            <a16:creationId xmlns:a16="http://schemas.microsoft.com/office/drawing/2014/main" id="{5CD9A553-B899-48D8-A2C3-8C743A76DBCD}"/>
                          </a:ext>
                        </a:extLst>
                      </p:cNvPr>
                      <p:cNvPicPr/>
                      <p:nvPr/>
                    </p:nvPicPr>
                    <p:blipFill>
                      <a:blip r:embed="rId11"/>
                      <a:srcRect l="29861" t="2469" r="29861" b="62551"/>
                      <a:stretch>
                        <a:fillRect/>
                      </a:stretch>
                    </p:blipFill>
                    <p:spPr>
                      <a:xfrm>
                        <a:off x="812800" y="4572000"/>
                        <a:ext cx="279400" cy="292100"/>
                      </a:xfrm>
                      <a:prstGeom prst="rect">
                        <a:avLst/>
                      </a:prstGeom>
                    </p:spPr>
                  </p:pic>
                </p:oleObj>
              </mc:Fallback>
            </mc:AlternateContent>
          </a:graphicData>
        </a:graphic>
      </p:graphicFrame>
    </p:spTree>
    <p:extLst>
      <p:ext uri="{BB962C8B-B14F-4D97-AF65-F5344CB8AC3E}">
        <p14:creationId xmlns:p14="http://schemas.microsoft.com/office/powerpoint/2010/main" val="4259647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6"/>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8" grpId="0" animBg="1"/>
      <p:bldP spid="8" grpId="1"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6E5015-C70F-0841-8388-89ED4C1EFD64}"/>
              </a:ext>
            </a:extLst>
          </p:cNvPr>
          <p:cNvPicPr>
            <a:picLocks noChangeAspect="1"/>
          </p:cNvPicPr>
          <p:nvPr/>
        </p:nvPicPr>
        <p:blipFill>
          <a:blip r:embed="rId3"/>
          <a:stretch>
            <a:fillRect/>
          </a:stretch>
        </p:blipFill>
        <p:spPr>
          <a:xfrm>
            <a:off x="2648355" y="822995"/>
            <a:ext cx="8961898"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Rates in Spring Wheat - Rate Ranges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sp>
        <p:nvSpPr>
          <p:cNvPr id="20" name="Rectangle 19">
            <a:hlinkClick r:id="rId5" action="ppaction://hlinksldjump"/>
            <a:extLst>
              <a:ext uri="{FF2B5EF4-FFF2-40B4-BE49-F238E27FC236}">
                <a16:creationId xmlns:a16="http://schemas.microsoft.com/office/drawing/2014/main" id="{78FFC7C0-EFA8-47C5-A5B0-A24EF3B39D0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1" name="Picture 20" descr="Asset 8.png">
            <a:hlinkClick r:id="rId6" action="ppaction://hlinksldjump"/>
            <a:extLst>
              <a:ext uri="{FF2B5EF4-FFF2-40B4-BE49-F238E27FC236}">
                <a16:creationId xmlns:a16="http://schemas.microsoft.com/office/drawing/2014/main" id="{229F95EA-CE36-465B-9E75-AF7D2B9AF457}"/>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22" name="Isosceles Triangle 21">
            <a:extLst>
              <a:ext uri="{FF2B5EF4-FFF2-40B4-BE49-F238E27FC236}">
                <a16:creationId xmlns:a16="http://schemas.microsoft.com/office/drawing/2014/main" id="{1F95B93D-9491-4258-ABA5-6E357979BC8E}"/>
              </a:ext>
            </a:extLst>
          </p:cNvPr>
          <p:cNvSpPr/>
          <p:nvPr/>
        </p:nvSpPr>
        <p:spPr>
          <a:xfrm>
            <a:off x="6375499" y="143009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B1DF873F-DCBC-44D5-8029-EEFA02104885}"/>
              </a:ext>
            </a:extLst>
          </p:cNvPr>
          <p:cNvSpPr txBox="1"/>
          <p:nvPr/>
        </p:nvSpPr>
        <p:spPr>
          <a:xfrm>
            <a:off x="5447940" y="1617408"/>
            <a:ext cx="19465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60% of spring wheat acres did not receive any Sulphur in 2023.</a:t>
            </a:r>
          </a:p>
        </p:txBody>
      </p:sp>
      <p:pic>
        <p:nvPicPr>
          <p:cNvPr id="6" name="Picture 5">
            <a:extLst>
              <a:ext uri="{FF2B5EF4-FFF2-40B4-BE49-F238E27FC236}">
                <a16:creationId xmlns:a16="http://schemas.microsoft.com/office/drawing/2014/main" id="{2DAFD5BD-4C31-314C-8706-D20687546B95}"/>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C5BB0F24-4C49-CE96-586A-0B7C91801D64}"/>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graph on the left illustrates the % of spring wheat acres that were treated with sulphur at an application rate that fell within each rate range. The graph on the right illustrates the cumulative % of spring wheat acres that were treated with sulphur at an application rate that fell within each rate range. </a:t>
            </a:r>
          </a:p>
        </p:txBody>
      </p:sp>
    </p:spTree>
    <p:extLst>
      <p:ext uri="{BB962C8B-B14F-4D97-AF65-F5344CB8AC3E}">
        <p14:creationId xmlns:p14="http://schemas.microsoft.com/office/powerpoint/2010/main" val="3193818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A97CA6-8954-426F-16B9-07848D98407F}"/>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Sulphur Rate Ranges in Spring Wheat - % of Volume in 2023</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sp>
        <p:nvSpPr>
          <p:cNvPr id="15" name="TextBox 14">
            <a:extLst>
              <a:ext uri="{FF2B5EF4-FFF2-40B4-BE49-F238E27FC236}">
                <a16:creationId xmlns:a16="http://schemas.microsoft.com/office/drawing/2014/main" id="{8094CB7C-B4BF-4882-A92F-1E1709336F02}"/>
              </a:ext>
            </a:extLst>
          </p:cNvPr>
          <p:cNvSpPr txBox="1"/>
          <p:nvPr/>
        </p:nvSpPr>
        <p:spPr>
          <a:xfrm>
            <a:off x="9066212" y="2057400"/>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80% of the S volume was applied between 5 – 24.9 lbs./ac.</a:t>
            </a:r>
          </a:p>
        </p:txBody>
      </p:sp>
      <p:pic>
        <p:nvPicPr>
          <p:cNvPr id="18" name="Picture 17" descr="Asset 8.png">
            <a:hlinkClick r:id="rId5" action="ppaction://hlinksldjump"/>
            <a:extLst>
              <a:ext uri="{FF2B5EF4-FFF2-40B4-BE49-F238E27FC236}">
                <a16:creationId xmlns:a16="http://schemas.microsoft.com/office/drawing/2014/main" id="{B6F8C038-8092-48C9-A9C8-2BBB91360358}"/>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6" name="Picture 5">
            <a:extLst>
              <a:ext uri="{FF2B5EF4-FFF2-40B4-BE49-F238E27FC236}">
                <a16:creationId xmlns:a16="http://schemas.microsoft.com/office/drawing/2014/main" id="{9E0DD229-205C-3590-A9B8-F1285C5986B2}"/>
              </a:ext>
            </a:extLst>
          </p:cNvPr>
          <p:cNvPicPr>
            <a:picLocks noChangeAspect="1"/>
          </p:cNvPicPr>
          <p:nvPr/>
        </p:nvPicPr>
        <p:blipFill>
          <a:blip r:embed="rId7"/>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05C190B7-96D7-B913-994D-802B160DC935}"/>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3" name="Object 2">
            <a:extLst>
              <a:ext uri="{FF2B5EF4-FFF2-40B4-BE49-F238E27FC236}">
                <a16:creationId xmlns:a16="http://schemas.microsoft.com/office/drawing/2014/main" id="{6953B737-30D8-1BE8-A593-A8EFCE283B8A}"/>
              </a:ext>
            </a:extLst>
          </p:cNvPr>
          <p:cNvGraphicFramePr>
            <a:graphicFrameLocks/>
          </p:cNvGraphicFramePr>
          <p:nvPr>
            <p:extLst>
              <p:ext uri="{D42A27DB-BD31-4B8C-83A1-F6EECF244321}">
                <p14:modId xmlns:p14="http://schemas.microsoft.com/office/powerpoint/2010/main" val="390817525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3" name="Object 2">
                        <a:extLst>
                          <a:ext uri="{FF2B5EF4-FFF2-40B4-BE49-F238E27FC236}">
                            <a16:creationId xmlns:a16="http://schemas.microsoft.com/office/drawing/2014/main" id="{6953B737-30D8-1BE8-A593-A8EFCE283B8A}"/>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sulphur volume that was applied in spring wheat within each rate range.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sulphur applied was calculated based on all sources of sulphur from all fertilizer types.</a:t>
            </a:r>
          </a:p>
        </p:txBody>
      </p:sp>
    </p:spTree>
    <p:extLst>
      <p:ext uri="{BB962C8B-B14F-4D97-AF65-F5344CB8AC3E}">
        <p14:creationId xmlns:p14="http://schemas.microsoft.com/office/powerpoint/2010/main" val="4144349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8E89F5-52AF-77AD-346F-68DE411F9944}"/>
              </a:ext>
            </a:extLst>
          </p:cNvPr>
          <p:cNvPicPr>
            <a:picLocks noChangeAspect="1"/>
          </p:cNvPicPr>
          <p:nvPr/>
        </p:nvPicPr>
        <p:blipFill>
          <a:blip r:embed="rId3"/>
          <a:stretch>
            <a:fillRect/>
          </a:stretch>
        </p:blipFill>
        <p:spPr>
          <a:xfrm>
            <a:off x="2648357" y="816899"/>
            <a:ext cx="8961896"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Canola - % of Volume</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23" name="Rectangle 22">
            <a:hlinkClick r:id="rId8" action="ppaction://hlinksldjump"/>
            <a:extLst>
              <a:ext uri="{FF2B5EF4-FFF2-40B4-BE49-F238E27FC236}">
                <a16:creationId xmlns:a16="http://schemas.microsoft.com/office/drawing/2014/main" id="{814ECF54-0167-4B4C-8281-B712F2CE921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16" name="Isosceles Triangle 15">
            <a:extLst>
              <a:ext uri="{FF2B5EF4-FFF2-40B4-BE49-F238E27FC236}">
                <a16:creationId xmlns:a16="http://schemas.microsoft.com/office/drawing/2014/main" id="{1C80F1C9-8999-4D7B-BA0D-228D99E5744E}"/>
              </a:ext>
            </a:extLst>
          </p:cNvPr>
          <p:cNvSpPr/>
          <p:nvPr/>
        </p:nvSpPr>
        <p:spPr>
          <a:xfrm>
            <a:off x="10437812" y="4707231"/>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a:extLst>
              <a:ext uri="{FF2B5EF4-FFF2-40B4-BE49-F238E27FC236}">
                <a16:creationId xmlns:a16="http://schemas.microsoft.com/office/drawing/2014/main" id="{A6837A9F-9ED1-4C70-9A2C-B06DB3A952E5}"/>
              </a:ext>
            </a:extLst>
          </p:cNvPr>
          <p:cNvSpPr txBox="1"/>
          <p:nvPr/>
        </p:nvSpPr>
        <p:spPr>
          <a:xfrm>
            <a:off x="9202700" y="4911834"/>
            <a:ext cx="204077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85% of total Potassium applied in canola was applied at planting.</a:t>
            </a:r>
          </a:p>
        </p:txBody>
      </p:sp>
      <p:pic>
        <p:nvPicPr>
          <p:cNvPr id="11" name="Picture 10">
            <a:extLst>
              <a:ext uri="{FF2B5EF4-FFF2-40B4-BE49-F238E27FC236}">
                <a16:creationId xmlns:a16="http://schemas.microsoft.com/office/drawing/2014/main" id="{5DCEBAC1-F66D-7B57-23DB-71524E177C51}"/>
              </a:ext>
            </a:extLst>
          </p:cNvPr>
          <p:cNvPicPr>
            <a:picLocks noChangeAspect="1"/>
          </p:cNvPicPr>
          <p:nvPr/>
        </p:nvPicPr>
        <p:blipFill>
          <a:blip r:embed="rId9"/>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2906298F-8D05-FC78-EBF9-369EB4579613}"/>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Potassium (K₂O) volume applied in canola that was applied at each timing in each year.</a:t>
            </a:r>
          </a:p>
          <a:p>
            <a:r>
              <a:rPr lang="en-CA" dirty="0"/>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2341312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1"/>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4">
            <a:extLst>
              <a:ext uri="{FF2B5EF4-FFF2-40B4-BE49-F238E27FC236}">
                <a16:creationId xmlns:a16="http://schemas.microsoft.com/office/drawing/2014/main" id="{CCD5EB9D-850D-4949-AE15-3DFB19EDA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185" y="552274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4">
            <a:extLst>
              <a:ext uri="{FF2B5EF4-FFF2-40B4-BE49-F238E27FC236}">
                <a16:creationId xmlns:a16="http://schemas.microsoft.com/office/drawing/2014/main" id="{4B17165F-7CAA-00C5-055A-0FCEE3269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185" y="582220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4">
            <a:extLst>
              <a:ext uri="{FF2B5EF4-FFF2-40B4-BE49-F238E27FC236}">
                <a16:creationId xmlns:a16="http://schemas.microsoft.com/office/drawing/2014/main" id="{49E1CCD7-B2C1-43A2-943C-8B7356F89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186" y="522842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F1CED440-CCF4-98F1-150D-4D7B7D31723C}"/>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Sulphur Rates in Spring Wheat - By Timing</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exclude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sulphur</a:t>
            </a:r>
          </a:p>
        </p:txBody>
      </p:sp>
      <p:pic>
        <p:nvPicPr>
          <p:cNvPr id="17" name="Picture 16" descr="Asset 8.png">
            <a:hlinkClick r:id="rId6" action="ppaction://hlinksldjump"/>
            <a:extLst>
              <a:ext uri="{FF2B5EF4-FFF2-40B4-BE49-F238E27FC236}">
                <a16:creationId xmlns:a16="http://schemas.microsoft.com/office/drawing/2014/main" id="{35DCB6B4-3D16-4B5E-ABB1-17DE9C8D3F5B}"/>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4B71BA55-BCC9-ABD9-8125-2EDDAFF4B0FE}"/>
              </a:ext>
            </a:extLst>
          </p:cNvPr>
          <p:cNvGraphicFramePr>
            <a:graphicFrameLocks/>
          </p:cNvGraphicFramePr>
          <p:nvPr>
            <p:extLst>
              <p:ext uri="{D42A27DB-BD31-4B8C-83A1-F6EECF244321}">
                <p14:modId xmlns:p14="http://schemas.microsoft.com/office/powerpoint/2010/main" val="61052258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4B71BA55-BCC9-ABD9-8125-2EDDAFF4B0FE}"/>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average rate of Sulphur applied at each application timing in each year expressed in pounds of actual Sulphur per acre.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Note: Rates exclude non-users of Sulphur.</a:t>
            </a:r>
          </a:p>
        </p:txBody>
      </p:sp>
    </p:spTree>
    <p:extLst>
      <p:ext uri="{BB962C8B-B14F-4D97-AF65-F5344CB8AC3E}">
        <p14:creationId xmlns:p14="http://schemas.microsoft.com/office/powerpoint/2010/main" val="946855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30973-B986-3559-0AE7-4EB20279CA40}"/>
              </a:ext>
            </a:extLst>
          </p:cNvPr>
          <p:cNvPicPr>
            <a:picLocks noChangeAspect="1"/>
          </p:cNvPicPr>
          <p:nvPr/>
        </p:nvPicPr>
        <p:blipFill>
          <a:blip r:embed="rId3"/>
          <a:stretch>
            <a:fillRect/>
          </a:stretch>
        </p:blipFill>
        <p:spPr>
          <a:xfrm>
            <a:off x="4127529" y="1085624"/>
            <a:ext cx="6645216" cy="47126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Fertilizer Program in Spring Wheat</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4" name="TextBox 3"/>
          <p:cNvSpPr txBox="1"/>
          <p:nvPr/>
        </p:nvSpPr>
        <p:spPr>
          <a:xfrm>
            <a:off x="5180012" y="3968068"/>
            <a:ext cx="23622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01B1A"/>
                </a:solidFill>
                <a:effectLst/>
                <a:uLnTx/>
                <a:uFillTx/>
                <a:latin typeface="Calibri"/>
                <a:ea typeface="+mn-ea"/>
                <a:cs typeface="+mn-cs"/>
              </a:rPr>
              <a:t>Two thirds of spring wheat growers say they use the same fertilizer program on all of their spring wheat fields.</a:t>
            </a:r>
          </a:p>
        </p:txBody>
      </p:sp>
      <p:pic>
        <p:nvPicPr>
          <p:cNvPr id="12" name="Picture 11" descr="Asset 8.png">
            <a:hlinkClick r:id="rId6" action="ppaction://hlinksldjump"/>
            <a:extLst>
              <a:ext uri="{FF2B5EF4-FFF2-40B4-BE49-F238E27FC236}">
                <a16:creationId xmlns:a16="http://schemas.microsoft.com/office/drawing/2014/main" id="{3B8023E2-D248-4CFD-AD10-043F029A4717}"/>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6" name="Object 5">
            <a:extLst>
              <a:ext uri="{FF2B5EF4-FFF2-40B4-BE49-F238E27FC236}">
                <a16:creationId xmlns:a16="http://schemas.microsoft.com/office/drawing/2014/main" id="{8D397F22-6C1B-422E-9887-F63EBDF43053}"/>
              </a:ext>
            </a:extLst>
          </p:cNvPr>
          <p:cNvGraphicFramePr>
            <a:graphicFrameLocks/>
          </p:cNvGraphicFramePr>
          <p:nvPr>
            <p:extLst>
              <p:ext uri="{D42A27DB-BD31-4B8C-83A1-F6EECF244321}">
                <p14:modId xmlns:p14="http://schemas.microsoft.com/office/powerpoint/2010/main" val="423953799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6" name="Object 5">
                        <a:extLst>
                          <a:ext uri="{FF2B5EF4-FFF2-40B4-BE49-F238E27FC236}">
                            <a16:creationId xmlns:a16="http://schemas.microsoft.com/office/drawing/2014/main" id="{8D397F22-6C1B-422E-9887-F63EBDF43053}"/>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fertilizer application on your 2023 spring wheat crop, did you: a) use variable rate technology based on prescription maps on all of your spring wheat acres, b) use variable rate technology based on prescription maps on some of your spring wheat acres, c) tailor your fertilizer program on a field-by-field basis or d) use exactly the same fertilizer program for all spring wheat fields on the farm?</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graph illustrates the % of spring wheat growers who followed each fertilizer program in their 2023 spring wheat crop.</a:t>
            </a:r>
          </a:p>
        </p:txBody>
      </p:sp>
    </p:spTree>
    <p:extLst>
      <p:ext uri="{BB962C8B-B14F-4D97-AF65-F5344CB8AC3E}">
        <p14:creationId xmlns:p14="http://schemas.microsoft.com/office/powerpoint/2010/main" val="4214798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57AC92-9CB7-9AD8-F68D-A4E296A9EF3B}"/>
              </a:ext>
            </a:extLst>
          </p:cNvPr>
          <p:cNvPicPr>
            <a:picLocks noChangeAspect="1"/>
          </p:cNvPicPr>
          <p:nvPr/>
        </p:nvPicPr>
        <p:blipFill>
          <a:blip r:embed="rId3"/>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Trend in Fertilizer Program in Spring Wheat</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pic>
        <p:nvPicPr>
          <p:cNvPr id="12" name="Picture 11" descr="Asset 8.png">
            <a:hlinkClick r:id="rId6" action="ppaction://hlinksldjump"/>
            <a:extLst>
              <a:ext uri="{FF2B5EF4-FFF2-40B4-BE49-F238E27FC236}">
                <a16:creationId xmlns:a16="http://schemas.microsoft.com/office/drawing/2014/main" id="{6D03E680-62A0-4F45-8C2C-E2E1DAC82A8D}"/>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4" name="Isosceles Triangle 3">
            <a:extLst>
              <a:ext uri="{FF2B5EF4-FFF2-40B4-BE49-F238E27FC236}">
                <a16:creationId xmlns:a16="http://schemas.microsoft.com/office/drawing/2014/main" id="{BEC402C6-0FFE-9AD7-3057-FB6D37559FDA}"/>
              </a:ext>
            </a:extLst>
          </p:cNvPr>
          <p:cNvSpPr/>
          <p:nvPr/>
        </p:nvSpPr>
        <p:spPr>
          <a:xfrm rot="16200000">
            <a:off x="6275465" y="4414646"/>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AD348977-E506-42CD-B08F-9EF338D5F5FB}"/>
              </a:ext>
            </a:extLst>
          </p:cNvPr>
          <p:cNvSpPr txBox="1"/>
          <p:nvPr/>
        </p:nvSpPr>
        <p:spPr>
          <a:xfrm>
            <a:off x="6456518" y="4343398"/>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Fewer spring wheat growers tailored their program field by field in 2023.</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fertilizer application on your 2023 spring wheat crop, did you: a) use variable rate technology based on prescription maps on all of your spring wheat acres, b) use variable rate technology based on prescription maps on some of your spring wheat acres, c) tailor your fertilizer program on a field-by-field basis or d) use exactly the same fertilizer program for all spring wheat fields on the farm?</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graph illustrates the % of spring wheat growers who followed each fertilizer program in their spring wheat crop in each year.</a:t>
            </a:r>
          </a:p>
        </p:txBody>
      </p:sp>
    </p:spTree>
    <p:extLst>
      <p:ext uri="{BB962C8B-B14F-4D97-AF65-F5344CB8AC3E}">
        <p14:creationId xmlns:p14="http://schemas.microsoft.com/office/powerpoint/2010/main" val="1870607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991A1E-BDB7-C32A-4C32-25D5605E6196}"/>
              </a:ext>
            </a:extLst>
          </p:cNvPr>
          <p:cNvPicPr>
            <a:picLocks noChangeAspect="1"/>
          </p:cNvPicPr>
          <p:nvPr/>
        </p:nvPicPr>
        <p:blipFill>
          <a:blip r:embed="rId3"/>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Fertilizer Program in Spring Wheat - by Sub-Group</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Rectangle 10"/>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4" name="Picture 13" descr="Asset 8.png">
            <a:hlinkClick r:id="rId5" action="ppaction://hlinksldjump"/>
            <a:extLst>
              <a:ext uri="{FF2B5EF4-FFF2-40B4-BE49-F238E27FC236}">
                <a16:creationId xmlns:a16="http://schemas.microsoft.com/office/drawing/2014/main" id="{3A7A2BCF-4D3C-497F-9DA0-FF10E33FC4D8}"/>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4" name="TextBox 3">
            <a:extLst>
              <a:ext uri="{FF2B5EF4-FFF2-40B4-BE49-F238E27FC236}">
                <a16:creationId xmlns:a16="http://schemas.microsoft.com/office/drawing/2014/main" id="{4AFA1AF2-EBC3-9CF1-A408-07A5C3515603}"/>
              </a:ext>
            </a:extLst>
          </p:cNvPr>
          <p:cNvSpPr txBox="1"/>
          <p:nvPr/>
        </p:nvSpPr>
        <p:spPr>
          <a:xfrm>
            <a:off x="4953983" y="3213390"/>
            <a:ext cx="1802417"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Large farms, young farmers and those familiar with 4R were more likely to use variable rates.</a:t>
            </a:r>
          </a:p>
        </p:txBody>
      </p:sp>
      <p:pic>
        <p:nvPicPr>
          <p:cNvPr id="12" name="Picture 11"/>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877437"/>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“For your fertilizer application on your 2023 spring wheat crop, did you: a) use variable rate technology based on prescription maps on all of your spring wheat acres, b) use variable rate technology based on prescription maps on some of your spring wheat acres, c) tailor your fertilizer program on a field-by-field basis or d) use exactly the same fertilizer program for all spring wheat fields on the farm?</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by province, eco zone, farm size, age and 4R familiarity, the graph on the left illustrates the % of spring wheat growers who used variable rates on some or all of their spring wheat fields.  The graph in the middle illustrates the % of spring wheat growers who tailored their fertilizer program on a field-by-field basis.  The graph on the right illustrates the % of spring wheat growers who used the same fertilizer program on all of their spring wheat fields.</a:t>
            </a:r>
          </a:p>
        </p:txBody>
      </p:sp>
    </p:spTree>
    <p:extLst>
      <p:ext uri="{BB962C8B-B14F-4D97-AF65-F5344CB8AC3E}">
        <p14:creationId xmlns:p14="http://schemas.microsoft.com/office/powerpoint/2010/main" val="3786605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FF305B4-2F73-4593-9B6F-0D312A33A4C4}"/>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Variable Rates by Fertilizer Type</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1" name="Picture 10" descr="Asset 8.png">
            <a:hlinkClick r:id="rId5" action="ppaction://hlinksldjump"/>
            <a:extLst>
              <a:ext uri="{FF2B5EF4-FFF2-40B4-BE49-F238E27FC236}">
                <a16:creationId xmlns:a16="http://schemas.microsoft.com/office/drawing/2014/main" id="{07F30F4F-956B-4841-A457-9BD2E6668464}"/>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EDF063E5-810E-BA27-B51D-4FC2046A99E7}"/>
              </a:ext>
            </a:extLst>
          </p:cNvPr>
          <p:cNvGraphicFramePr>
            <a:graphicFrameLocks/>
          </p:cNvGraphicFramePr>
          <p:nvPr>
            <p:extLst>
              <p:ext uri="{D42A27DB-BD31-4B8C-83A1-F6EECF244321}">
                <p14:modId xmlns:p14="http://schemas.microsoft.com/office/powerpoint/2010/main" val="47101994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EDF063E5-810E-BA27-B51D-4FC2046A99E7}"/>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Users of each fertilizer type who used variable rates on some or all of their fields were asked: "For which of the following fertilizer types/blends did you use variable rates?"</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users of each fertilizer type who used variable rates when they applied that fertilizer type.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2670477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6FBD55-8C50-4702-AB99-FAF1AA2438C5}"/>
              </a:ext>
            </a:extLst>
          </p:cNvPr>
          <p:cNvPicPr>
            <a:picLocks noChangeAspect="1"/>
          </p:cNvPicPr>
          <p:nvPr/>
        </p:nvPicPr>
        <p:blipFill>
          <a:blip r:embed="rId3"/>
          <a:stretch>
            <a:fillRect/>
          </a:stretch>
        </p:blipFill>
        <p:spPr>
          <a:xfrm>
            <a:off x="2648357" y="816899"/>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Consistency Criteria for Spring Wheat</a:t>
            </a:r>
            <a:endParaRPr lang="en-US" sz="2200" u="none" dirty="0"/>
          </a:p>
        </p:txBody>
      </p:sp>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3" name="TextBox 2">
            <a:extLst>
              <a:ext uri="{FF2B5EF4-FFF2-40B4-BE49-F238E27FC236}">
                <a16:creationId xmlns:a16="http://schemas.microsoft.com/office/drawing/2014/main" id="{1E7C15BA-A644-4A98-9993-A0B7CC0A99E9}"/>
              </a:ext>
            </a:extLst>
          </p:cNvPr>
          <p:cNvSpPr txBox="1"/>
          <p:nvPr/>
        </p:nvSpPr>
        <p:spPr>
          <a:xfrm>
            <a:off x="600239" y="4114800"/>
            <a:ext cx="818894" cy="282129"/>
          </a:xfrm>
          <a:prstGeom prst="rect">
            <a:avLst/>
          </a:prstGeom>
          <a:solidFill>
            <a:schemeClr val="bg2"/>
          </a:solidFill>
          <a:effectLst>
            <a:outerShdw blurRad="50800" dist="38100" dir="2700000" algn="tl" rotWithShape="0">
              <a:prstClr val="black">
                <a:alpha val="20000"/>
              </a:prstClr>
            </a:outerShdw>
          </a:effectLst>
        </p:spPr>
        <p:txBody>
          <a:bodyPr wrap="square" lIns="0" tIns="0" rIns="0" bIns="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201B1A"/>
                </a:solidFill>
                <a:effectLst/>
                <a:uLnTx/>
                <a:uFillTx/>
                <a:latin typeface="Calibri"/>
                <a:ea typeface="+mn-ea"/>
                <a:cs typeface="+mn-cs"/>
              </a:rPr>
              <a:t>CONSISTENCY CRITERIA</a:t>
            </a:r>
          </a:p>
        </p:txBody>
      </p:sp>
      <p:pic>
        <p:nvPicPr>
          <p:cNvPr id="28" name="Picture 27" descr="Asset 7.png">
            <a:extLst>
              <a:ext uri="{FF2B5EF4-FFF2-40B4-BE49-F238E27FC236}">
                <a16:creationId xmlns:a16="http://schemas.microsoft.com/office/drawing/2014/main" id="{190DFD43-1257-4125-9DA4-6F8F34F4523E}"/>
              </a:ext>
            </a:extLst>
          </p:cNvPr>
          <p:cNvPicPr>
            <a:picLocks noChangeAspect="1"/>
          </p:cNvPicPr>
          <p:nvPr/>
        </p:nvPicPr>
        <p:blipFill>
          <a:blip r:embed="rId4" cstate="print"/>
          <a:stretch>
            <a:fillRect/>
          </a:stretch>
        </p:blipFill>
        <p:spPr>
          <a:xfrm>
            <a:off x="225215" y="5120640"/>
            <a:ext cx="301752" cy="301752"/>
          </a:xfrm>
          <a:prstGeom prst="rect">
            <a:avLst/>
          </a:prstGeom>
        </p:spPr>
      </p:pic>
      <p:pic>
        <p:nvPicPr>
          <p:cNvPr id="14" name="Picture 13" descr="Asset 8.png">
            <a:hlinkClick r:id="rId5" action="ppaction://hlinksldjump"/>
            <a:extLst>
              <a:ext uri="{FF2B5EF4-FFF2-40B4-BE49-F238E27FC236}">
                <a16:creationId xmlns:a16="http://schemas.microsoft.com/office/drawing/2014/main" id="{1F2269B9-E8EC-4B6C-BAEA-896DBDC53D67}"/>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15" name="TextBox 14">
            <a:extLst>
              <a:ext uri="{FF2B5EF4-FFF2-40B4-BE49-F238E27FC236}">
                <a16:creationId xmlns:a16="http://schemas.microsoft.com/office/drawing/2014/main" id="{37C48388-0AA2-4190-B616-E5AD616B3E53}"/>
              </a:ext>
            </a:extLst>
          </p:cNvPr>
          <p:cNvSpPr txBox="1"/>
          <p:nvPr/>
        </p:nvSpPr>
        <p:spPr>
          <a:xfrm>
            <a:off x="4494212" y="2514600"/>
            <a:ext cx="16002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The % of spring wheat acres with Level 1 Compliance declined in 2023.</a:t>
            </a:r>
          </a:p>
        </p:txBody>
      </p:sp>
      <p:sp>
        <p:nvSpPr>
          <p:cNvPr id="12" name="MoreInfo">
            <a:extLst>
              <a:ext uri="{FF2B5EF4-FFF2-40B4-BE49-F238E27FC236}">
                <a16:creationId xmlns:a16="http://schemas.microsoft.com/office/drawing/2014/main" id="{5F6B5EA3-145A-4FBE-B7C3-8ACC3CBFC1B9}"/>
              </a:ext>
            </a:extLst>
          </p:cNvPr>
          <p:cNvSpPr txBox="1"/>
          <p:nvPr/>
        </p:nvSpPr>
        <p:spPr>
          <a:xfrm>
            <a:off x="12225337" y="716294"/>
            <a:ext cx="4932000" cy="4439677"/>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LEVEL 1 – PHOSPHORUS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RATE</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meet the following criteria for P rate determination: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Soil test at least every 4 years AND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Do one or more of the following: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Soil test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Nutrient balance calculation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CCA/Qualified agronomist recommendation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Follow provincial recommendations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Use variable rate prescription maps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Use on farm research</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TIMING</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not do any of the following: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Apply any P fertilizer in winter on snow covered or frozen ground</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PLACEMENT</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not do any of the following: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Apply any P fertilizer in the fall on the surface with no incorporation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Apply any P fertilizer preplant on the surface with no incorporation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Apply any P fertilizer at planting on the surface with no incorporation</a:t>
            </a:r>
            <a:endParaRPr kumimoji="0" lang="en-US"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7DD3057E-275A-06D5-CBA0-26700287C333}"/>
              </a:ext>
            </a:extLst>
          </p:cNvPr>
          <p:cNvGraphicFramePr>
            <a:graphicFrameLocks/>
          </p:cNvGraphicFramePr>
          <p:nvPr>
            <p:extLst>
              <p:ext uri="{D42A27DB-BD31-4B8C-83A1-F6EECF244321}">
                <p14:modId xmlns:p14="http://schemas.microsoft.com/office/powerpoint/2010/main" val="335427853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7DD3057E-275A-06D5-CBA0-26700287C333}"/>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29" name="MoreInfo">
            <a:extLst>
              <a:ext uri="{FF2B5EF4-FFF2-40B4-BE49-F238E27FC236}">
                <a16:creationId xmlns:a16="http://schemas.microsoft.com/office/drawing/2014/main" id="{5225B13D-D1D9-4DCC-99FD-B0A97647F0D4}"/>
              </a:ext>
            </a:extLst>
          </p:cNvPr>
          <p:cNvSpPr txBox="1"/>
          <p:nvPr/>
        </p:nvSpPr>
        <p:spPr>
          <a:xfrm>
            <a:off x="2165062" y="6955572"/>
            <a:ext cx="9796749" cy="984885"/>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1" i="0" u="none" strike="noStrike" kern="1200" cap="none" spc="0" normalizeH="0" baseline="0" noProof="0" dirty="0">
                <a:ln>
                  <a:noFill/>
                </a:ln>
                <a:solidFill>
                  <a:srgbClr val="201B1A"/>
                </a:solidFill>
                <a:effectLst/>
                <a:uLnTx/>
                <a:uFillTx/>
                <a:latin typeface="Calibri"/>
                <a:ea typeface="+mn-ea"/>
                <a:cs typeface="+mn-cs"/>
              </a:rPr>
              <a:t>Level 1</a:t>
            </a:r>
            <a:r>
              <a:rPr kumimoji="0" lang="en-CA" sz="1050" b="0" i="0" u="none" strike="noStrike" kern="1200" cap="none" spc="0" normalizeH="0" baseline="0" noProof="0" dirty="0">
                <a:ln>
                  <a:noFill/>
                </a:ln>
                <a:solidFill>
                  <a:srgbClr val="201B1A"/>
                </a:solidFill>
                <a:effectLst/>
                <a:uLnTx/>
                <a:uFillTx/>
                <a:latin typeface="Calibri"/>
                <a:ea typeface="+mn-ea"/>
                <a:cs typeface="+mn-cs"/>
              </a:rPr>
              <a:t> consistency means that the grower’s on-farm practices meet the requirements for 4R best management practices as defined by Fertilizer Canada.</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1" i="0" u="none" strike="noStrike" kern="1200" cap="none" spc="0" normalizeH="0" baseline="0" noProof="0" dirty="0">
                <a:ln>
                  <a:noFill/>
                </a:ln>
                <a:solidFill>
                  <a:srgbClr val="201B1A"/>
                </a:solidFill>
                <a:effectLst/>
                <a:uLnTx/>
                <a:uFillTx/>
                <a:latin typeface="Calibri"/>
                <a:ea typeface="+mn-ea"/>
                <a:cs typeface="+mn-cs"/>
              </a:rPr>
              <a:t>Level 2</a:t>
            </a:r>
            <a:r>
              <a:rPr kumimoji="0" lang="en-CA" sz="1050" b="0" i="0" u="none" strike="noStrike" kern="1200" cap="none" spc="0" normalizeH="0" baseline="0" noProof="0" dirty="0">
                <a:ln>
                  <a:noFill/>
                </a:ln>
                <a:solidFill>
                  <a:srgbClr val="201B1A"/>
                </a:solidFill>
                <a:effectLst/>
                <a:uLnTx/>
                <a:uFillTx/>
                <a:latin typeface="Calibri"/>
                <a:ea typeface="+mn-ea"/>
                <a:cs typeface="+mn-cs"/>
              </a:rPr>
              <a:t> compliance means that, in addition to meeting the Level 1 criteria, the grower also works with a 4R designated agronomist.</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upper charts illustrate Level 1 Consistency with 4R best management practices expressed as the % of spring wheat acres and spring wheat acres (000s).  The lower charts illustrate Level 2 Consistency expressed as the % of spring wheat acres and spring wheat acres (000s).</a:t>
            </a:r>
          </a:p>
        </p:txBody>
      </p:sp>
      <p:sp>
        <p:nvSpPr>
          <p:cNvPr id="6" name="TextBox 5">
            <a:extLst>
              <a:ext uri="{FF2B5EF4-FFF2-40B4-BE49-F238E27FC236}">
                <a16:creationId xmlns:a16="http://schemas.microsoft.com/office/drawing/2014/main" id="{A51ADC36-51BA-19C3-05EB-5DD0A9094C9D}"/>
              </a:ext>
            </a:extLst>
          </p:cNvPr>
          <p:cNvSpPr txBox="1"/>
          <p:nvPr/>
        </p:nvSpPr>
        <p:spPr>
          <a:xfrm>
            <a:off x="5561012" y="5422392"/>
            <a:ext cx="1371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Level 2 compliant acres were stable in 2023.</a:t>
            </a:r>
          </a:p>
        </p:txBody>
      </p:sp>
      <p:sp>
        <p:nvSpPr>
          <p:cNvPr id="7" name="MoreInfo">
            <a:extLst>
              <a:ext uri="{FF2B5EF4-FFF2-40B4-BE49-F238E27FC236}">
                <a16:creationId xmlns:a16="http://schemas.microsoft.com/office/drawing/2014/main" id="{508170EC-4088-4555-9963-E3498D282A77}"/>
              </a:ext>
            </a:extLst>
          </p:cNvPr>
          <p:cNvSpPr txBox="1"/>
          <p:nvPr/>
        </p:nvSpPr>
        <p:spPr>
          <a:xfrm>
            <a:off x="-5390988" y="716294"/>
            <a:ext cx="5364000" cy="4439677"/>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LEVEL 1 – NITROGEN</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CA" sz="10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RATE </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meet the following criteria for N rate determination: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Do one or more of the following:</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Soil test for N every year</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Nutrient balance calculation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CCA/Qualified agronomist recommendation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Follow provincial recommendations</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Use variable rate prescription maps</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Use on farm research</a:t>
            </a:r>
          </a:p>
          <a:p>
            <a:pPr marL="914400" marR="0" lvl="0" indent="0" algn="l" defTabSz="914400" rtl="0" eaLnBrk="1" fontAlgn="auto" latinLnBrk="0" hangingPunct="1">
              <a:lnSpc>
                <a:spcPct val="100000"/>
              </a:lnSpc>
              <a:spcBef>
                <a:spcPts val="0"/>
              </a:spcBef>
              <a:spcAft>
                <a:spcPts val="600"/>
              </a:spcAft>
              <a:buClrTx/>
              <a:buSzTx/>
              <a:buFontTx/>
              <a:buNone/>
              <a:tabLst/>
              <a:defRPr/>
            </a:pPr>
            <a:endParaRPr kumimoji="0" lang="en-CA"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TIMING</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not do any of the following:</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UAN or Ammonium nitrate in the fall</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NH3 or Urea in the fall before October 15</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any N fertilizer in winter on snow covered or frozen ground</a:t>
            </a:r>
          </a:p>
          <a:p>
            <a:pPr marL="1085850" marR="0" lvl="0" indent="-171450" algn="l" defTabSz="914400" rtl="0" eaLnBrk="1" fontAlgn="auto" latinLnBrk="0" hangingPunct="1">
              <a:lnSpc>
                <a:spcPct val="100000"/>
              </a:lnSpc>
              <a:spcBef>
                <a:spcPts val="0"/>
              </a:spcBef>
              <a:spcAft>
                <a:spcPts val="600"/>
              </a:spcAft>
              <a:buClrTx/>
              <a:buSzTx/>
              <a:buFontTx/>
              <a:buChar char="-"/>
              <a:tabLst/>
              <a:defRPr/>
            </a:pPr>
            <a:endParaRPr kumimoji="0" lang="en-CA"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PLACEMENT</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not do any of the following:</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Urea in the fall on the surface with no incorporation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NH3, Urea, UAN or AN preplant on the surface with no incorporation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NH3, Urea, UAN or AN at planting on the surface with no incorporation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MoreInfo">
            <a:extLst>
              <a:ext uri="{FF2B5EF4-FFF2-40B4-BE49-F238E27FC236}">
                <a16:creationId xmlns:a16="http://schemas.microsoft.com/office/drawing/2014/main" id="{95CE8C8D-C4F9-43F5-A5C9-AE06A7ECC8B2}"/>
              </a:ext>
            </a:extLst>
          </p:cNvPr>
          <p:cNvSpPr txBox="1"/>
          <p:nvPr>
            <p:custDataLst>
              <p:tags r:id="rId1"/>
            </p:custDataLst>
          </p:nvPr>
        </p:nvSpPr>
        <p:spPr>
          <a:xfrm>
            <a:off x="5227436" y="8416751"/>
            <a:ext cx="3672000" cy="346249"/>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LEVEL 2</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work with a 4R Designated Agronomist</a:t>
            </a:r>
            <a:endParaRPr kumimoji="0" lang="en-US"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2603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3.7037E-7 L 0.00182 -0.57222 " pathEditMode="relative" rAng="0" ptsTypes="AA">
                                      <p:cBhvr>
                                        <p:cTn id="6" dur="500" fill="hold"/>
                                        <p:tgtEl>
                                          <p:spTgt spid="29"/>
                                        </p:tgtEl>
                                        <p:attrNameLst>
                                          <p:attrName>ppt_x</p:attrName>
                                          <p:attrName>ppt_y</p:attrName>
                                        </p:attrNameLst>
                                      </p:cBhvr>
                                      <p:rCtr x="91" y="-2861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9"/>
                                        </p:tgtEl>
                                      </p:cBhvr>
                                    </p:animEffect>
                                    <p:set>
                                      <p:cBhvr>
                                        <p:cTn id="1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63" presetClass="path" presetSubtype="0" accel="50000" decel="50000" fill="hold" grpId="0" nodeType="clickEffect">
                                  <p:stCondLst>
                                    <p:cond delay="0"/>
                                  </p:stCondLst>
                                  <p:childTnLst>
                                    <p:animMotion origin="layout" path="M 3.2795E-6 7.40741E-7 L 0.5784 -0.00046 " pathEditMode="relative" rAng="0" ptsTypes="AA">
                                      <p:cBhvr>
                                        <p:cTn id="16" dur="2000" fill="hold"/>
                                        <p:tgtEl>
                                          <p:spTgt spid="7"/>
                                        </p:tgtEl>
                                        <p:attrNameLst>
                                          <p:attrName>ppt_x</p:attrName>
                                          <p:attrName>ppt_y</p:attrName>
                                        </p:attrNameLst>
                                      </p:cBhvr>
                                      <p:rCtr x="28914" y="-23"/>
                                    </p:animMotion>
                                  </p:childTnLst>
                                </p:cTn>
                              </p:par>
                              <p:par>
                                <p:cTn id="17" presetID="35" presetClass="path" presetSubtype="0" accel="50000" decel="50000" fill="hold" grpId="0" nodeType="withEffect">
                                  <p:stCondLst>
                                    <p:cond delay="0"/>
                                  </p:stCondLst>
                                  <p:childTnLst>
                                    <p:animMotion origin="layout" path="M 0.00117 0.00903 L -0.42394 0.00046 " pathEditMode="relative" rAng="0" ptsTypes="AA">
                                      <p:cBhvr>
                                        <p:cTn id="18" dur="2000" fill="hold"/>
                                        <p:tgtEl>
                                          <p:spTgt spid="12"/>
                                        </p:tgtEl>
                                        <p:attrNameLst>
                                          <p:attrName>ppt_x</p:attrName>
                                          <p:attrName>ppt_y</p:attrName>
                                        </p:attrNameLst>
                                      </p:cBhvr>
                                      <p:rCtr x="-21256" y="-440"/>
                                    </p:animMotion>
                                  </p:childTnLst>
                                </p:cTn>
                              </p:par>
                              <p:par>
                                <p:cTn id="19" presetID="64" presetClass="path" presetSubtype="0" accel="50000" decel="50000" fill="hold" grpId="0" nodeType="withEffect">
                                  <p:stCondLst>
                                    <p:cond delay="0"/>
                                  </p:stCondLst>
                                  <p:childTnLst>
                                    <p:animMotion origin="layout" path="M 2.22714E-6 3.7037E-6 L 2.22714E-6 -0.33033 " pathEditMode="relative" rAng="0" ptsTypes="AA">
                                      <p:cBhvr>
                                        <p:cTn id="20" dur="2000" fill="hold"/>
                                        <p:tgtEl>
                                          <p:spTgt spid="16"/>
                                        </p:tgtEl>
                                        <p:attrNameLst>
                                          <p:attrName>ppt_x</p:attrName>
                                          <p:attrName>ppt_y</p:attrName>
                                        </p:attrNameLst>
                                      </p:cBhvr>
                                      <p:rCtr x="0" y="-16528"/>
                                    </p:animMotion>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2" grpId="0" animBg="1"/>
      <p:bldP spid="12" grpId="1" animBg="1"/>
      <p:bldP spid="29" grpId="0" animBg="1"/>
      <p:bldP spid="29" grpId="1" animBg="1"/>
      <p:bldP spid="7" grpId="0" animBg="1"/>
      <p:bldP spid="7" grpId="1" animBg="1"/>
      <p:bldP spid="16" grpId="0" animBg="1"/>
      <p:bldP spid="16" grpId="1"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D21E86-19A8-FFBD-304D-2B76DA618382}"/>
              </a:ext>
            </a:extLst>
          </p:cNvPr>
          <p:cNvPicPr>
            <a:picLocks noChangeAspect="1"/>
          </p:cNvPicPr>
          <p:nvPr/>
        </p:nvPicPr>
        <p:blipFill>
          <a:blip r:embed="rId3"/>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Reasons for Not Meeting 4R Consistency Criteria</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1" name="Picture 10" descr="Asset 8.png">
            <a:hlinkClick r:id="rId5" action="ppaction://hlinksldjump"/>
            <a:extLst>
              <a:ext uri="{FF2B5EF4-FFF2-40B4-BE49-F238E27FC236}">
                <a16:creationId xmlns:a16="http://schemas.microsoft.com/office/drawing/2014/main" id="{D24A03E8-C357-44EB-9AB7-C8C4A3CE11E3}"/>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16" name="TextBox 15">
            <a:extLst>
              <a:ext uri="{FF2B5EF4-FFF2-40B4-BE49-F238E27FC236}">
                <a16:creationId xmlns:a16="http://schemas.microsoft.com/office/drawing/2014/main" id="{A77147EC-0A7D-EEB1-6375-C59A0345A4E5}"/>
              </a:ext>
            </a:extLst>
          </p:cNvPr>
          <p:cNvSpPr txBox="1"/>
          <p:nvPr/>
        </p:nvSpPr>
        <p:spPr>
          <a:xfrm>
            <a:off x="6399212" y="5545348"/>
            <a:ext cx="228808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01B1A"/>
                </a:solidFill>
                <a:effectLst/>
                <a:uLnTx/>
                <a:uFillTx/>
                <a:latin typeface="Calibri"/>
                <a:ea typeface="+mn-ea"/>
                <a:cs typeface="+mn-cs"/>
              </a:rPr>
              <a:t>In 2023, more spring wheat acres did not meet one or more 4R consistency criteria.</a:t>
            </a:r>
          </a:p>
        </p:txBody>
      </p:sp>
      <p:pic>
        <p:nvPicPr>
          <p:cNvPr id="12" name="Picture 11" descr="Asset 17.png">
            <a:extLst>
              <a:ext uri="{FF2B5EF4-FFF2-40B4-BE49-F238E27FC236}">
                <a16:creationId xmlns:a16="http://schemas.microsoft.com/office/drawing/2014/main" id="{ED9AA944-0471-4C78-A5AC-F67673336E93}"/>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4" name="Object 3">
            <a:extLst>
              <a:ext uri="{FF2B5EF4-FFF2-40B4-BE49-F238E27FC236}">
                <a16:creationId xmlns:a16="http://schemas.microsoft.com/office/drawing/2014/main" id="{FA048492-D33B-93D5-750F-657D29DA5ECD}"/>
              </a:ext>
            </a:extLst>
          </p:cNvPr>
          <p:cNvGraphicFramePr>
            <a:graphicFrameLocks/>
          </p:cNvGraphicFramePr>
          <p:nvPr>
            <p:extLst>
              <p:ext uri="{D42A27DB-BD31-4B8C-83A1-F6EECF244321}">
                <p14:modId xmlns:p14="http://schemas.microsoft.com/office/powerpoint/2010/main" val="405497014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FA048492-D33B-93D5-750F-657D29DA5ECD}"/>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568A6521-177C-3D7F-08A0-B31D98C7418A}"/>
              </a:ext>
            </a:extLst>
          </p:cNvPr>
          <p:cNvSpPr txBox="1"/>
          <p:nvPr/>
        </p:nvSpPr>
        <p:spPr>
          <a:xfrm>
            <a:off x="8759329" y="1295400"/>
            <a:ext cx="1602283"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01B1A"/>
                </a:solidFill>
                <a:effectLst/>
                <a:uLnTx/>
                <a:uFillTx/>
                <a:latin typeface="Calibri"/>
                <a:ea typeface="+mn-ea"/>
                <a:cs typeface="+mn-cs"/>
              </a:rPr>
              <a:t>Failure to meet N rate criteria continues to be main reason for non-compliance.</a:t>
            </a:r>
          </a:p>
        </p:txBody>
      </p:sp>
      <p:sp>
        <p:nvSpPr>
          <p:cNvPr id="8" name="MoreInfo"/>
          <p:cNvSpPr txBox="1"/>
          <p:nvPr>
            <p:custDataLst>
              <p:tags r:id="rId1"/>
            </p:custDataLst>
          </p:nvPr>
        </p:nvSpPr>
        <p:spPr>
          <a:xfrm>
            <a:off x="2165062" y="6955572"/>
            <a:ext cx="9796749"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a series of questions about their fertilizer use practices.  Those practices were matched against the 4R consistency criteria that were developed by Fertilizer Canada.</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reasons for not meeting the 4R Consistency Criteria, expressed as a % of total planted acres of this crop.</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190147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FDFFD1-10B8-E424-27B3-1BC4A29F711D}"/>
              </a:ext>
            </a:extLst>
          </p:cNvPr>
          <p:cNvPicPr>
            <a:picLocks noChangeAspect="1"/>
          </p:cNvPicPr>
          <p:nvPr/>
        </p:nvPicPr>
        <p:blipFill>
          <a:blip r:embed="rId3"/>
          <a:stretch>
            <a:fillRect/>
          </a:stretch>
        </p:blipFill>
        <p:spPr>
          <a:xfrm>
            <a:off x="2650039" y="819947"/>
            <a:ext cx="8958532"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Do Not Meet 4R Consistency Criteria in 2023</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1" name="Picture 10" descr="Asset 8.png">
            <a:hlinkClick r:id="rId5" action="ppaction://hlinksldjump"/>
            <a:extLst>
              <a:ext uri="{FF2B5EF4-FFF2-40B4-BE49-F238E27FC236}">
                <a16:creationId xmlns:a16="http://schemas.microsoft.com/office/drawing/2014/main" id="{D24A03E8-C357-44EB-9AB7-C8C4A3CE11E3}"/>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3" name="TextBox 2">
            <a:extLst>
              <a:ext uri="{FF2B5EF4-FFF2-40B4-BE49-F238E27FC236}">
                <a16:creationId xmlns:a16="http://schemas.microsoft.com/office/drawing/2014/main" id="{BD12C64C-3BC5-CD8C-AC46-D8A80110121F}"/>
              </a:ext>
            </a:extLst>
          </p:cNvPr>
          <p:cNvSpPr txBox="1"/>
          <p:nvPr/>
        </p:nvSpPr>
        <p:spPr>
          <a:xfrm>
            <a:off x="9828212" y="3277416"/>
            <a:ext cx="1981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CA" sz="1000" dirty="0">
                <a:solidFill>
                  <a:srgbClr val="201B1A"/>
                </a:solidFill>
                <a:latin typeface="Calibri"/>
              </a:rPr>
              <a:t>Small to mid-sized farms, more often do not meet 4R Consistency Criteria.</a:t>
            </a: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5" name="TextBox 4">
            <a:extLst>
              <a:ext uri="{FF2B5EF4-FFF2-40B4-BE49-F238E27FC236}">
                <a16:creationId xmlns:a16="http://schemas.microsoft.com/office/drawing/2014/main" id="{010F5BB4-B89E-B31D-E60D-633A8464BE5B}"/>
              </a:ext>
            </a:extLst>
          </p:cNvPr>
          <p:cNvSpPr txBox="1"/>
          <p:nvPr/>
        </p:nvSpPr>
        <p:spPr>
          <a:xfrm>
            <a:off x="9447212" y="5562600"/>
            <a:ext cx="1981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CA" sz="1000" dirty="0">
                <a:solidFill>
                  <a:srgbClr val="201B1A"/>
                </a:solidFill>
                <a:latin typeface="Calibri"/>
              </a:rPr>
              <a:t>Those unfamiliar with, more often do not meet 4R Consistency Criteria.</a:t>
            </a: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6" name="TextBox 5">
            <a:extLst>
              <a:ext uri="{FF2B5EF4-FFF2-40B4-BE49-F238E27FC236}">
                <a16:creationId xmlns:a16="http://schemas.microsoft.com/office/drawing/2014/main" id="{47228169-03C7-A530-823C-16AE3869C1EF}"/>
              </a:ext>
            </a:extLst>
          </p:cNvPr>
          <p:cNvSpPr txBox="1"/>
          <p:nvPr/>
        </p:nvSpPr>
        <p:spPr>
          <a:xfrm>
            <a:off x="8837612" y="1508870"/>
            <a:ext cx="18288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CA" sz="1000" dirty="0">
                <a:solidFill>
                  <a:srgbClr val="201B1A"/>
                </a:solidFill>
                <a:latin typeface="Calibri"/>
              </a:rPr>
              <a:t>Saskatchewan spring wheat acres more often do not meet 4R Consistency Criteria.</a:t>
            </a: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8" name="MoreInfo"/>
          <p:cNvSpPr txBox="1"/>
          <p:nvPr>
            <p:custDataLst>
              <p:tags r:id="rId1"/>
            </p:custDataLst>
          </p:nvPr>
        </p:nvSpPr>
        <p:spPr>
          <a:xfrm>
            <a:off x="2165062" y="6955572"/>
            <a:ext cx="9796749"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 series of questions about their fertilizer use practices.  Those practices were matched against the 4R consistency criteria that were developed by Fertilizer Canada.</a:t>
            </a:r>
          </a:p>
          <a:p>
            <a:r>
              <a:rPr lang="en-US" dirty="0"/>
              <a:t>The chart illustrates the % of total planted acres of this crop that did not meet the 4R consistency criteria across various geographic and demographic segments.</a:t>
            </a:r>
          </a:p>
        </p:txBody>
      </p:sp>
    </p:spTree>
    <p:extLst>
      <p:ext uri="{BB962C8B-B14F-4D97-AF65-F5344CB8AC3E}">
        <p14:creationId xmlns:p14="http://schemas.microsoft.com/office/powerpoint/2010/main" val="4255325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90A896-2415-4F5E-5D15-8788A0E25DEA}"/>
              </a:ext>
            </a:extLst>
          </p:cNvPr>
          <p:cNvPicPr>
            <a:picLocks noChangeAspect="1"/>
          </p:cNvPicPr>
          <p:nvPr/>
        </p:nvPicPr>
        <p:blipFill>
          <a:blip r:embed="rId3"/>
          <a:stretch>
            <a:fillRect/>
          </a:stretch>
        </p:blipFill>
        <p:spPr>
          <a:xfrm>
            <a:off x="2648356" y="824956"/>
            <a:ext cx="8961896" cy="576339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Nitrogen Fixing Crop in Previous Year - Spring Wheat</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2" name="Rectangle 11"/>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4" name="Picture 13" descr="Asset 8.png">
            <a:hlinkClick r:id="rId6" action="ppaction://hlinksldjump"/>
            <a:extLst>
              <a:ext uri="{FF2B5EF4-FFF2-40B4-BE49-F238E27FC236}">
                <a16:creationId xmlns:a16="http://schemas.microsoft.com/office/drawing/2014/main" id="{D59CE597-E227-4749-A619-AFF30C83B081}"/>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3" name="TextBox 2">
            <a:extLst>
              <a:ext uri="{FF2B5EF4-FFF2-40B4-BE49-F238E27FC236}">
                <a16:creationId xmlns:a16="http://schemas.microsoft.com/office/drawing/2014/main" id="{1475EE1B-AE7D-1130-2E66-7B357DE66C6B}"/>
              </a:ext>
            </a:extLst>
          </p:cNvPr>
          <p:cNvSpPr txBox="1"/>
          <p:nvPr/>
        </p:nvSpPr>
        <p:spPr>
          <a:xfrm>
            <a:off x="10409328" y="3104224"/>
            <a:ext cx="1704884" cy="775392"/>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Growers in the Semiarid Prairies, young farmers and those familiar with 4R were more likely to have grown a N-fixing crop in the previous year.</a:t>
            </a:r>
          </a:p>
        </p:txBody>
      </p:sp>
      <p:pic>
        <p:nvPicPr>
          <p:cNvPr id="13" name="Picture 12"/>
          <p:cNvPicPr/>
          <p:nvPr/>
        </p:nvPicPr>
        <p:blipFill rotWithShape="1">
          <a:blip r:embed="rId8"/>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graphicFrame>
        <p:nvGraphicFramePr>
          <p:cNvPr id="5" name="Object 4">
            <a:extLst>
              <a:ext uri="{FF2B5EF4-FFF2-40B4-BE49-F238E27FC236}">
                <a16:creationId xmlns:a16="http://schemas.microsoft.com/office/drawing/2014/main" id="{1F4A8BE7-469C-D7AC-3B46-79605171EF2A}"/>
              </a:ext>
            </a:extLst>
          </p:cNvPr>
          <p:cNvGraphicFramePr>
            <a:graphicFrameLocks/>
          </p:cNvGraphicFramePr>
          <p:nvPr>
            <p:extLst>
              <p:ext uri="{D42A27DB-BD31-4B8C-83A1-F6EECF244321}">
                <p14:modId xmlns:p14="http://schemas.microsoft.com/office/powerpoint/2010/main" val="198635201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5" name="Object 4">
                        <a:extLst>
                          <a:ext uri="{FF2B5EF4-FFF2-40B4-BE49-F238E27FC236}">
                            <a16:creationId xmlns:a16="http://schemas.microsoft.com/office/drawing/2014/main" id="{1F4A8BE7-469C-D7AC-3B46-79605171EF2A}"/>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71585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“Thinking of your 2023 spring wheat crop, in the year prior (2022) did you grow a nitrogen fixing crop on: a) all of your 2023 spring wheat fields, b) some of your 2023 spring wheat fields, or c) none of your 2023 spring wheat fields?  (Nitrogen fixing crops include peas, beans, corn for grains, chickpeas, oats, and forage legumes)."</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graph on the left illustrates the % of spring wheat growers who planted a nitrogen fixing crop in 2022 on all of their 2023 spring wheat fields, some of their 2023 spring wheat fields or none of their 2023 spring wheat fields.  Separately by province, eco zone, farm size, age and 4R familiarity, the graph on the right illustrates the % of spring wheat growers who planted a nitrogen fixing crop in 2022 on some or all of their 2023 spring wheat fields.</a:t>
            </a:r>
          </a:p>
        </p:txBody>
      </p:sp>
    </p:spTree>
    <p:extLst>
      <p:ext uri="{BB962C8B-B14F-4D97-AF65-F5344CB8AC3E}">
        <p14:creationId xmlns:p14="http://schemas.microsoft.com/office/powerpoint/2010/main" val="1445808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F366AB-2E91-F61A-DDD3-7E5A609587DB}"/>
              </a:ext>
            </a:extLst>
          </p:cNvPr>
          <p:cNvPicPr>
            <a:picLocks noChangeAspect="1"/>
          </p:cNvPicPr>
          <p:nvPr/>
        </p:nvPicPr>
        <p:blipFill>
          <a:blip r:embed="rId3"/>
          <a:stretch>
            <a:fillRect/>
          </a:stretch>
        </p:blipFill>
        <p:spPr>
          <a:xfrm>
            <a:off x="2650039" y="819947"/>
            <a:ext cx="8958532"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Trend in Use of Nitrogen Fixing Crop in Previous Year - Spring Wheat</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2" name="TextBox 11"/>
          <p:cNvSpPr txBox="1"/>
          <p:nvPr/>
        </p:nvSpPr>
        <p:spPr>
          <a:xfrm>
            <a:off x="8063077" y="1123715"/>
            <a:ext cx="1475709"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No changes to the number of spring wheat growers who grew N-fixing crops.</a:t>
            </a:r>
          </a:p>
        </p:txBody>
      </p:sp>
      <p:pic>
        <p:nvPicPr>
          <p:cNvPr id="11" name="Picture 10" descr="Asset 8.png">
            <a:hlinkClick r:id="rId5" action="ppaction://hlinksldjump"/>
            <a:extLst>
              <a:ext uri="{FF2B5EF4-FFF2-40B4-BE49-F238E27FC236}">
                <a16:creationId xmlns:a16="http://schemas.microsoft.com/office/drawing/2014/main" id="{F045F726-FDED-4A29-87D1-FA3C895DB1ED}"/>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“Thinking of your 2023 spring wheat crop, in the year prior (2022) did you grow a nitrogen fixing crop on: a) all of your 2023 spring wheat fields, b) some of your 2023 spring wheat fields, or c) none of your 2023 spring wheat fields?  (Nitrogen fixing crops include peas, beans, corn for grains, chickpeas, oats, and forage legumes).“</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spring wheat growers who planted a nitrogen fixing crop in the prior year on all of their spring wheat fields, some of their spring wheat fields or none of their spring wheat fields.</a:t>
            </a:r>
          </a:p>
        </p:txBody>
      </p:sp>
    </p:spTree>
    <p:extLst>
      <p:ext uri="{BB962C8B-B14F-4D97-AF65-F5344CB8AC3E}">
        <p14:creationId xmlns:p14="http://schemas.microsoft.com/office/powerpoint/2010/main" val="4011638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560D3F-1E6F-4CEF-90D5-F655F2AE24FC}"/>
              </a:ext>
            </a:extLst>
          </p:cNvPr>
          <p:cNvPicPr>
            <a:picLocks noChangeAspect="1"/>
          </p:cNvPicPr>
          <p:nvPr/>
        </p:nvPicPr>
        <p:blipFill>
          <a:blip r:embed="rId3"/>
          <a:stretch>
            <a:fillRect/>
          </a:stretch>
        </p:blipFill>
        <p:spPr>
          <a:xfrm>
            <a:off x="2460754" y="732881"/>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Canola in 2023 (% of Volume)</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7" name="Rectangle 16"/>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8" name="Picture 17"/>
          <p:cNvPicPr/>
          <p:nvPr/>
        </p:nvPicPr>
        <p:blipFill rotWithShape="1">
          <a:blip r:embed="rId8"/>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F252B380-E8AC-524B-9268-54149273CD52}"/>
              </a:ext>
            </a:extLst>
          </p:cNvPr>
          <p:cNvPicPr>
            <a:picLocks noChangeAspect="1"/>
          </p:cNvPicPr>
          <p:nvPr/>
        </p:nvPicPr>
        <p:blipFill>
          <a:blip r:embed="rId9"/>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BE658260-8402-DF87-B4D2-AF7AE10199B3}"/>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timing, the charts illustrate the % of total Potassium (K₂O) volume that was applied by province, eco zone, farm size, age and 4R program familiarity.</a:t>
            </a:r>
          </a:p>
          <a:p>
            <a:r>
              <a:rPr lang="en-CA" dirty="0"/>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2522062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8"/>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11"/>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F134BA-6200-0898-ED4C-03D351A36218}"/>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Rates Set By Field Based On Expected Crop Yield</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9" name="Rectangle 8">
            <a:extLst>
              <a:ext uri="{FF2B5EF4-FFF2-40B4-BE49-F238E27FC236}">
                <a16:creationId xmlns:a16="http://schemas.microsoft.com/office/drawing/2014/main" id="{749B1ADA-3792-4B9F-B697-81B849C231CC}"/>
              </a:ext>
            </a:extLst>
          </p:cNvPr>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sp>
        <p:nvSpPr>
          <p:cNvPr id="13" name="TextBox 12">
            <a:extLst>
              <a:ext uri="{FF2B5EF4-FFF2-40B4-BE49-F238E27FC236}">
                <a16:creationId xmlns:a16="http://schemas.microsoft.com/office/drawing/2014/main" id="{7F2D1B2C-AFCD-43F1-8696-136FABC9183F}"/>
              </a:ext>
            </a:extLst>
          </p:cNvPr>
          <p:cNvSpPr txBox="1"/>
          <p:nvPr/>
        </p:nvSpPr>
        <p:spPr>
          <a:xfrm>
            <a:off x="3617913" y="3748102"/>
            <a:ext cx="1524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US" sz="1000" dirty="0">
                <a:solidFill>
                  <a:srgbClr val="201B1A"/>
                </a:solidFill>
                <a:latin typeface="Calibri"/>
              </a:rPr>
              <a:t>46% of </a:t>
            </a:r>
            <a:r>
              <a:rPr kumimoji="0" lang="en-US" sz="1000" b="0" i="0" u="none" strike="noStrike" kern="1200" cap="none" spc="0" normalizeH="0" baseline="0" noProof="0" dirty="0">
                <a:ln>
                  <a:noFill/>
                </a:ln>
                <a:solidFill>
                  <a:srgbClr val="201B1A"/>
                </a:solidFill>
                <a:effectLst/>
                <a:uLnTx/>
                <a:uFillTx/>
                <a:latin typeface="Calibri"/>
                <a:ea typeface="+mn-ea"/>
                <a:cs typeface="+mn-cs"/>
              </a:rPr>
              <a:t>spring wheat growers set rates by field.</a:t>
            </a:r>
          </a:p>
        </p:txBody>
      </p:sp>
      <p:sp>
        <p:nvSpPr>
          <p:cNvPr id="15" name="TextBox 14">
            <a:extLst>
              <a:ext uri="{FF2B5EF4-FFF2-40B4-BE49-F238E27FC236}">
                <a16:creationId xmlns:a16="http://schemas.microsoft.com/office/drawing/2014/main" id="{0693F647-C1E5-4180-BB14-DF6564670AA4}"/>
              </a:ext>
            </a:extLst>
          </p:cNvPr>
          <p:cNvSpPr txBox="1"/>
          <p:nvPr/>
        </p:nvSpPr>
        <p:spPr>
          <a:xfrm>
            <a:off x="8570912" y="3717770"/>
            <a:ext cx="1295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Large farms more often set rates by field.</a:t>
            </a:r>
          </a:p>
        </p:txBody>
      </p:sp>
      <p:sp>
        <p:nvSpPr>
          <p:cNvPr id="16" name="TextBox 15">
            <a:extLst>
              <a:ext uri="{FF2B5EF4-FFF2-40B4-BE49-F238E27FC236}">
                <a16:creationId xmlns:a16="http://schemas.microsoft.com/office/drawing/2014/main" id="{3E0F8620-E91F-4781-9C3E-1CC129B132FB}"/>
              </a:ext>
            </a:extLst>
          </p:cNvPr>
          <p:cNvSpPr txBox="1"/>
          <p:nvPr/>
        </p:nvSpPr>
        <p:spPr>
          <a:xfrm>
            <a:off x="8532812" y="5153025"/>
            <a:ext cx="1371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4R knowledge is linked to setting rates by field.</a:t>
            </a:r>
          </a:p>
        </p:txBody>
      </p:sp>
      <p:pic>
        <p:nvPicPr>
          <p:cNvPr id="17" name="Picture 16" descr="Asset 8.png">
            <a:hlinkClick r:id="rId5" action="ppaction://hlinksldjump"/>
            <a:extLst>
              <a:ext uri="{FF2B5EF4-FFF2-40B4-BE49-F238E27FC236}">
                <a16:creationId xmlns:a16="http://schemas.microsoft.com/office/drawing/2014/main" id="{A75A3C98-9BB0-4227-8DFC-C9084AA7C555}"/>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5" name="TextBox 4">
            <a:extLst>
              <a:ext uri="{FF2B5EF4-FFF2-40B4-BE49-F238E27FC236}">
                <a16:creationId xmlns:a16="http://schemas.microsoft.com/office/drawing/2014/main" id="{FB78BFC8-85D4-FF60-09E3-79929CDA244B}"/>
              </a:ext>
            </a:extLst>
          </p:cNvPr>
          <p:cNvSpPr txBox="1"/>
          <p:nvPr/>
        </p:nvSpPr>
        <p:spPr>
          <a:xfrm>
            <a:off x="8570912" y="1974278"/>
            <a:ext cx="171862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Growers in Manitoba were more likely to set rates by field.</a:t>
            </a:r>
          </a:p>
        </p:txBody>
      </p:sp>
      <p:graphicFrame>
        <p:nvGraphicFramePr>
          <p:cNvPr id="4" name="Object 3">
            <a:extLst>
              <a:ext uri="{FF2B5EF4-FFF2-40B4-BE49-F238E27FC236}">
                <a16:creationId xmlns:a16="http://schemas.microsoft.com/office/drawing/2014/main" id="{5891ABC9-E43F-1938-87E3-E6E722889AD0}"/>
              </a:ext>
            </a:extLst>
          </p:cNvPr>
          <p:cNvGraphicFramePr>
            <a:graphicFrameLocks/>
          </p:cNvGraphicFramePr>
          <p:nvPr>
            <p:extLst>
              <p:ext uri="{D42A27DB-BD31-4B8C-83A1-F6EECF244321}">
                <p14:modId xmlns:p14="http://schemas.microsoft.com/office/powerpoint/2010/main" val="330360841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5891ABC9-E43F-1938-87E3-E6E722889AD0}"/>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11" name="MOREINFO">
            <a:extLst>
              <a:ext uri="{FF2B5EF4-FFF2-40B4-BE49-F238E27FC236}">
                <a16:creationId xmlns:a16="http://schemas.microsoft.com/office/drawing/2014/main" id="{F407CD1E-F051-4070-AE98-F4A3D8E8C7C7}"/>
              </a:ext>
            </a:extLst>
          </p:cNvPr>
          <p:cNvPicPr/>
          <p:nvPr/>
        </p:nvPicPr>
        <p:blipFill rotWithShape="1">
          <a:blip r:embed="rId9"/>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"Do you set specific rates for each spring wheat field based on expected crop yield?"</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on the left illustrates the % of spring wheat growers who set rates based on expected yield in each year.  Separately for various geographic and demographic segments, the chart on the right illustrates the % of spring wheat growers who set rates based on expected yields.</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3675757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1"/>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EEA18C-A8C9-B8BE-E911-B4077EC371A9}"/>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Approaches Used to Decide Fertilizer Rate in Spring Wheat</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1" name="Picture 10" descr="Asset 8.png">
            <a:hlinkClick r:id="rId5" action="ppaction://hlinksldjump"/>
            <a:extLst>
              <a:ext uri="{FF2B5EF4-FFF2-40B4-BE49-F238E27FC236}">
                <a16:creationId xmlns:a16="http://schemas.microsoft.com/office/drawing/2014/main" id="{135B8608-D943-4190-BC90-54A12AC0BF6A}"/>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4" name="Object 3">
            <a:extLst>
              <a:ext uri="{FF2B5EF4-FFF2-40B4-BE49-F238E27FC236}">
                <a16:creationId xmlns:a16="http://schemas.microsoft.com/office/drawing/2014/main" id="{1448680D-510B-3A5E-F280-3BC2619923BF}"/>
              </a:ext>
            </a:extLst>
          </p:cNvPr>
          <p:cNvGraphicFramePr>
            <a:graphicFrameLocks/>
          </p:cNvGraphicFramePr>
          <p:nvPr>
            <p:extLst>
              <p:ext uri="{D42A27DB-BD31-4B8C-83A1-F6EECF244321}">
                <p14:modId xmlns:p14="http://schemas.microsoft.com/office/powerpoint/2010/main" val="132961636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1448680D-510B-3A5E-F280-3BC2619923BF}"/>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9" name="Picture 8" descr="Asset 17.png">
            <a:extLst>
              <a:ext uri="{FF2B5EF4-FFF2-40B4-BE49-F238E27FC236}">
                <a16:creationId xmlns:a16="http://schemas.microsoft.com/office/drawing/2014/main" id="{E4994A7E-2EF8-4C77-BD1C-598A0FAE68B5}"/>
              </a:ext>
            </a:extLst>
          </p:cNvPr>
          <p:cNvPicPr>
            <a:picLocks noChangeAspect="1"/>
          </p:cNvPicPr>
          <p:nvPr/>
        </p:nvPicPr>
        <p:blipFill>
          <a:blip r:embed="rId9"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spring wheat in 2023? (Please check all that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nutrient type, the graphs illustrate the % of nutrient users who used each approach to decide their application rate in spring wheat in 2023.</a:t>
            </a:r>
          </a:p>
        </p:txBody>
      </p:sp>
    </p:spTree>
    <p:extLst>
      <p:ext uri="{BB962C8B-B14F-4D97-AF65-F5344CB8AC3E}">
        <p14:creationId xmlns:p14="http://schemas.microsoft.com/office/powerpoint/2010/main" val="480593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323AC7-B9E2-4D4A-BDF4-5DF23EE58DE4}"/>
              </a:ext>
            </a:extLst>
          </p:cNvPr>
          <p:cNvPicPr>
            <a:picLocks noChangeAspect="1"/>
          </p:cNvPicPr>
          <p:nvPr/>
        </p:nvPicPr>
        <p:blipFill>
          <a:blip r:embed="rId3"/>
          <a:stretch>
            <a:fillRect/>
          </a:stretch>
        </p:blipFill>
        <p:spPr>
          <a:xfrm>
            <a:off x="2658690" y="815379"/>
            <a:ext cx="8961897" cy="580389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Trend in Approaches Used to Decide Nitrogen Rate in Spring Wheat</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1" name="Picture 10" descr="Asset 8.png">
            <a:hlinkClick r:id="rId5" action="ppaction://hlinksldjump"/>
            <a:extLst>
              <a:ext uri="{FF2B5EF4-FFF2-40B4-BE49-F238E27FC236}">
                <a16:creationId xmlns:a16="http://schemas.microsoft.com/office/drawing/2014/main" id="{135B8608-D943-4190-BC90-54A12AC0BF6A}"/>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9" name="Picture 8" descr="Asset 17.png">
            <a:extLst>
              <a:ext uri="{FF2B5EF4-FFF2-40B4-BE49-F238E27FC236}">
                <a16:creationId xmlns:a16="http://schemas.microsoft.com/office/drawing/2014/main" id="{075DBF0B-F5C3-432B-BDC3-0D88270A7F68}"/>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spring wheat in 2023? (Please check all that apply.)”</a:t>
            </a:r>
          </a:p>
          <a:p>
            <a:pPr lvl="0">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nutrient type, the graphs illustrate the % of </a:t>
            </a:r>
            <a:r>
              <a:rPr lang="en-CA" dirty="0"/>
              <a:t>Nitrogen </a:t>
            </a:r>
            <a:r>
              <a:rPr kumimoji="0" lang="en-CA" sz="1050" b="0" i="0" u="none" strike="noStrike" kern="1200" cap="none" spc="0" normalizeH="0" baseline="0" noProof="0" dirty="0">
                <a:ln>
                  <a:noFill/>
                </a:ln>
                <a:solidFill>
                  <a:srgbClr val="201B1A"/>
                </a:solidFill>
                <a:effectLst/>
                <a:uLnTx/>
                <a:uFillTx/>
                <a:latin typeface="Calibri"/>
                <a:ea typeface="+mn-ea"/>
                <a:cs typeface="+mn-cs"/>
              </a:rPr>
              <a:t>users who used each approach to decide their application rate in spring wheat in </a:t>
            </a:r>
            <a:r>
              <a:rPr lang="en-CA" dirty="0"/>
              <a:t>2021 to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
        <p:nvSpPr>
          <p:cNvPr id="3" name="TextBox 2">
            <a:extLst>
              <a:ext uri="{FF2B5EF4-FFF2-40B4-BE49-F238E27FC236}">
                <a16:creationId xmlns:a16="http://schemas.microsoft.com/office/drawing/2014/main" id="{1E0FAEEB-0F3A-5903-7FF5-787575E3DD37}"/>
              </a:ext>
            </a:extLst>
          </p:cNvPr>
          <p:cNvSpPr txBox="1"/>
          <p:nvPr/>
        </p:nvSpPr>
        <p:spPr>
          <a:xfrm>
            <a:off x="6399212" y="3968068"/>
            <a:ext cx="23622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More N users relied on provincial recommendations and variable rate prescription maps to decide rates in 2023.</a:t>
            </a:r>
          </a:p>
        </p:txBody>
      </p:sp>
    </p:spTree>
    <p:extLst>
      <p:ext uri="{BB962C8B-B14F-4D97-AF65-F5344CB8AC3E}">
        <p14:creationId xmlns:p14="http://schemas.microsoft.com/office/powerpoint/2010/main" val="415541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D2620C-B37F-4A64-8B31-E304FD9F9897}"/>
              </a:ext>
            </a:extLst>
          </p:cNvPr>
          <p:cNvPicPr>
            <a:picLocks noChangeAspect="1"/>
          </p:cNvPicPr>
          <p:nvPr/>
        </p:nvPicPr>
        <p:blipFill>
          <a:blip r:embed="rId3"/>
          <a:stretch>
            <a:fillRect/>
          </a:stretch>
        </p:blipFill>
        <p:spPr>
          <a:xfrm>
            <a:off x="2658690" y="815379"/>
            <a:ext cx="8961897" cy="580389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Trend in Approaches Used to Decide Phosphorus Rate in Spring Wheat</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1" name="Picture 10" descr="Asset 8.png">
            <a:hlinkClick r:id="rId5" action="ppaction://hlinksldjump"/>
            <a:extLst>
              <a:ext uri="{FF2B5EF4-FFF2-40B4-BE49-F238E27FC236}">
                <a16:creationId xmlns:a16="http://schemas.microsoft.com/office/drawing/2014/main" id="{135B8608-D943-4190-BC90-54A12AC0BF6A}"/>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spring wheat in 2023? (Please check all that apply.)”</a:t>
            </a:r>
          </a:p>
          <a:p>
            <a:pPr lvl="0">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nutrient type, the graphs illustrate the % of </a:t>
            </a:r>
            <a:r>
              <a:rPr lang="en-CA" dirty="0"/>
              <a:t>Phosphorus </a:t>
            </a:r>
            <a:r>
              <a:rPr kumimoji="0" lang="en-CA" sz="1050" b="0" i="0" u="none" strike="noStrike" kern="1200" cap="none" spc="0" normalizeH="0" baseline="0" noProof="0" dirty="0">
                <a:ln>
                  <a:noFill/>
                </a:ln>
                <a:solidFill>
                  <a:srgbClr val="201B1A"/>
                </a:solidFill>
                <a:effectLst/>
                <a:uLnTx/>
                <a:uFillTx/>
                <a:latin typeface="Calibri"/>
                <a:ea typeface="+mn-ea"/>
                <a:cs typeface="+mn-cs"/>
              </a:rPr>
              <a:t>users who used each approach to decide their application rate in spring wheat in</a:t>
            </a:r>
            <a:r>
              <a:rPr lang="en-CA" dirty="0"/>
              <a:t> 2021 to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155886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B4341E-8398-4A1F-9518-29D2B8D4481A}"/>
              </a:ext>
            </a:extLst>
          </p:cNvPr>
          <p:cNvPicPr>
            <a:picLocks noChangeAspect="1"/>
          </p:cNvPicPr>
          <p:nvPr/>
        </p:nvPicPr>
        <p:blipFill>
          <a:blip r:embed="rId3"/>
          <a:stretch>
            <a:fillRect/>
          </a:stretch>
        </p:blipFill>
        <p:spPr>
          <a:xfrm>
            <a:off x="2658690" y="833668"/>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Main Person Who Determined Fertilizer Rate</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2" name="Picture 11" descr="Asset 8.png">
            <a:hlinkClick r:id="rId5" action="ppaction://hlinksldjump"/>
            <a:extLst>
              <a:ext uri="{FF2B5EF4-FFF2-40B4-BE49-F238E27FC236}">
                <a16:creationId xmlns:a16="http://schemas.microsoft.com/office/drawing/2014/main" id="{9E74995E-7509-46B4-A7B5-48FC6A22F719}"/>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5" name="TextBox 4">
            <a:extLst>
              <a:ext uri="{FF2B5EF4-FFF2-40B4-BE49-F238E27FC236}">
                <a16:creationId xmlns:a16="http://schemas.microsoft.com/office/drawing/2014/main" id="{57E5C7EA-60B8-F688-31D5-11647D3A81D0}"/>
              </a:ext>
            </a:extLst>
          </p:cNvPr>
          <p:cNvSpPr txBox="1"/>
          <p:nvPr/>
        </p:nvSpPr>
        <p:spPr>
          <a:xfrm>
            <a:off x="10209212" y="3886200"/>
            <a:ext cx="19050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Large farms and those very familiar with 4R were less likely to rely on their ag retailer to set rates. </a:t>
            </a:r>
          </a:p>
        </p:txBody>
      </p:sp>
      <p:graphicFrame>
        <p:nvGraphicFramePr>
          <p:cNvPr id="3" name="Object 2">
            <a:extLst>
              <a:ext uri="{FF2B5EF4-FFF2-40B4-BE49-F238E27FC236}">
                <a16:creationId xmlns:a16="http://schemas.microsoft.com/office/drawing/2014/main" id="{9EBB90E2-A5C5-4DD0-B65A-CCF9CBC45F1C}"/>
              </a:ext>
            </a:extLst>
          </p:cNvPr>
          <p:cNvGraphicFramePr>
            <a:graphicFrameLocks/>
          </p:cNvGraphicFramePr>
          <p:nvPr>
            <p:extLst>
              <p:ext uri="{D42A27DB-BD31-4B8C-83A1-F6EECF244321}">
                <p14:modId xmlns:p14="http://schemas.microsoft.com/office/powerpoint/2010/main" val="1713688329"/>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9EBB90E2-A5C5-4DD0-B65A-CCF9CBC45F1C}"/>
                          </a:ext>
                        </a:extLst>
                      </p:cNvPr>
                      <p:cNvPicPr/>
                      <p:nvPr/>
                    </p:nvPicPr>
                    <p:blipFill>
                      <a:blip r:embed="rId8"/>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"Who was the main person who determined what fertilizer application rate you should use for your spring wheat in 2023?"</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spring wheat growers who indicated each person who determined their fertilizer application rate in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6650306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8A3A68-A771-4076-B8A1-353C25A6FBCE}"/>
              </a:ext>
            </a:extLst>
          </p:cNvPr>
          <p:cNvPicPr>
            <a:picLocks noChangeAspect="1"/>
          </p:cNvPicPr>
          <p:nvPr/>
        </p:nvPicPr>
        <p:blipFill>
          <a:blip r:embed="rId3"/>
          <a:stretch>
            <a:fillRect/>
          </a:stretch>
        </p:blipFill>
        <p:spPr>
          <a:xfrm>
            <a:off x="2655643" y="830621"/>
            <a:ext cx="896799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Linkage of Who Makes Rate Decisions on 4R Consistency Compliance</a:t>
            </a:r>
            <a:br>
              <a:rPr lang="en-US" sz="2200" u="none" dirty="0"/>
            </a:br>
            <a:r>
              <a:rPr lang="en-US" sz="2200" u="none" dirty="0"/>
              <a:t>- Spring Wheat</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2" name="Picture 11" descr="Asset 8.png">
            <a:hlinkClick r:id="rId5" action="ppaction://hlinksldjump"/>
            <a:extLst>
              <a:ext uri="{FF2B5EF4-FFF2-40B4-BE49-F238E27FC236}">
                <a16:creationId xmlns:a16="http://schemas.microsoft.com/office/drawing/2014/main" id="{9B8C8692-D009-4E1B-8294-37132773711A}"/>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3" name="Picture 2" descr="Asset 17.png">
            <a:extLst>
              <a:ext uri="{FF2B5EF4-FFF2-40B4-BE49-F238E27FC236}">
                <a16:creationId xmlns:a16="http://schemas.microsoft.com/office/drawing/2014/main" id="{5A5ED3F3-6DAC-763E-D3B1-629ED555F4D6}"/>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5" name="TextBox 4">
            <a:extLst>
              <a:ext uri="{FF2B5EF4-FFF2-40B4-BE49-F238E27FC236}">
                <a16:creationId xmlns:a16="http://schemas.microsoft.com/office/drawing/2014/main" id="{C44BEB9E-7F80-58BC-7ADD-6B67B4B2D136}"/>
              </a:ext>
            </a:extLst>
          </p:cNvPr>
          <p:cNvSpPr txBox="1"/>
          <p:nvPr/>
        </p:nvSpPr>
        <p:spPr>
          <a:xfrm>
            <a:off x="8837612" y="2725948"/>
            <a:ext cx="1598613"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When fertilizer rate decisions are made on farm, 4R Consistency is lower.</a:t>
            </a:r>
          </a:p>
        </p:txBody>
      </p:sp>
      <p:graphicFrame>
        <p:nvGraphicFramePr>
          <p:cNvPr id="9" name="Object 8">
            <a:extLst>
              <a:ext uri="{FF2B5EF4-FFF2-40B4-BE49-F238E27FC236}">
                <a16:creationId xmlns:a16="http://schemas.microsoft.com/office/drawing/2014/main" id="{00FAC9C9-6FEB-415D-B305-3CB9951CA7F0}"/>
              </a:ext>
            </a:extLst>
          </p:cNvPr>
          <p:cNvGraphicFramePr>
            <a:graphicFrameLocks/>
          </p:cNvGraphicFramePr>
          <p:nvPr>
            <p:extLst>
              <p:ext uri="{D42A27DB-BD31-4B8C-83A1-F6EECF244321}">
                <p14:modId xmlns:p14="http://schemas.microsoft.com/office/powerpoint/2010/main" val="3727762860"/>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9" name="Object 8">
                        <a:extLst>
                          <a:ext uri="{FF2B5EF4-FFF2-40B4-BE49-F238E27FC236}">
                            <a16:creationId xmlns:a16="http://schemas.microsoft.com/office/drawing/2014/main" id="{00FAC9C9-6FEB-415D-B305-3CB9951CA7F0}"/>
                          </a:ext>
                        </a:extLst>
                      </p:cNvPr>
                      <p:cNvPicPr/>
                      <p:nvPr/>
                    </p:nvPicPr>
                    <p:blipFill>
                      <a:blip r:embed="rId9"/>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66941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Respondents were asked: "Who is the main person who determined what fertilizer application rate you should use for your Spring Wheat?"  The chart illustrates the % of crop acres that meet Level 1 and Level 2 4R consistency criteria based on who made the fertilizer rate decision. </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785059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96296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BB13E6-5ABD-4638-8161-8909536FE932}"/>
              </a:ext>
            </a:extLst>
          </p:cNvPr>
          <p:cNvPicPr>
            <a:picLocks noChangeAspect="1"/>
          </p:cNvPicPr>
          <p:nvPr/>
        </p:nvPicPr>
        <p:blipFill>
          <a:blip r:embed="rId3"/>
          <a:stretch>
            <a:fillRect/>
          </a:stretch>
        </p:blipFill>
        <p:spPr>
          <a:xfrm>
            <a:off x="2771477" y="836717"/>
            <a:ext cx="8736325"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Trend in Linkage of Who Makes Rate Decisions on 4R Consistency Compliance</a:t>
            </a:r>
            <a:br>
              <a:rPr lang="en-US" sz="2200" u="none" dirty="0"/>
            </a:br>
            <a:r>
              <a:rPr lang="en-US" sz="2200" u="none" dirty="0"/>
              <a:t>- Spring Wheat</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2" name="Picture 11" descr="Asset 8.png">
            <a:hlinkClick r:id="rId5" action="ppaction://hlinksldjump"/>
            <a:extLst>
              <a:ext uri="{FF2B5EF4-FFF2-40B4-BE49-F238E27FC236}">
                <a16:creationId xmlns:a16="http://schemas.microsoft.com/office/drawing/2014/main" id="{9B8C8692-D009-4E1B-8294-37132773711A}"/>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5" name="TextBox 4">
            <a:extLst>
              <a:ext uri="{FF2B5EF4-FFF2-40B4-BE49-F238E27FC236}">
                <a16:creationId xmlns:a16="http://schemas.microsoft.com/office/drawing/2014/main" id="{EDC18281-0E68-93F4-C980-F30FC4D4CE6E}"/>
              </a:ext>
            </a:extLst>
          </p:cNvPr>
          <p:cNvSpPr txBox="1"/>
          <p:nvPr/>
        </p:nvSpPr>
        <p:spPr>
          <a:xfrm>
            <a:off x="5545137" y="2743200"/>
            <a:ext cx="19050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Level 1 compliance declined in 2023 among those who made fertilizer decisions on farm in 2023. </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Respondents were asked: "Who is the main person who determined what fertilizer application rate you should use for your Spring Wheat?"  </a:t>
            </a:r>
          </a:p>
          <a:p>
            <a:pPr lvl="0">
              <a:defRPr/>
            </a:pPr>
            <a:r>
              <a:rPr lang="en-US" dirty="0"/>
              <a:t>The chart illustrates the % of crop acres that meet Level 1 and Level 2 4R consistency criteria based on who made the fertilizer rate decision in each year. </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36141060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D51766-09F6-2223-8329-A5EF537562AF}"/>
              </a:ext>
            </a:extLst>
          </p:cNvPr>
          <p:cNvPicPr>
            <a:picLocks noChangeAspect="1"/>
          </p:cNvPicPr>
          <p:nvPr/>
        </p:nvPicPr>
        <p:blipFill>
          <a:blip r:embed="rId3"/>
          <a:stretch>
            <a:fillRect/>
          </a:stretch>
        </p:blipFill>
        <p:spPr>
          <a:xfrm>
            <a:off x="2648356" y="880669"/>
            <a:ext cx="8961896" cy="565196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Professional Designation of Person Who Determined Fertilizer Rate</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2" name="Picture 11" descr="Asset 8.png">
            <a:hlinkClick r:id="rId5" action="ppaction://hlinksldjump"/>
            <a:extLst>
              <a:ext uri="{FF2B5EF4-FFF2-40B4-BE49-F238E27FC236}">
                <a16:creationId xmlns:a16="http://schemas.microsoft.com/office/drawing/2014/main" id="{9B8C8692-D009-4E1B-8294-37132773711A}"/>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EB46FBD6-6290-3AD5-C89A-B00EF0006A30}"/>
              </a:ext>
            </a:extLst>
          </p:cNvPr>
          <p:cNvGraphicFramePr>
            <a:graphicFrameLocks/>
          </p:cNvGraphicFramePr>
          <p:nvPr>
            <p:extLst>
              <p:ext uri="{D42A27DB-BD31-4B8C-83A1-F6EECF244321}">
                <p14:modId xmlns:p14="http://schemas.microsoft.com/office/powerpoint/2010/main" val="62913347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EB46FBD6-6290-3AD5-C89A-B00EF0006A30}"/>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"Did the person who determined your fertilizer application rate hold any of the following professional designations?"</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for each type of person who determined the fertilizer application rate, the charts illustrate the professional designation of those people.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833974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86EC3E-0CB8-8D1C-EE24-151E0E0729A2}"/>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Importance of Professional Designation</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2" name="Picture 11" descr="Asset 8.png">
            <a:hlinkClick r:id="rId5" action="ppaction://hlinksldjump"/>
            <a:extLst>
              <a:ext uri="{FF2B5EF4-FFF2-40B4-BE49-F238E27FC236}">
                <a16:creationId xmlns:a16="http://schemas.microsoft.com/office/drawing/2014/main" id="{388E600D-2E80-4A2D-879B-850691341088}"/>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9" name="TextBox 8">
            <a:extLst>
              <a:ext uri="{FF2B5EF4-FFF2-40B4-BE49-F238E27FC236}">
                <a16:creationId xmlns:a16="http://schemas.microsoft.com/office/drawing/2014/main" id="{BEE70E9F-6046-4E8D-87F7-A5DA837E0C71}"/>
              </a:ext>
            </a:extLst>
          </p:cNvPr>
          <p:cNvSpPr txBox="1"/>
          <p:nvPr/>
        </p:nvSpPr>
        <p:spPr>
          <a:xfrm>
            <a:off x="4926516" y="3182368"/>
            <a:ext cx="2722722"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55% of those growers who use an Ag Retailer to provide fertilizer rate recommendations indicated the professional designation is important.</a:t>
            </a:r>
          </a:p>
        </p:txBody>
      </p:sp>
      <p:graphicFrame>
        <p:nvGraphicFramePr>
          <p:cNvPr id="3" name="Object 2">
            <a:extLst>
              <a:ext uri="{FF2B5EF4-FFF2-40B4-BE49-F238E27FC236}">
                <a16:creationId xmlns:a16="http://schemas.microsoft.com/office/drawing/2014/main" id="{54190975-AA23-DFE7-C8A1-D7892FD22E39}"/>
              </a:ext>
            </a:extLst>
          </p:cNvPr>
          <p:cNvGraphicFramePr>
            <a:graphicFrameLocks/>
          </p:cNvGraphicFramePr>
          <p:nvPr>
            <p:extLst>
              <p:ext uri="{D42A27DB-BD31-4B8C-83A1-F6EECF244321}">
                <p14:modId xmlns:p14="http://schemas.microsoft.com/office/powerpoint/2010/main" val="132482517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54190975-AA23-DFE7-C8A1-D7892FD22E39}"/>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"How important is it to you that the person providing your fertilizer application rate recommendation has a professional designation (i.e. CCA, P.Ag.)"</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for each type of person who determined the fertilizer application rate, the chart illustrates the level of importance for having a professional designation.</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699015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C4CF75-5D8C-41A3-AEA0-DE6F7D2232C1}"/>
              </a:ext>
            </a:extLst>
          </p:cNvPr>
          <p:cNvPicPr>
            <a:picLocks noChangeAspect="1"/>
          </p:cNvPicPr>
          <p:nvPr/>
        </p:nvPicPr>
        <p:blipFill>
          <a:blip r:embed="rId3"/>
          <a:stretch>
            <a:fillRect/>
          </a:stretch>
        </p:blipFill>
        <p:spPr>
          <a:xfrm>
            <a:off x="2658690" y="833668"/>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Deviation from Recommended Application Rate</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2" name="Picture 11" descr="Asset 8.png">
            <a:hlinkClick r:id="rId5" action="ppaction://hlinksldjump"/>
            <a:extLst>
              <a:ext uri="{FF2B5EF4-FFF2-40B4-BE49-F238E27FC236}">
                <a16:creationId xmlns:a16="http://schemas.microsoft.com/office/drawing/2014/main" id="{0C9A1829-4CFC-4A6E-AF87-139FF12C6956}"/>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5" name="TextBox 4">
            <a:extLst>
              <a:ext uri="{FF2B5EF4-FFF2-40B4-BE49-F238E27FC236}">
                <a16:creationId xmlns:a16="http://schemas.microsoft.com/office/drawing/2014/main" id="{36E7BB49-56A5-5DF6-A63D-32E7323CA1E0}"/>
              </a:ext>
            </a:extLst>
          </p:cNvPr>
          <p:cNvSpPr txBox="1"/>
          <p:nvPr/>
        </p:nvSpPr>
        <p:spPr>
          <a:xfrm>
            <a:off x="9980612" y="4330253"/>
            <a:ext cx="1981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Young growers were less likely to decrease below recommended rates.</a:t>
            </a:r>
          </a:p>
        </p:txBody>
      </p:sp>
      <p:sp>
        <p:nvSpPr>
          <p:cNvPr id="3" name="TextBox 2">
            <a:extLst>
              <a:ext uri="{FF2B5EF4-FFF2-40B4-BE49-F238E27FC236}">
                <a16:creationId xmlns:a16="http://schemas.microsoft.com/office/drawing/2014/main" id="{2491A4C7-8B7D-5D6C-65E9-4B51FECDFF7A}"/>
              </a:ext>
            </a:extLst>
          </p:cNvPr>
          <p:cNvSpPr txBox="1"/>
          <p:nvPr/>
        </p:nvSpPr>
        <p:spPr>
          <a:xfrm>
            <a:off x="10040847" y="2175549"/>
            <a:ext cx="1981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Manitoba growers were less likely to decrease below recommended rates.</a:t>
            </a:r>
          </a:p>
        </p:txBody>
      </p:sp>
      <p:graphicFrame>
        <p:nvGraphicFramePr>
          <p:cNvPr id="4" name="Object 3">
            <a:extLst>
              <a:ext uri="{FF2B5EF4-FFF2-40B4-BE49-F238E27FC236}">
                <a16:creationId xmlns:a16="http://schemas.microsoft.com/office/drawing/2014/main" id="{2BF59311-ED91-190C-A8C1-96D2DB83B4C8}"/>
              </a:ext>
            </a:extLst>
          </p:cNvPr>
          <p:cNvGraphicFramePr>
            <a:graphicFrameLocks/>
          </p:cNvGraphicFramePr>
          <p:nvPr>
            <p:extLst>
              <p:ext uri="{D42A27DB-BD31-4B8C-83A1-F6EECF244321}">
                <p14:modId xmlns:p14="http://schemas.microsoft.com/office/powerpoint/2010/main" val="267581678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2BF59311-ED91-190C-A8C1-96D2DB83B4C8}"/>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"Did you decide to increase or decrease your fertilizer application rate in spring wheat above or below the recommended rate?"</a:t>
            </a:r>
          </a:p>
          <a:p>
            <a:pPr lvl="0"/>
            <a:r>
              <a:rPr lang="en-US" dirty="0"/>
              <a:t>The pie chart illustrates the % of respondents who went above the recommended rate, below the recommended rate or applied the recommended rate. Separately for various geographic and demographic segments, the chart on the right illustrates the % of respondents who decreased their application rate below the recommended rate.</a:t>
            </a:r>
            <a:endParaRPr lang="en-CA" sz="800" dirty="0"/>
          </a:p>
        </p:txBody>
      </p:sp>
    </p:spTree>
    <p:extLst>
      <p:ext uri="{BB962C8B-B14F-4D97-AF65-F5344CB8AC3E}">
        <p14:creationId xmlns:p14="http://schemas.microsoft.com/office/powerpoint/2010/main" val="1947906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28CEA5-5A9F-26EF-7DAE-7A1934C0C095}"/>
              </a:ext>
            </a:extLst>
          </p:cNvPr>
          <p:cNvPicPr>
            <a:picLocks noChangeAspect="1"/>
          </p:cNvPicPr>
          <p:nvPr/>
        </p:nvPicPr>
        <p:blipFill>
          <a:blip r:embed="rId2"/>
          <a:stretch>
            <a:fillRect/>
          </a:stretch>
        </p:blipFill>
        <p:spPr>
          <a:xfrm>
            <a:off x="2648356" y="816899"/>
            <a:ext cx="8961896" cy="577950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Canola - % of Volume</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Sulphur volume applied in canola that was applied at each timing in each year.</a:t>
            </a:r>
          </a:p>
          <a:p>
            <a:r>
              <a:rPr lang="en-CA" dirty="0"/>
              <a:t>Total pounds of actual Sulphur applied was calculated based on all sources of Sulphur from all fertilizer types.</a:t>
            </a:r>
          </a:p>
        </p:txBody>
      </p:sp>
      <p:sp>
        <p:nvSpPr>
          <p:cNvPr id="16" name="Isosceles Triangle 15"/>
          <p:cNvSpPr/>
          <p:nvPr/>
        </p:nvSpPr>
        <p:spPr>
          <a:xfrm>
            <a:off x="9221589" y="470296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8761412" y="4873752"/>
            <a:ext cx="256412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67% of the Sulphur volume in canola was applied at planting in 2023; a decline from 2022.</a:t>
            </a:r>
          </a:p>
        </p:txBody>
      </p:sp>
      <p:sp>
        <p:nvSpPr>
          <p:cNvPr id="22" name="Rectangle 21">
            <a:hlinkClick r:id="rId7" action="ppaction://hlinksldjump"/>
            <a:extLst>
              <a:ext uri="{FF2B5EF4-FFF2-40B4-BE49-F238E27FC236}">
                <a16:creationId xmlns:a16="http://schemas.microsoft.com/office/drawing/2014/main" id="{8F25E0ED-35F8-48CA-8B07-4FC5F2A430DC}"/>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1" name="Picture 10">
            <a:extLst>
              <a:ext uri="{FF2B5EF4-FFF2-40B4-BE49-F238E27FC236}">
                <a16:creationId xmlns:a16="http://schemas.microsoft.com/office/drawing/2014/main" id="{0B1464E9-3132-8F2E-AF93-279DF6C076AE}"/>
              </a:ext>
            </a:extLst>
          </p:cNvPr>
          <p:cNvPicPr>
            <a:picLocks noChangeAspect="1"/>
          </p:cNvPicPr>
          <p:nvPr/>
        </p:nvPicPr>
        <p:blipFill>
          <a:blip r:embed="rId8"/>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B0A7F836-546D-3E66-A53D-9392F5366CB8}"/>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2341312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1"/>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0556BB-8E46-2902-0BFD-58D0111653B5}"/>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Reasons for Increasing Above Recommended Application Rate</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2" name="Picture 11" descr="Asset 8.png">
            <a:hlinkClick r:id="rId5" action="ppaction://hlinksldjump"/>
            <a:extLst>
              <a:ext uri="{FF2B5EF4-FFF2-40B4-BE49-F238E27FC236}">
                <a16:creationId xmlns:a16="http://schemas.microsoft.com/office/drawing/2014/main" id="{42955C07-05E0-44CD-9F8B-993A17017C86}"/>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4" name="Object 3">
            <a:extLst>
              <a:ext uri="{FF2B5EF4-FFF2-40B4-BE49-F238E27FC236}">
                <a16:creationId xmlns:a16="http://schemas.microsoft.com/office/drawing/2014/main" id="{C4290D50-B714-47C4-6B27-5707CB44B43F}"/>
              </a:ext>
            </a:extLst>
          </p:cNvPr>
          <p:cNvGraphicFramePr>
            <a:graphicFrameLocks/>
          </p:cNvGraphicFramePr>
          <p:nvPr>
            <p:extLst>
              <p:ext uri="{D42A27DB-BD31-4B8C-83A1-F6EECF244321}">
                <p14:modId xmlns:p14="http://schemas.microsoft.com/office/powerpoint/2010/main" val="119148655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C4290D50-B714-47C4-6B27-5707CB44B43F}"/>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who increased their fertilizer rate above the recommended rate were asked: "What were the reasons that you increased your fertilizer application rate in spring wheat above the recommended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main reason and other reasons for applying more than the recommended rate in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660299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663540-24C9-CECA-2EC1-D1F17AEFB777}"/>
              </a:ext>
            </a:extLst>
          </p:cNvPr>
          <p:cNvPicPr>
            <a:picLocks noChangeAspect="1"/>
          </p:cNvPicPr>
          <p:nvPr/>
        </p:nvPicPr>
        <p:blipFill>
          <a:blip r:embed="rId3"/>
          <a:stretch>
            <a:fillRect/>
          </a:stretch>
        </p:blipFill>
        <p:spPr>
          <a:xfrm>
            <a:off x="2658690" y="838675"/>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Reasons for Decreasing Below Recommended Application Rate</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2" name="Picture 11" descr="Asset 8.png">
            <a:hlinkClick r:id="rId5" action="ppaction://hlinksldjump"/>
            <a:extLst>
              <a:ext uri="{FF2B5EF4-FFF2-40B4-BE49-F238E27FC236}">
                <a16:creationId xmlns:a16="http://schemas.microsoft.com/office/drawing/2014/main" id="{320D7FB3-1565-4AF7-91B7-B5D3CF0E1CFC}"/>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3" name="TextBox 2">
            <a:extLst>
              <a:ext uri="{FF2B5EF4-FFF2-40B4-BE49-F238E27FC236}">
                <a16:creationId xmlns:a16="http://schemas.microsoft.com/office/drawing/2014/main" id="{D5EC5F24-D23C-44D4-A4D3-527475861163}"/>
              </a:ext>
            </a:extLst>
          </p:cNvPr>
          <p:cNvSpPr txBox="1"/>
          <p:nvPr/>
        </p:nvSpPr>
        <p:spPr>
          <a:xfrm>
            <a:off x="7542212" y="1171056"/>
            <a:ext cx="1987923"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44% of growers say fertilizer prices were the main reason for decreasing their fertilizer rates in 2023.</a:t>
            </a:r>
          </a:p>
        </p:txBody>
      </p:sp>
      <p:graphicFrame>
        <p:nvGraphicFramePr>
          <p:cNvPr id="9" name="Object 8">
            <a:extLst>
              <a:ext uri="{FF2B5EF4-FFF2-40B4-BE49-F238E27FC236}">
                <a16:creationId xmlns:a16="http://schemas.microsoft.com/office/drawing/2014/main" id="{086020C0-B4C0-FB95-1190-2E41B51D2B68}"/>
              </a:ext>
            </a:extLst>
          </p:cNvPr>
          <p:cNvGraphicFramePr>
            <a:graphicFrameLocks/>
          </p:cNvGraphicFramePr>
          <p:nvPr>
            <p:extLst>
              <p:ext uri="{D42A27DB-BD31-4B8C-83A1-F6EECF244321}">
                <p14:modId xmlns:p14="http://schemas.microsoft.com/office/powerpoint/2010/main" val="58798946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9" name="Object 8">
                        <a:extLst>
                          <a:ext uri="{FF2B5EF4-FFF2-40B4-BE49-F238E27FC236}">
                            <a16:creationId xmlns:a16="http://schemas.microsoft.com/office/drawing/2014/main" id="{086020C0-B4C0-FB95-1190-2E41B51D2B68}"/>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who decreased their fertilizer rate below the recommended rate were asked: "What were the reasons that you decreased your fertilizer application rate in spring wheat below the recommended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main reason and other reasons for applying less than the recommended rate in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931563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4">
            <a:extLst>
              <a:ext uri="{FF2B5EF4-FFF2-40B4-BE49-F238E27FC236}">
                <a16:creationId xmlns:a16="http://schemas.microsoft.com/office/drawing/2014/main" id="{56E67D78-F57A-CE2F-3F13-8771C4264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656" y="540514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4">
            <a:extLst>
              <a:ext uri="{FF2B5EF4-FFF2-40B4-BE49-F238E27FC236}">
                <a16:creationId xmlns:a16="http://schemas.microsoft.com/office/drawing/2014/main" id="{4C62F6FB-737D-5D3A-4ADC-C97087E7E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655" y="200135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0A69A4D1-713D-E4E8-CDC2-79F87BFC14C1}"/>
              </a:ext>
            </a:extLst>
          </p:cNvPr>
          <p:cNvPicPr>
            <a:picLocks noChangeAspect="1"/>
          </p:cNvPicPr>
          <p:nvPr/>
        </p:nvPicPr>
        <p:blipFill>
          <a:blip r:embed="rId4"/>
          <a:stretch>
            <a:fillRect/>
          </a:stretch>
        </p:blipFill>
        <p:spPr>
          <a:xfrm>
            <a:off x="2648355" y="822995"/>
            <a:ext cx="8961898"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Nitrogen Stabilizers in Spring Wheat - By Fertilizer Type</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4" name="TextBox 3"/>
          <p:cNvSpPr txBox="1"/>
          <p:nvPr/>
        </p:nvSpPr>
        <p:spPr>
          <a:xfrm>
            <a:off x="2165063" y="6324600"/>
            <a:ext cx="1463571" cy="352199"/>
          </a:xfrm>
          <a:prstGeom prst="rect">
            <a:avLst/>
          </a:prstGeom>
          <a:noFill/>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01B1A"/>
                </a:solidFill>
                <a:effectLst/>
                <a:uLnTx/>
                <a:uFillTx/>
                <a:latin typeface="Calibri"/>
                <a:ea typeface="+mn-ea"/>
                <a:cs typeface="+mn-cs"/>
              </a:rPr>
              <a:t>Note: This analysis excludes ESN and SuperU</a:t>
            </a:r>
          </a:p>
        </p:txBody>
      </p:sp>
      <p:sp>
        <p:nvSpPr>
          <p:cNvPr id="14" name="TextBox 13"/>
          <p:cNvSpPr txBox="1"/>
          <p:nvPr/>
        </p:nvSpPr>
        <p:spPr>
          <a:xfrm>
            <a:off x="6704012" y="3581400"/>
            <a:ext cx="267691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8% of spring wheat acres treated with </a:t>
            </a:r>
            <a:r>
              <a:rPr lang="en-US" sz="1000" dirty="0">
                <a:solidFill>
                  <a:srgbClr val="201B1A"/>
                </a:solidFill>
                <a:latin typeface="Calibri"/>
              </a:rPr>
              <a:t>Urea</a:t>
            </a:r>
            <a:r>
              <a:rPr kumimoji="0" lang="en-US" sz="1000" b="0" i="0" u="none" strike="noStrike" kern="1200" cap="none" spc="0" normalizeH="0" baseline="0" noProof="0" dirty="0">
                <a:ln>
                  <a:noFill/>
                </a:ln>
                <a:solidFill>
                  <a:srgbClr val="201B1A"/>
                </a:solidFill>
                <a:effectLst/>
                <a:uLnTx/>
                <a:uFillTx/>
                <a:latin typeface="Calibri"/>
                <a:ea typeface="+mn-ea"/>
                <a:cs typeface="+mn-cs"/>
              </a:rPr>
              <a:t> had a nitrogen stabilizer applied with the Urea in 2023.</a:t>
            </a:r>
          </a:p>
        </p:txBody>
      </p:sp>
      <p:pic>
        <p:nvPicPr>
          <p:cNvPr id="15" name="Picture 14" descr="Asset 8.png">
            <a:hlinkClick r:id="rId7" action="ppaction://hlinksldjump"/>
            <a:extLst>
              <a:ext uri="{FF2B5EF4-FFF2-40B4-BE49-F238E27FC236}">
                <a16:creationId xmlns:a16="http://schemas.microsoft.com/office/drawing/2014/main" id="{0CBB3AC3-B2D5-4232-8210-298FA61DC9A4}"/>
              </a:ext>
            </a:extLst>
          </p:cNvPr>
          <p:cNvPicPr>
            <a:picLocks noChangeAspect="1"/>
          </p:cNvPicPr>
          <p:nvPr/>
        </p:nvPicPr>
        <p:blipFill>
          <a:blip r:embed="rId8" cstate="print"/>
          <a:stretch>
            <a:fillRect/>
          </a:stretch>
        </p:blipFill>
        <p:spPr>
          <a:xfrm>
            <a:off x="1371600" y="5178212"/>
            <a:ext cx="301752" cy="171642"/>
          </a:xfrm>
          <a:prstGeom prst="rect">
            <a:avLst/>
          </a:prstGeom>
        </p:spPr>
      </p:pic>
      <p:graphicFrame>
        <p:nvGraphicFramePr>
          <p:cNvPr id="6" name="Object 5">
            <a:extLst>
              <a:ext uri="{FF2B5EF4-FFF2-40B4-BE49-F238E27FC236}">
                <a16:creationId xmlns:a16="http://schemas.microsoft.com/office/drawing/2014/main" id="{5E400A0E-F75E-78E6-DB65-C288E07D1218}"/>
              </a:ext>
            </a:extLst>
          </p:cNvPr>
          <p:cNvGraphicFramePr>
            <a:graphicFrameLocks/>
          </p:cNvGraphicFramePr>
          <p:nvPr>
            <p:extLst>
              <p:ext uri="{D42A27DB-BD31-4B8C-83A1-F6EECF244321}">
                <p14:modId xmlns:p14="http://schemas.microsoft.com/office/powerpoint/2010/main" val="165681188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6" name="Object 5">
                        <a:extLst>
                          <a:ext uri="{FF2B5EF4-FFF2-40B4-BE49-F238E27FC236}">
                            <a16:creationId xmlns:a16="http://schemas.microsoft.com/office/drawing/2014/main" id="{5E400A0E-F75E-78E6-DB65-C288E07D1218}"/>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users of primary nitrogen fertilizers were asked: "Which of the following nitrogen stabilizers did you use?"</a:t>
            </a:r>
          </a:p>
          <a:p>
            <a:r>
              <a:rPr lang="en-US" dirty="0"/>
              <a:t>The chart illustrates the use of any nitrogen stabilizer on each nitrogen fertilizer type, expressed as the % of acres treated with each primary nitrogen fertilizer type.</a:t>
            </a:r>
            <a:endParaRPr lang="en-CA" dirty="0"/>
          </a:p>
        </p:txBody>
      </p:sp>
    </p:spTree>
    <p:extLst>
      <p:ext uri="{BB962C8B-B14F-4D97-AF65-F5344CB8AC3E}">
        <p14:creationId xmlns:p14="http://schemas.microsoft.com/office/powerpoint/2010/main" val="11373683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25C74C-8AE2-B90E-34B0-9F93D4B061C3}"/>
              </a:ext>
            </a:extLst>
          </p:cNvPr>
          <p:cNvPicPr>
            <a:picLocks noChangeAspect="1"/>
          </p:cNvPicPr>
          <p:nvPr/>
        </p:nvPicPr>
        <p:blipFill>
          <a:blip r:embed="rId3"/>
          <a:stretch>
            <a:fillRect/>
          </a:stretch>
        </p:blipFill>
        <p:spPr>
          <a:xfrm>
            <a:off x="2648356" y="829092"/>
            <a:ext cx="8961897" cy="57551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Nitrogen Stabilizers in Spring Wheat - By Application Timing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1" name="TextBox 10"/>
          <p:cNvSpPr txBox="1"/>
          <p:nvPr/>
        </p:nvSpPr>
        <p:spPr>
          <a:xfrm>
            <a:off x="2192050" y="6405809"/>
            <a:ext cx="1463571" cy="352199"/>
          </a:xfrm>
          <a:prstGeom prst="rect">
            <a:avLst/>
          </a:prstGeom>
          <a:noFill/>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01B1A"/>
                </a:solidFill>
                <a:effectLst/>
                <a:uLnTx/>
                <a:uFillTx/>
                <a:latin typeface="Calibri"/>
                <a:ea typeface="+mn-ea"/>
                <a:cs typeface="+mn-cs"/>
              </a:rPr>
              <a:t>Note: This analysis excludes ESN and SuperU</a:t>
            </a:r>
          </a:p>
        </p:txBody>
      </p:sp>
      <p:sp>
        <p:nvSpPr>
          <p:cNvPr id="13" name="TextBox 12"/>
          <p:cNvSpPr txBox="1"/>
          <p:nvPr/>
        </p:nvSpPr>
        <p:spPr>
          <a:xfrm>
            <a:off x="5561012" y="4419600"/>
            <a:ext cx="203745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7% of N-fertilizer acres at planting had a nitrogen stabilizer applied.</a:t>
            </a:r>
          </a:p>
        </p:txBody>
      </p:sp>
      <p:pic>
        <p:nvPicPr>
          <p:cNvPr id="15" name="Picture 14" descr="Asset 8.png">
            <a:hlinkClick r:id="rId6" action="ppaction://hlinksldjump"/>
            <a:extLst>
              <a:ext uri="{FF2B5EF4-FFF2-40B4-BE49-F238E27FC236}">
                <a16:creationId xmlns:a16="http://schemas.microsoft.com/office/drawing/2014/main" id="{7FED3B4C-D023-47D4-8B35-F372C0E6EB59}"/>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users of primary nitrogen fertilizers were asked: "Which of the following nitrogen stabilizers did you use?"</a:t>
            </a:r>
          </a:p>
          <a:p>
            <a:r>
              <a:rPr lang="en-US" dirty="0"/>
              <a:t>The chart illustrates the use of any nitrogen stabilizer on any nitrogen fertilizer type at each application timing, expressed as the % of acres of any primary nitrogen fertilizer type that was treated with any nitrogen stabilizer.</a:t>
            </a:r>
            <a:endParaRPr lang="en-CA" dirty="0"/>
          </a:p>
        </p:txBody>
      </p:sp>
    </p:spTree>
    <p:extLst>
      <p:ext uri="{BB962C8B-B14F-4D97-AF65-F5344CB8AC3E}">
        <p14:creationId xmlns:p14="http://schemas.microsoft.com/office/powerpoint/2010/main" val="101140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A53C86-4519-B472-2A6A-FD7A164094A4}"/>
              </a:ext>
            </a:extLst>
          </p:cNvPr>
          <p:cNvPicPr>
            <a:picLocks noChangeAspect="1"/>
          </p:cNvPicPr>
          <p:nvPr/>
        </p:nvPicPr>
        <p:blipFill>
          <a:blip r:embed="rId3"/>
          <a:stretch>
            <a:fillRect/>
          </a:stretch>
        </p:blipFill>
        <p:spPr>
          <a:xfrm>
            <a:off x="2648356" y="828002"/>
            <a:ext cx="8961896" cy="575730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Individual Nitrogen Stabilizers in Spring Wheat</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TextBox 10"/>
          <p:cNvSpPr txBox="1"/>
          <p:nvPr/>
        </p:nvSpPr>
        <p:spPr>
          <a:xfrm>
            <a:off x="2165063" y="6403854"/>
            <a:ext cx="1463571" cy="352199"/>
          </a:xfrm>
          <a:prstGeom prst="rect">
            <a:avLst/>
          </a:prstGeom>
          <a:noFill/>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01B1A"/>
                </a:solidFill>
                <a:effectLst/>
                <a:uLnTx/>
                <a:uFillTx/>
                <a:latin typeface="Calibri"/>
                <a:ea typeface="+mn-ea"/>
                <a:cs typeface="+mn-cs"/>
              </a:rPr>
              <a:t>Note: This analysis excludes ESN and SuperU</a:t>
            </a:r>
          </a:p>
        </p:txBody>
      </p:sp>
      <p:sp>
        <p:nvSpPr>
          <p:cNvPr id="14" name="Isosceles Triangle 13"/>
          <p:cNvSpPr/>
          <p:nvPr/>
        </p:nvSpPr>
        <p:spPr>
          <a:xfrm rot="16200000">
            <a:off x="6613666" y="4760199"/>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5" name="TextBox 14"/>
          <p:cNvSpPr txBox="1"/>
          <p:nvPr/>
        </p:nvSpPr>
        <p:spPr>
          <a:xfrm>
            <a:off x="6780212" y="4627377"/>
            <a:ext cx="22860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US" sz="1000" dirty="0">
                <a:solidFill>
                  <a:srgbClr val="201B1A"/>
                </a:solidFill>
                <a:latin typeface="Calibri"/>
              </a:rPr>
              <a:t>Active Stabilizer Plus </a:t>
            </a:r>
            <a:r>
              <a:rPr kumimoji="0" lang="en-US" sz="1000" b="0" i="0" u="none" strike="noStrike" kern="1200" cap="none" spc="0" normalizeH="0" baseline="0" noProof="0" dirty="0">
                <a:ln>
                  <a:noFill/>
                </a:ln>
                <a:solidFill>
                  <a:srgbClr val="201B1A"/>
                </a:solidFill>
                <a:effectLst/>
                <a:uLnTx/>
                <a:uFillTx/>
                <a:latin typeface="Calibri"/>
                <a:ea typeface="+mn-ea"/>
                <a:cs typeface="+mn-cs"/>
              </a:rPr>
              <a:t>was the most commonly used stabilizer; applied on 1.2% of total primary nitrogen fertilizer acres.</a:t>
            </a:r>
          </a:p>
        </p:txBody>
      </p:sp>
      <p:pic>
        <p:nvPicPr>
          <p:cNvPr id="16" name="Picture 15" descr="Asset 8.png">
            <a:hlinkClick r:id="rId5" action="ppaction://hlinksldjump"/>
            <a:extLst>
              <a:ext uri="{FF2B5EF4-FFF2-40B4-BE49-F238E27FC236}">
                <a16:creationId xmlns:a16="http://schemas.microsoft.com/office/drawing/2014/main" id="{DE4A1829-C21A-40D6-9269-B1CE16543DD8}"/>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users of primary nitrogen fertilizers were asked: "Which of the following nitrogen stabilizers did you use?"</a:t>
            </a:r>
          </a:p>
          <a:p>
            <a:r>
              <a:rPr lang="en-CA" dirty="0"/>
              <a:t>The chart illustrates the use of each nitrogen stabilizer product on any nitrogen fertilizer type at any timing, expressed as the % of acres of any primary nitrogen fertilizer type that was treated with each nitrogen stabilizer product.</a:t>
            </a:r>
          </a:p>
        </p:txBody>
      </p:sp>
    </p:spTree>
    <p:extLst>
      <p:ext uri="{BB962C8B-B14F-4D97-AF65-F5344CB8AC3E}">
        <p14:creationId xmlns:p14="http://schemas.microsoft.com/office/powerpoint/2010/main" val="2360932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19C56E-8CAE-9BEF-5475-1D33497ECEA9}"/>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Nitrogen Stabilizers by Geographic/Demographic Segment</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9" name="TextBox 8"/>
          <p:cNvSpPr txBox="1"/>
          <p:nvPr/>
        </p:nvSpPr>
        <p:spPr>
          <a:xfrm>
            <a:off x="2360612" y="6405809"/>
            <a:ext cx="1463571" cy="352199"/>
          </a:xfrm>
          <a:prstGeom prst="rect">
            <a:avLst/>
          </a:prstGeom>
          <a:noFill/>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01B1A"/>
                </a:solidFill>
                <a:effectLst/>
                <a:uLnTx/>
                <a:uFillTx/>
                <a:latin typeface="Calibri"/>
                <a:ea typeface="+mn-ea"/>
                <a:cs typeface="+mn-cs"/>
              </a:rPr>
              <a:t>Note: This analysis excludes ESN and SuperU</a:t>
            </a:r>
          </a:p>
        </p:txBody>
      </p:sp>
      <p:sp>
        <p:nvSpPr>
          <p:cNvPr id="11" name="Rectangle 10"/>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6" name="Picture 15" descr="Asset 8.png">
            <a:hlinkClick r:id="rId5" action="ppaction://hlinksldjump"/>
            <a:extLst>
              <a:ext uri="{FF2B5EF4-FFF2-40B4-BE49-F238E27FC236}">
                <a16:creationId xmlns:a16="http://schemas.microsoft.com/office/drawing/2014/main" id="{3CBF194D-B297-45F6-833F-41D3A2035EE1}"/>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12" name="Picture 11"/>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graphicFrame>
        <p:nvGraphicFramePr>
          <p:cNvPr id="15" name="Object 14">
            <a:extLst>
              <a:ext uri="{FF2B5EF4-FFF2-40B4-BE49-F238E27FC236}">
                <a16:creationId xmlns:a16="http://schemas.microsoft.com/office/drawing/2014/main" id="{E517BA78-9A1A-138F-CCCC-C46D4CC3FF99}"/>
              </a:ext>
            </a:extLst>
          </p:cNvPr>
          <p:cNvGraphicFramePr>
            <a:graphicFrameLocks/>
          </p:cNvGraphicFramePr>
          <p:nvPr>
            <p:extLst>
              <p:ext uri="{D42A27DB-BD31-4B8C-83A1-F6EECF244321}">
                <p14:modId xmlns:p14="http://schemas.microsoft.com/office/powerpoint/2010/main" val="172902950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15" name="Object 14">
                        <a:extLst>
                          <a:ext uri="{FF2B5EF4-FFF2-40B4-BE49-F238E27FC236}">
                            <a16:creationId xmlns:a16="http://schemas.microsoft.com/office/drawing/2014/main" id="{E517BA78-9A1A-138F-CCCC-C46D4CC3FF99}"/>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users of primary nitrogen fertilizers were asked: "Which of the following nitrogen stabilizers did you use? "</a:t>
            </a:r>
          </a:p>
          <a:p>
            <a:r>
              <a:rPr lang="en-CA" dirty="0"/>
              <a:t>Separately for each geographic and demographic segment, the chart illustrates the use of any nitrogen stabilizer on any nitrogen fertilizer type, expressed as the % of acres of any primary nitrogen fertilizer type that was treated with any nitrogen stabilizer.</a:t>
            </a:r>
          </a:p>
        </p:txBody>
      </p:sp>
    </p:spTree>
    <p:extLst>
      <p:ext uri="{BB962C8B-B14F-4D97-AF65-F5344CB8AC3E}">
        <p14:creationId xmlns:p14="http://schemas.microsoft.com/office/powerpoint/2010/main" val="3612989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44662B-DE9B-AE65-3F88-5D84F86B7781}"/>
              </a:ext>
            </a:extLst>
          </p:cNvPr>
          <p:cNvPicPr>
            <a:picLocks noChangeAspect="1"/>
          </p:cNvPicPr>
          <p:nvPr/>
        </p:nvPicPr>
        <p:blipFill>
          <a:blip r:embed="rId3"/>
          <a:stretch>
            <a:fillRect/>
          </a:stretch>
        </p:blipFill>
        <p:spPr>
          <a:xfrm>
            <a:off x="2648356" y="824083"/>
            <a:ext cx="8961897" cy="576514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EEFs by Timing - % of Nitrogen Volume</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9" name="TextBox 8">
            <a:extLst>
              <a:ext uri="{FF2B5EF4-FFF2-40B4-BE49-F238E27FC236}">
                <a16:creationId xmlns:a16="http://schemas.microsoft.com/office/drawing/2014/main" id="{6DDD48E8-E98B-4022-86D1-1777381F78B3}"/>
              </a:ext>
            </a:extLst>
          </p:cNvPr>
          <p:cNvSpPr txBox="1"/>
          <p:nvPr/>
        </p:nvSpPr>
        <p:spPr>
          <a:xfrm>
            <a:off x="7742903" y="1440878"/>
            <a:ext cx="164963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US" sz="1000" dirty="0">
                <a:solidFill>
                  <a:srgbClr val="201B1A"/>
                </a:solidFill>
                <a:latin typeface="Calibri"/>
              </a:rPr>
              <a:t>21</a:t>
            </a:r>
            <a:r>
              <a:rPr kumimoji="0" lang="en-US" sz="1000" b="0" i="0" u="none" strike="noStrike" kern="1200" cap="none" spc="0" normalizeH="0" baseline="0" noProof="0" dirty="0">
                <a:ln>
                  <a:noFill/>
                </a:ln>
                <a:solidFill>
                  <a:srgbClr val="201B1A"/>
                </a:solidFill>
                <a:effectLst/>
                <a:uLnTx/>
                <a:uFillTx/>
                <a:latin typeface="Calibri"/>
                <a:ea typeface="+mn-ea"/>
                <a:cs typeface="+mn-cs"/>
              </a:rPr>
              <a:t>% of the N volume was applied in a protected form.</a:t>
            </a:r>
          </a:p>
        </p:txBody>
      </p:sp>
      <p:pic>
        <p:nvPicPr>
          <p:cNvPr id="12" name="Picture 11" descr="Asset 8.png">
            <a:hlinkClick r:id="rId5" action="ppaction://hlinksldjump"/>
            <a:extLst>
              <a:ext uri="{FF2B5EF4-FFF2-40B4-BE49-F238E27FC236}">
                <a16:creationId xmlns:a16="http://schemas.microsoft.com/office/drawing/2014/main" id="{927DB813-C7F2-421F-B29D-FD4B8A3A520D}"/>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6" name="Object 5">
            <a:extLst>
              <a:ext uri="{FF2B5EF4-FFF2-40B4-BE49-F238E27FC236}">
                <a16:creationId xmlns:a16="http://schemas.microsoft.com/office/drawing/2014/main" id="{3ADE2914-C4E2-8557-2CB9-46C8B3C215E1}"/>
              </a:ext>
            </a:extLst>
          </p:cNvPr>
          <p:cNvGraphicFramePr>
            <a:graphicFrameLocks/>
          </p:cNvGraphicFramePr>
          <p:nvPr>
            <p:extLst>
              <p:ext uri="{D42A27DB-BD31-4B8C-83A1-F6EECF244321}">
                <p14:modId xmlns:p14="http://schemas.microsoft.com/office/powerpoint/2010/main" val="110112031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6" name="Object 5">
                        <a:extLst>
                          <a:ext uri="{FF2B5EF4-FFF2-40B4-BE49-F238E27FC236}">
                            <a16:creationId xmlns:a16="http://schemas.microsoft.com/office/drawing/2014/main" id="{3ADE2914-C4E2-8557-2CB9-46C8B3C215E1}"/>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All respondents were asked: "Which of the following fertilizer types did you apply (the list included ESN and SuperU)?"</a:t>
            </a:r>
          </a:p>
          <a:p>
            <a:r>
              <a:rPr lang="en-US" dirty="0"/>
              <a:t>Respondents who used any other primary Nitrogen fertilizer (excluding ESN and SuperU) were asked: "Which of the following nitrogen stabilizers did you use?"</a:t>
            </a:r>
          </a:p>
          <a:p>
            <a:r>
              <a:rPr lang="en-US" dirty="0"/>
              <a:t>Separately for each application timing, the chart illustrates the % of primary Nitrogen fertilizer volume that was treated with each type of EEF.</a:t>
            </a:r>
            <a:endParaRPr lang="en-CA" dirty="0"/>
          </a:p>
        </p:txBody>
      </p:sp>
    </p:spTree>
    <p:extLst>
      <p:ext uri="{BB962C8B-B14F-4D97-AF65-F5344CB8AC3E}">
        <p14:creationId xmlns:p14="http://schemas.microsoft.com/office/powerpoint/2010/main" val="2764328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85376F-B92B-CD44-F75B-35C2176C7E0A}"/>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EEFS by Placement - % of Nitrogen Volume - Net All Timings</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2" name="Picture 11" descr="Asset 8.png">
            <a:hlinkClick r:id="rId5" action="ppaction://hlinksldjump"/>
            <a:extLst>
              <a:ext uri="{FF2B5EF4-FFF2-40B4-BE49-F238E27FC236}">
                <a16:creationId xmlns:a16="http://schemas.microsoft.com/office/drawing/2014/main" id="{927DB813-C7F2-421F-B29D-FD4B8A3A520D}"/>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5" name="Object 4">
            <a:extLst>
              <a:ext uri="{FF2B5EF4-FFF2-40B4-BE49-F238E27FC236}">
                <a16:creationId xmlns:a16="http://schemas.microsoft.com/office/drawing/2014/main" id="{84CC4126-EFC6-484F-B77A-CF1BBA592D6B}"/>
              </a:ext>
            </a:extLst>
          </p:cNvPr>
          <p:cNvGraphicFramePr>
            <a:graphicFrameLocks/>
          </p:cNvGraphicFramePr>
          <p:nvPr>
            <p:extLst>
              <p:ext uri="{D42A27DB-BD31-4B8C-83A1-F6EECF244321}">
                <p14:modId xmlns:p14="http://schemas.microsoft.com/office/powerpoint/2010/main" val="2233894370"/>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5" name="Object 4">
                        <a:extLst>
                          <a:ext uri="{FF2B5EF4-FFF2-40B4-BE49-F238E27FC236}">
                            <a16:creationId xmlns:a16="http://schemas.microsoft.com/office/drawing/2014/main" id="{84CC4126-EFC6-484F-B77A-CF1BBA592D6B}"/>
                          </a:ext>
                        </a:extLst>
                      </p:cNvPr>
                      <p:cNvPicPr/>
                      <p:nvPr/>
                    </p:nvPicPr>
                    <p:blipFill>
                      <a:blip r:embed="rId8"/>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"Which of the following fertilizer types did you apply (the list included ESN and SuperU)" </a:t>
            </a:r>
          </a:p>
          <a:p>
            <a:r>
              <a:rPr lang="en-US" dirty="0"/>
              <a:t>Respondents who used any primary Nitrogen fertilizer (excluding ESN and SuperU) were asked: "Which of the following nitrogen stabilizers did you use?" </a:t>
            </a:r>
          </a:p>
          <a:p>
            <a:r>
              <a:rPr lang="en-US" dirty="0"/>
              <a:t>Separately for each EEF type, the chart illustrates the % of primary Nitrogen fertilizer volume that was applied with an EEF using each placement. </a:t>
            </a:r>
            <a:endParaRPr lang="en-CA" dirty="0"/>
          </a:p>
        </p:txBody>
      </p:sp>
    </p:spTree>
    <p:extLst>
      <p:ext uri="{BB962C8B-B14F-4D97-AF65-F5344CB8AC3E}">
        <p14:creationId xmlns:p14="http://schemas.microsoft.com/office/powerpoint/2010/main" val="4152115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98C5E1-6C60-17D7-E180-EF549B35C7AB}"/>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Target vs. Actual Yield in Spring Wheat</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1" name="TextBox 10"/>
          <p:cNvSpPr txBox="1"/>
          <p:nvPr/>
        </p:nvSpPr>
        <p:spPr>
          <a:xfrm>
            <a:off x="9730982" y="2362200"/>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Actual yields were about 7 bu/ac below targeted yields in 2023.</a:t>
            </a:r>
          </a:p>
        </p:txBody>
      </p:sp>
      <p:pic>
        <p:nvPicPr>
          <p:cNvPr id="14" name="Picture 13" descr="Asset 8.png">
            <a:hlinkClick r:id="rId6" action="ppaction://hlinksldjump"/>
            <a:extLst>
              <a:ext uri="{FF2B5EF4-FFF2-40B4-BE49-F238E27FC236}">
                <a16:creationId xmlns:a16="http://schemas.microsoft.com/office/drawing/2014/main" id="{3A1CA68B-771C-4842-A7B7-ACE151B3B158}"/>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5" name="Object 4">
            <a:extLst>
              <a:ext uri="{FF2B5EF4-FFF2-40B4-BE49-F238E27FC236}">
                <a16:creationId xmlns:a16="http://schemas.microsoft.com/office/drawing/2014/main" id="{8E08CD4D-14AA-4D43-8123-E49BDCB340D0}"/>
              </a:ext>
            </a:extLst>
          </p:cNvPr>
          <p:cNvGraphicFramePr>
            <a:graphicFrameLocks/>
          </p:cNvGraphicFramePr>
          <p:nvPr>
            <p:extLst>
              <p:ext uri="{D42A27DB-BD31-4B8C-83A1-F6EECF244321}">
                <p14:modId xmlns:p14="http://schemas.microsoft.com/office/powerpoint/2010/main" val="267372416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5" name="Object 4">
                        <a:extLst>
                          <a:ext uri="{FF2B5EF4-FFF2-40B4-BE49-F238E27FC236}">
                            <a16:creationId xmlns:a16="http://schemas.microsoft.com/office/drawing/2014/main" id="{8E08CD4D-14AA-4D43-8123-E49BDCB340D0}"/>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“What was your target yield for your spring wheat in 2023 (respondents had the option to report that they did not have a target yield)? What was the average yield for your spring wheat in 2023? </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graph illustrates the average target yield and the average actual yield reported in each year.</a:t>
            </a:r>
          </a:p>
        </p:txBody>
      </p:sp>
    </p:spTree>
    <p:extLst>
      <p:ext uri="{BB962C8B-B14F-4D97-AF65-F5344CB8AC3E}">
        <p14:creationId xmlns:p14="http://schemas.microsoft.com/office/powerpoint/2010/main" val="3025882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EB5C28-6BBA-D19D-2D2F-CBD525F0098A}"/>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Target vs. Actual Yield in Spring Wheat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9" name="Rectangle 8"/>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1" name="Picture 10"/>
          <p:cNvPicPr/>
          <p:nvPr/>
        </p:nvPicPr>
        <p:blipFill rotWithShape="1">
          <a:blip r:embed="rId5"/>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13" name="Picture 12" descr="Asset 8.png">
            <a:hlinkClick r:id="rId6" action="ppaction://hlinksldjump"/>
            <a:extLst>
              <a:ext uri="{FF2B5EF4-FFF2-40B4-BE49-F238E27FC236}">
                <a16:creationId xmlns:a16="http://schemas.microsoft.com/office/drawing/2014/main" id="{CE32E6CB-3E0D-43A4-BCFC-6358EAF7B0D1}"/>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“What was your target yield for your spring wheat in 2023 (respondents had the option to report that they did not have a target yield)? What was the average yield for your spring wheat in 2023? </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province, eco zone, farm size, age and 4R familiarity, the graph on the left illustrates the average target yield in 2023.  The middle graph illustrates the average actual yield in 2023.  The graph on the right illustrates the gap between the target yield and the actual yield.</a:t>
            </a:r>
          </a:p>
        </p:txBody>
      </p:sp>
    </p:spTree>
    <p:extLst>
      <p:ext uri="{BB962C8B-B14F-4D97-AF65-F5344CB8AC3E}">
        <p14:creationId xmlns:p14="http://schemas.microsoft.com/office/powerpoint/2010/main" val="26757341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1"/>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2AC6-B373-2331-73F0-C5F85FF03EA5}"/>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Canola in 2023 (% of Volume)</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5" name="Rectangle 14"/>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6" name="Picture 15"/>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FD881A39-D233-FB0B-3C61-30F75B709001}"/>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AFCEA097-5293-7E85-ED91-09C3726D2F2E}"/>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timing, the charts illustrate the % of total sulphur volume that was applied by province, eco zone, farm size, age and 4R program familiarity.</a:t>
            </a:r>
          </a:p>
          <a:p>
            <a:r>
              <a:rPr lang="en-CA" dirty="0"/>
              <a:t>Total pounds of actual sulphur applied was calculated based on all sources of sulphur from all fertilizer types.</a:t>
            </a:r>
          </a:p>
        </p:txBody>
      </p:sp>
    </p:spTree>
    <p:extLst>
      <p:ext uri="{BB962C8B-B14F-4D97-AF65-F5344CB8AC3E}">
        <p14:creationId xmlns:p14="http://schemas.microsoft.com/office/powerpoint/2010/main" val="29688370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6"/>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9"/>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4B403A-FB9C-4912-AE1B-CCC6E04D3D7C}"/>
              </a:ext>
            </a:extLst>
          </p:cNvPr>
          <p:cNvPicPr>
            <a:picLocks noChangeAspect="1"/>
          </p:cNvPicPr>
          <p:nvPr/>
        </p:nvPicPr>
        <p:blipFill>
          <a:blip r:embed="rId3"/>
          <a:stretch>
            <a:fillRect/>
          </a:stretch>
        </p:blipFill>
        <p:spPr>
          <a:xfrm>
            <a:off x="2567243" y="830621"/>
            <a:ext cx="914479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Use Efficiency</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3" name="Picture 12" descr="Asset 8.png">
            <a:hlinkClick r:id="rId5" action="ppaction://hlinksldjump"/>
            <a:extLst>
              <a:ext uri="{FF2B5EF4-FFF2-40B4-BE49-F238E27FC236}">
                <a16:creationId xmlns:a16="http://schemas.microsoft.com/office/drawing/2014/main" id="{CE32E6CB-3E0D-43A4-BCFC-6358EAF7B0D1}"/>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4" name="Object 3">
            <a:extLst>
              <a:ext uri="{FF2B5EF4-FFF2-40B4-BE49-F238E27FC236}">
                <a16:creationId xmlns:a16="http://schemas.microsoft.com/office/drawing/2014/main" id="{D23BD966-2ADB-7E5E-6EA3-739FE5001216}"/>
              </a:ext>
            </a:extLst>
          </p:cNvPr>
          <p:cNvGraphicFramePr>
            <a:graphicFrameLocks/>
          </p:cNvGraphicFramePr>
          <p:nvPr>
            <p:extLst>
              <p:ext uri="{D42A27DB-BD31-4B8C-83A1-F6EECF244321}">
                <p14:modId xmlns:p14="http://schemas.microsoft.com/office/powerpoint/2010/main" val="82056102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D23BD966-2ADB-7E5E-6EA3-739FE5001216}"/>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66941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a:defRPr/>
            </a:pPr>
            <a:r>
              <a:rPr lang="en-US" dirty="0"/>
              <a:t>The chart illustrates Spring wheat nitrogen use efficiency based on average actual yields and target yields. The NUE was calculated by dividing the total volume of nitrogen applied across all timings in Spring wheat by the average actual yield and target yield. </a:t>
            </a:r>
            <a:endParaRPr lang="en-CA" sz="800" dirty="0"/>
          </a:p>
        </p:txBody>
      </p:sp>
    </p:spTree>
    <p:extLst>
      <p:ext uri="{BB962C8B-B14F-4D97-AF65-F5344CB8AC3E}">
        <p14:creationId xmlns:p14="http://schemas.microsoft.com/office/powerpoint/2010/main" val="3483509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96296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E63392-CAA7-EBC4-09E0-B8CE4A92988C}"/>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Factors Considered When Setting Target Yield</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2" name="Picture 11" descr="Asset 8.png">
            <a:hlinkClick r:id="rId5" action="ppaction://hlinksldjump"/>
            <a:extLst>
              <a:ext uri="{FF2B5EF4-FFF2-40B4-BE49-F238E27FC236}">
                <a16:creationId xmlns:a16="http://schemas.microsoft.com/office/drawing/2014/main" id="{79310ACA-56E4-4B3A-95F7-D689D947AC0F}"/>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5" name="Object 4">
            <a:extLst>
              <a:ext uri="{FF2B5EF4-FFF2-40B4-BE49-F238E27FC236}">
                <a16:creationId xmlns:a16="http://schemas.microsoft.com/office/drawing/2014/main" id="{677D1087-9F08-7230-F12C-DE39C5A95107}"/>
              </a:ext>
            </a:extLst>
          </p:cNvPr>
          <p:cNvGraphicFramePr>
            <a:graphicFrameLocks/>
          </p:cNvGraphicFramePr>
          <p:nvPr>
            <p:extLst>
              <p:ext uri="{D42A27DB-BD31-4B8C-83A1-F6EECF244321}">
                <p14:modId xmlns:p14="http://schemas.microsoft.com/office/powerpoint/2010/main" val="386205559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5" name="Object 4">
                        <a:extLst>
                          <a:ext uri="{FF2B5EF4-FFF2-40B4-BE49-F238E27FC236}">
                            <a16:creationId xmlns:a16="http://schemas.microsoft.com/office/drawing/2014/main" id="{677D1087-9F08-7230-F12C-DE39C5A95107}"/>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who set a target yield were asked: "Which of the following factors did you consider when you set your target yield for spring wheat in 2023?"</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main factor and other factors considered when setting the target yield in spring wheat.</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705833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ECDBA-348C-4D10-AB26-7F4831972AF2}"/>
              </a:ext>
            </a:extLst>
          </p:cNvPr>
          <p:cNvPicPr>
            <a:picLocks noChangeAspect="1"/>
          </p:cNvPicPr>
          <p:nvPr/>
        </p:nvPicPr>
        <p:blipFill>
          <a:blip r:embed="rId3"/>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Micro/Secondary Nutrients - % of Growers Using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9" name="Isosceles Triangle 8">
            <a:extLst>
              <a:ext uri="{FF2B5EF4-FFF2-40B4-BE49-F238E27FC236}">
                <a16:creationId xmlns:a16="http://schemas.microsoft.com/office/drawing/2014/main" id="{89E8C502-A8EF-4DEF-9E70-C0D976376510}"/>
              </a:ext>
            </a:extLst>
          </p:cNvPr>
          <p:cNvSpPr/>
          <p:nvPr/>
        </p:nvSpPr>
        <p:spPr>
          <a:xfrm>
            <a:off x="7744178" y="315197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79260C8-77A9-4C59-9EE0-1FF558EB5AA3}"/>
              </a:ext>
            </a:extLst>
          </p:cNvPr>
          <p:cNvSpPr txBox="1"/>
          <p:nvPr/>
        </p:nvSpPr>
        <p:spPr>
          <a:xfrm>
            <a:off x="7313612" y="3352800"/>
            <a:ext cx="1752600" cy="352199"/>
          </a:xfrm>
          <a:prstGeom prst="rect">
            <a:avLst/>
          </a:prstGeom>
          <a:solidFill>
            <a:schemeClr val="bg2"/>
          </a:solidFill>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Copper was the most frequently used micronutrient in 2023.</a:t>
            </a:r>
          </a:p>
        </p:txBody>
      </p:sp>
      <p:pic>
        <p:nvPicPr>
          <p:cNvPr id="14" name="Picture 13" descr="Asset 8.png">
            <a:hlinkClick r:id="rId5" action="ppaction://hlinksldjump"/>
            <a:extLst>
              <a:ext uri="{FF2B5EF4-FFF2-40B4-BE49-F238E27FC236}">
                <a16:creationId xmlns:a16="http://schemas.microsoft.com/office/drawing/2014/main" id="{A959554C-BA15-4921-BBB0-F9FF76153B23}"/>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5" name="Object 4">
            <a:extLst>
              <a:ext uri="{FF2B5EF4-FFF2-40B4-BE49-F238E27FC236}">
                <a16:creationId xmlns:a16="http://schemas.microsoft.com/office/drawing/2014/main" id="{DF7ACF1B-97C3-3EA0-88DC-678AC7DC5FAB}"/>
              </a:ext>
            </a:extLst>
          </p:cNvPr>
          <p:cNvGraphicFramePr>
            <a:graphicFrameLocks/>
          </p:cNvGraphicFramePr>
          <p:nvPr>
            <p:extLst>
              <p:ext uri="{D42A27DB-BD31-4B8C-83A1-F6EECF244321}">
                <p14:modId xmlns:p14="http://schemas.microsoft.com/office/powerpoint/2010/main" val="327833328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5" name="Object 4">
                        <a:extLst>
                          <a:ext uri="{FF2B5EF4-FFF2-40B4-BE49-F238E27FC236}">
                            <a16:creationId xmlns:a16="http://schemas.microsoft.com/office/drawing/2014/main" id="{DF7ACF1B-97C3-3EA0-88DC-678AC7DC5FAB}"/>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98E4644F-6F8A-15CD-1B41-0EFB94E584EA}"/>
              </a:ext>
            </a:extLst>
          </p:cNvPr>
          <p:cNvSpPr txBox="1"/>
          <p:nvPr/>
        </p:nvSpPr>
        <p:spPr>
          <a:xfrm>
            <a:off x="7237412" y="5515641"/>
            <a:ext cx="1828800" cy="352199"/>
          </a:xfrm>
          <a:prstGeom prst="rect">
            <a:avLst/>
          </a:prstGeom>
          <a:solidFill>
            <a:schemeClr val="bg2"/>
          </a:solidFill>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Less zinc was applied in spring wheat in 2023 compared to 2022.</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timing, respondents were asked: “Did you use any of the following micro/secondary nutrients for your 2023 spring wheat crop – boron, calcium, copper, magnesium, manganese, molybdenum, zinc?”</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spring wheat growers who used each micronutrient in each year.</a:t>
            </a:r>
          </a:p>
        </p:txBody>
      </p:sp>
    </p:spTree>
    <p:extLst>
      <p:ext uri="{BB962C8B-B14F-4D97-AF65-F5344CB8AC3E}">
        <p14:creationId xmlns:p14="http://schemas.microsoft.com/office/powerpoint/2010/main" val="121541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4">
            <a:extLst>
              <a:ext uri="{FF2B5EF4-FFF2-40B4-BE49-F238E27FC236}">
                <a16:creationId xmlns:a16="http://schemas.microsoft.com/office/drawing/2014/main" id="{BFCE2BD6-20EC-2F0C-DD47-7175E8F8B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1433" y="432614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1433" y="506792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a:extLst>
              <a:ext uri="{FF2B5EF4-FFF2-40B4-BE49-F238E27FC236}">
                <a16:creationId xmlns:a16="http://schemas.microsoft.com/office/drawing/2014/main" id="{99F02E47-3856-4E9D-9F52-B4DBAB5C2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1433" y="2122206"/>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F49B02EC-5616-A979-0C17-B898CF7F2B97}"/>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Application Method for Micro/Secondary Nutrients</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4" name="Picture 13" descr="Asset 8.png">
            <a:hlinkClick r:id="rId6" action="ppaction://hlinksldjump"/>
            <a:extLst>
              <a:ext uri="{FF2B5EF4-FFF2-40B4-BE49-F238E27FC236}">
                <a16:creationId xmlns:a16="http://schemas.microsoft.com/office/drawing/2014/main" id="{DDBC7D69-FEA3-4829-A903-582DE56CCB1F}"/>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5" name="Object 4">
            <a:extLst>
              <a:ext uri="{FF2B5EF4-FFF2-40B4-BE49-F238E27FC236}">
                <a16:creationId xmlns:a16="http://schemas.microsoft.com/office/drawing/2014/main" id="{19862ECE-ED3B-6888-9D3C-9571B00903A9}"/>
              </a:ext>
            </a:extLst>
          </p:cNvPr>
          <p:cNvGraphicFramePr>
            <a:graphicFrameLocks/>
          </p:cNvGraphicFramePr>
          <p:nvPr>
            <p:extLst>
              <p:ext uri="{D42A27DB-BD31-4B8C-83A1-F6EECF244321}">
                <p14:modId xmlns:p14="http://schemas.microsoft.com/office/powerpoint/2010/main" val="38763925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5" name="Object 4">
                        <a:extLst>
                          <a:ext uri="{FF2B5EF4-FFF2-40B4-BE49-F238E27FC236}">
                            <a16:creationId xmlns:a16="http://schemas.microsoft.com/office/drawing/2014/main" id="{19862ECE-ED3B-6888-9D3C-9571B00903A9}"/>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micro or secondary nutrient were asked: "How were the micronutrients/secondary nutrients that you used in spring wheat at [TIMING] applied? If you used more than one method, indicate the most common method that you used.</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micro/secondary nutrient users who used each application method on a net basis for all application timings.</a:t>
            </a:r>
          </a:p>
        </p:txBody>
      </p:sp>
    </p:spTree>
    <p:extLst>
      <p:ext uri="{BB962C8B-B14F-4D97-AF65-F5344CB8AC3E}">
        <p14:creationId xmlns:p14="http://schemas.microsoft.com/office/powerpoint/2010/main" val="21396493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46" y="505914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9306" y="432927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771" y="211562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9306" y="358686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2B8FFE5F-02AE-104D-3570-52C7AA063055}"/>
              </a:ext>
            </a:extLst>
          </p:cNvPr>
          <p:cNvPicPr>
            <a:picLocks noChangeAspect="1"/>
          </p:cNvPicPr>
          <p:nvPr/>
        </p:nvPicPr>
        <p:blipFill>
          <a:blip r:embed="rId4"/>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Formulation Type for Soil Applied Micro/Secondary Nutrients</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6" name="Picture 15" descr="Asset 8.png">
            <a:hlinkClick r:id="rId6" action="ppaction://hlinksldjump"/>
            <a:extLst>
              <a:ext uri="{FF2B5EF4-FFF2-40B4-BE49-F238E27FC236}">
                <a16:creationId xmlns:a16="http://schemas.microsoft.com/office/drawing/2014/main" id="{748BF95F-5753-4CAD-A59C-4DBE62B6C4D0}"/>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4" name="Object 3">
            <a:extLst>
              <a:ext uri="{FF2B5EF4-FFF2-40B4-BE49-F238E27FC236}">
                <a16:creationId xmlns:a16="http://schemas.microsoft.com/office/drawing/2014/main" id="{25AE2322-3BDF-C473-65EA-D8B04AEF80E5}"/>
              </a:ext>
            </a:extLst>
          </p:cNvPr>
          <p:cNvGraphicFramePr>
            <a:graphicFrameLocks/>
          </p:cNvGraphicFramePr>
          <p:nvPr>
            <p:extLst>
              <p:ext uri="{D42A27DB-BD31-4B8C-83A1-F6EECF244321}">
                <p14:modId xmlns:p14="http://schemas.microsoft.com/office/powerpoint/2010/main" val="372287237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25AE2322-3BDF-C473-65EA-D8B04AEF80E5}"/>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soil-applied a micro or secondary nutrient were asked: "For your soil applied micronutrients/secondary nutrients, what was the formulation?"</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soil-applied micro/secondary nutrient users who indicated that they used each formulation type.</a:t>
            </a:r>
          </a:p>
        </p:txBody>
      </p:sp>
    </p:spTree>
    <p:extLst>
      <p:ext uri="{BB962C8B-B14F-4D97-AF65-F5344CB8AC3E}">
        <p14:creationId xmlns:p14="http://schemas.microsoft.com/office/powerpoint/2010/main" val="4055251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4">
            <a:extLst>
              <a:ext uri="{FF2B5EF4-FFF2-40B4-BE49-F238E27FC236}">
                <a16:creationId xmlns:a16="http://schemas.microsoft.com/office/drawing/2014/main" id="{BCF46569-D8B8-2AB2-CB08-CBB68774C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2819" y="428542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5392" y="4993436"/>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a:extLst>
              <a:ext uri="{FF2B5EF4-FFF2-40B4-BE49-F238E27FC236}">
                <a16:creationId xmlns:a16="http://schemas.microsoft.com/office/drawing/2014/main" id="{725F6EF4-5D62-4FAE-975A-70F4F4EAB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4471" y="216810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20645E38-DA17-A2B2-6D96-A95BFCC3F6C6}"/>
              </a:ext>
            </a:extLst>
          </p:cNvPr>
          <p:cNvPicPr>
            <a:picLocks noChangeAspect="1"/>
          </p:cNvPicPr>
          <p:nvPr/>
        </p:nvPicPr>
        <p:blipFill>
          <a:blip r:embed="rId4"/>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Method Used to Determine Need for Micro/Secondary Nutrients</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4" name="Picture 13" descr="Asset 8.png">
            <a:hlinkClick r:id="rId6" action="ppaction://hlinksldjump"/>
            <a:extLst>
              <a:ext uri="{FF2B5EF4-FFF2-40B4-BE49-F238E27FC236}">
                <a16:creationId xmlns:a16="http://schemas.microsoft.com/office/drawing/2014/main" id="{183D52B9-7AC7-4022-A51A-0D28744D1418}"/>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5" name="Object 4">
            <a:extLst>
              <a:ext uri="{FF2B5EF4-FFF2-40B4-BE49-F238E27FC236}">
                <a16:creationId xmlns:a16="http://schemas.microsoft.com/office/drawing/2014/main" id="{4D8F8B16-A958-2413-E5DF-DFB3B0DC4514}"/>
              </a:ext>
            </a:extLst>
          </p:cNvPr>
          <p:cNvGraphicFramePr>
            <a:graphicFrameLocks/>
          </p:cNvGraphicFramePr>
          <p:nvPr>
            <p:extLst>
              <p:ext uri="{D42A27DB-BD31-4B8C-83A1-F6EECF244321}">
                <p14:modId xmlns:p14="http://schemas.microsoft.com/office/powerpoint/2010/main" val="252204568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5" name="Object 4">
                        <a:extLst>
                          <a:ext uri="{FF2B5EF4-FFF2-40B4-BE49-F238E27FC236}">
                            <a16:creationId xmlns:a16="http://schemas.microsoft.com/office/drawing/2014/main" id="{4D8F8B16-A958-2413-E5DF-DFB3B0DC4514}"/>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micro or secondary nutrient were asked: "How did you determine that you needed to apply [MICRONUTRIENT] in 2023?"</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micro/secondary nutrient users who indicated that they used each method to determine the need for the micro/secondary nutrient.</a:t>
            </a:r>
          </a:p>
        </p:txBody>
      </p:sp>
    </p:spTree>
    <p:extLst>
      <p:ext uri="{BB962C8B-B14F-4D97-AF65-F5344CB8AC3E}">
        <p14:creationId xmlns:p14="http://schemas.microsoft.com/office/powerpoint/2010/main" val="3183623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4">
            <a:extLst>
              <a:ext uri="{FF2B5EF4-FFF2-40B4-BE49-F238E27FC236}">
                <a16:creationId xmlns:a16="http://schemas.microsoft.com/office/drawing/2014/main" id="{27F519D0-538B-DEE5-849D-DB21AAB40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68" y="599176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95402D96-04CC-469E-88C7-24A2B7A5C178}"/>
              </a:ext>
            </a:extLst>
          </p:cNvPr>
          <p:cNvPicPr>
            <a:picLocks noChangeAspect="1"/>
          </p:cNvPicPr>
          <p:nvPr/>
        </p:nvPicPr>
        <p:blipFill>
          <a:blip r:embed="rId4"/>
          <a:stretch>
            <a:fillRect/>
          </a:stretch>
        </p:blipFill>
        <p:spPr>
          <a:xfrm>
            <a:off x="2627018" y="826044"/>
            <a:ext cx="9004572"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Custom Application by Fertilizer Source</a:t>
            </a:r>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1" name="Picture 10" descr="Asset 8.png">
            <a:hlinkClick r:id="rId6" action="ppaction://hlinksldjump"/>
            <a:extLst>
              <a:ext uri="{FF2B5EF4-FFF2-40B4-BE49-F238E27FC236}">
                <a16:creationId xmlns:a16="http://schemas.microsoft.com/office/drawing/2014/main" id="{C6B7177B-DAB2-4612-A6CE-487ACCA619DB}"/>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23" name="Object 22">
            <a:extLst>
              <a:ext uri="{FF2B5EF4-FFF2-40B4-BE49-F238E27FC236}">
                <a16:creationId xmlns:a16="http://schemas.microsoft.com/office/drawing/2014/main" id="{CC02BEE6-1481-23AD-4ED3-E15886898FBE}"/>
              </a:ext>
            </a:extLst>
          </p:cNvPr>
          <p:cNvGraphicFramePr>
            <a:graphicFrameLocks/>
          </p:cNvGraphicFramePr>
          <p:nvPr>
            <p:extLst>
              <p:ext uri="{D42A27DB-BD31-4B8C-83A1-F6EECF244321}">
                <p14:modId xmlns:p14="http://schemas.microsoft.com/office/powerpoint/2010/main" val="48725841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23" name="Object 22">
                        <a:extLst>
                          <a:ext uri="{FF2B5EF4-FFF2-40B4-BE49-F238E27FC236}">
                            <a16:creationId xmlns:a16="http://schemas.microsoft.com/office/drawing/2014/main" id="{CC02BEE6-1481-23AD-4ED3-E15886898FBE}"/>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25" name="Picture 24" descr="Asset 17.png">
            <a:extLst>
              <a:ext uri="{FF2B5EF4-FFF2-40B4-BE49-F238E27FC236}">
                <a16:creationId xmlns:a16="http://schemas.microsoft.com/office/drawing/2014/main" id="{6F19C708-81A9-0A1B-48D2-9274F40BABD5}"/>
              </a:ext>
            </a:extLst>
          </p:cNvPr>
          <p:cNvPicPr>
            <a:picLocks noChangeAspect="1"/>
          </p:cNvPicPr>
          <p:nvPr/>
        </p:nvPicPr>
        <p:blipFill>
          <a:blip r:embed="rId10"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each fertilizer type that was applied [TIMING], was it custom applied?"</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for each fertilizer type, the chart illustrates the % of fertilizer type users who self-applied versus custom-applied the fertilizer type.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594653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E15A9ED-EFC5-4560-8D5B-0D7F838C7302}"/>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Custom Application by Fertilizer Source</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1" name="Picture 10" descr="Asset 8.png">
            <a:hlinkClick r:id="rId5" action="ppaction://hlinksldjump"/>
            <a:extLst>
              <a:ext uri="{FF2B5EF4-FFF2-40B4-BE49-F238E27FC236}">
                <a16:creationId xmlns:a16="http://schemas.microsoft.com/office/drawing/2014/main" id="{C6B7177B-DAB2-4612-A6CE-487ACCA619DB}"/>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each fertilizer type that was applied [TIMING], was it custom applied?"</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for each fertilizer type, the chart illustrates the % of fertilizer type users who self-applied versus custom-applied the fertilizer type.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4281217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91EA0A-913E-62EC-ABE9-021A4E81BB78}"/>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Tillage Practices - % of planted acres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sp>
        <p:nvSpPr>
          <p:cNvPr id="11" name="Rectangle 10">
            <a:extLst>
              <a:ext uri="{FF2B5EF4-FFF2-40B4-BE49-F238E27FC236}">
                <a16:creationId xmlns:a16="http://schemas.microsoft.com/office/drawing/2014/main" id="{DC8E7836-FCFD-4E1F-892A-28578CB2FB32}"/>
              </a:ext>
            </a:extLst>
          </p:cNvPr>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2" name="Picture 11">
            <a:extLst>
              <a:ext uri="{FF2B5EF4-FFF2-40B4-BE49-F238E27FC236}">
                <a16:creationId xmlns:a16="http://schemas.microsoft.com/office/drawing/2014/main" id="{D0AD0408-53D0-4C7B-97BD-06D31DFFCEDA}"/>
              </a:ext>
            </a:extLst>
          </p:cNvPr>
          <p:cNvPicPr/>
          <p:nvPr/>
        </p:nvPicPr>
        <p:blipFill rotWithShape="1">
          <a:blip r:embed="rId5"/>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15" name="Picture 14" descr="Asset 8.png">
            <a:hlinkClick r:id="rId6" action="ppaction://hlinksldjump"/>
            <a:extLst>
              <a:ext uri="{FF2B5EF4-FFF2-40B4-BE49-F238E27FC236}">
                <a16:creationId xmlns:a16="http://schemas.microsoft.com/office/drawing/2014/main" id="{EC94F793-2E60-49EE-A1B5-E6D7F5F066E7}"/>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5" name="Object 4">
            <a:extLst>
              <a:ext uri="{FF2B5EF4-FFF2-40B4-BE49-F238E27FC236}">
                <a16:creationId xmlns:a16="http://schemas.microsoft.com/office/drawing/2014/main" id="{2A60DD75-E921-5703-2343-FC7B8A5E955A}"/>
              </a:ext>
            </a:extLst>
          </p:cNvPr>
          <p:cNvGraphicFramePr>
            <a:graphicFrameLocks/>
          </p:cNvGraphicFramePr>
          <p:nvPr>
            <p:extLst>
              <p:ext uri="{D42A27DB-BD31-4B8C-83A1-F6EECF244321}">
                <p14:modId xmlns:p14="http://schemas.microsoft.com/office/powerpoint/2010/main" val="387599829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5" name="Object 4">
                        <a:extLst>
                          <a:ext uri="{FF2B5EF4-FFF2-40B4-BE49-F238E27FC236}">
                            <a16:creationId xmlns:a16="http://schemas.microsoft.com/office/drawing/2014/main" id="{2A60DD75-E921-5703-2343-FC7B8A5E955A}"/>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6CC2CD8-9645-AD12-96C4-659F26E8A9B3}"/>
              </a:ext>
            </a:extLst>
          </p:cNvPr>
          <p:cNvSpPr txBox="1"/>
          <p:nvPr/>
        </p:nvSpPr>
        <p:spPr>
          <a:xfrm>
            <a:off x="4113212" y="715129"/>
            <a:ext cx="1295400"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The majority of planted acres were zero till.</a:t>
            </a:r>
          </a:p>
        </p:txBody>
      </p:sp>
      <p:sp>
        <p:nvSpPr>
          <p:cNvPr id="8" name="MoreInfo"/>
          <p:cNvSpPr txBox="1"/>
          <p:nvPr>
            <p:custDataLst>
              <p:tags r:id="rId1"/>
            </p:custDataLst>
          </p:nvPr>
        </p:nvSpPr>
        <p:spPr>
          <a:xfrm>
            <a:off x="2165063" y="6955572"/>
            <a:ext cx="5577840" cy="1946687"/>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tillage practices, what percent of your spring wheat acres in 2023 was zero till, min-till and conventional tillage?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Zero till means there were no dedicated tillage operations and a reasonably low disturbance one-pass seeding opener.</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Min-till means there was one tillage operation in addition to the seeding operation or a higher disturbance opener on the seeding equipment.</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Conventional tillage means there were multiple tillage operations to prepare the seedbed.</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various geographic and demographic segments, the chart illustrates the % of spring wheat acres with each tillage practice.</a:t>
            </a:r>
          </a:p>
        </p:txBody>
      </p:sp>
    </p:spTree>
    <p:extLst>
      <p:ext uri="{BB962C8B-B14F-4D97-AF65-F5344CB8AC3E}">
        <p14:creationId xmlns:p14="http://schemas.microsoft.com/office/powerpoint/2010/main" val="934826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7DE257-EFFE-4E06-1F8C-751F7ED9B8AB}"/>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Field Passes Used</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2" name="Picture 11" descr="Asset 8.png">
            <a:hlinkClick r:id="rId5" action="ppaction://hlinksldjump"/>
            <a:extLst>
              <a:ext uri="{FF2B5EF4-FFF2-40B4-BE49-F238E27FC236}">
                <a16:creationId xmlns:a16="http://schemas.microsoft.com/office/drawing/2014/main" id="{CAC7A7ED-7E32-4115-9E71-A5A2E42E0203}"/>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5" name="Object 4">
            <a:extLst>
              <a:ext uri="{FF2B5EF4-FFF2-40B4-BE49-F238E27FC236}">
                <a16:creationId xmlns:a16="http://schemas.microsoft.com/office/drawing/2014/main" id="{E80D4149-F08C-D81E-15E2-451CD2BE2B6F}"/>
              </a:ext>
            </a:extLst>
          </p:cNvPr>
          <p:cNvGraphicFramePr>
            <a:graphicFrameLocks/>
          </p:cNvGraphicFramePr>
          <p:nvPr>
            <p:extLst>
              <p:ext uri="{D42A27DB-BD31-4B8C-83A1-F6EECF244321}">
                <p14:modId xmlns:p14="http://schemas.microsoft.com/office/powerpoint/2010/main" val="400824336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5" name="Object 4">
                        <a:extLst>
                          <a:ext uri="{FF2B5EF4-FFF2-40B4-BE49-F238E27FC236}">
                            <a16:creationId xmlns:a16="http://schemas.microsoft.com/office/drawing/2014/main" id="{E80D4149-F08C-D81E-15E2-451CD2BE2B6F}"/>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"In those fields where you planted spring wheat in 2023, which of the following field passes did you do?"</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spring wheat growers who completed each field pass.</a:t>
            </a:r>
          </a:p>
        </p:txBody>
      </p:sp>
    </p:spTree>
    <p:extLst>
      <p:ext uri="{BB962C8B-B14F-4D97-AF65-F5344CB8AC3E}">
        <p14:creationId xmlns:p14="http://schemas.microsoft.com/office/powerpoint/2010/main" val="3371610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1A085E-A2AB-4ED4-84F1-E371AA14E133}"/>
              </a:ext>
            </a:extLst>
          </p:cNvPr>
          <p:cNvPicPr>
            <a:picLocks noChangeAspect="1"/>
          </p:cNvPicPr>
          <p:nvPr/>
        </p:nvPicPr>
        <p:blipFill>
          <a:blip r:embed="rId3"/>
          <a:stretch>
            <a:fillRect/>
          </a:stretch>
        </p:blipFill>
        <p:spPr>
          <a:xfrm>
            <a:off x="2460754" y="738977"/>
            <a:ext cx="8961897" cy="5761219"/>
          </a:xfrm>
          <a:prstGeom prst="rect">
            <a:avLst/>
          </a:prstGeom>
        </p:spPr>
      </p:pic>
      <p:sp>
        <p:nvSpPr>
          <p:cNvPr id="2" name="Title 1"/>
          <p:cNvSpPr>
            <a:spLocks noGrp="1"/>
          </p:cNvSpPr>
          <p:nvPr>
            <p:ph type="title" idx="4294967295"/>
          </p:nvPr>
        </p:nvSpPr>
        <p:spPr>
          <a:xfrm>
            <a:off x="2165064" y="250825"/>
            <a:ext cx="10023762" cy="334963"/>
          </a:xfrm>
          <a:prstGeom prst="rect">
            <a:avLst/>
          </a:prstGeom>
        </p:spPr>
        <p:txBody>
          <a:bodyPr/>
          <a:lstStyle/>
          <a:p>
            <a:r>
              <a:rPr lang="en-CA" sz="2200" u="none" dirty="0"/>
              <a:t>% of Canola Growers Using Each Nitrogen Source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pic>
        <p:nvPicPr>
          <p:cNvPr id="13" name="Picture 12"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6" name="Isosceles Triangle 15"/>
          <p:cNvSpPr/>
          <p:nvPr/>
        </p:nvSpPr>
        <p:spPr>
          <a:xfrm>
            <a:off x="5958637" y="275068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5408612" y="2946032"/>
            <a:ext cx="157591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23% of canola growers used anhydrous ammonia in 2023.</a:t>
            </a:r>
          </a:p>
        </p:txBody>
      </p:sp>
      <p:pic>
        <p:nvPicPr>
          <p:cNvPr id="3" name="Picture 2">
            <a:extLst>
              <a:ext uri="{FF2B5EF4-FFF2-40B4-BE49-F238E27FC236}">
                <a16:creationId xmlns:a16="http://schemas.microsoft.com/office/drawing/2014/main" id="{B72F3C45-4F4C-B604-A1EB-6744065F5539}"/>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DB8E8D68-B529-0EF2-2253-28F289AA666C}"/>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4" name="Object 3">
            <a:extLst>
              <a:ext uri="{FF2B5EF4-FFF2-40B4-BE49-F238E27FC236}">
                <a16:creationId xmlns:a16="http://schemas.microsoft.com/office/drawing/2014/main" id="{C3A7396F-210E-7030-E18C-B9D7B633E92C}"/>
              </a:ext>
            </a:extLst>
          </p:cNvPr>
          <p:cNvGraphicFramePr>
            <a:graphicFrameLocks/>
          </p:cNvGraphicFramePr>
          <p:nvPr>
            <p:extLst>
              <p:ext uri="{D42A27DB-BD31-4B8C-83A1-F6EECF244321}">
                <p14:modId xmlns:p14="http://schemas.microsoft.com/office/powerpoint/2010/main" val="335758556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4" name="Object 3">
                        <a:extLst>
                          <a:ext uri="{FF2B5EF4-FFF2-40B4-BE49-F238E27FC236}">
                            <a16:creationId xmlns:a16="http://schemas.microsoft.com/office/drawing/2014/main" id="{C3A7396F-210E-7030-E18C-B9D7B633E92C}"/>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canola crop, did you apply fertilizer or manure at each timing? – and given the options of a) Applied in fall of previous year, b) in the spring before planting, c) in the spring at planting and d) after planting/in-crop.  For your 2023 canola crop, which fertilizer types did you apply at each timing?</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canola growers who indicated that they used this nutrient and each fertilizer type in canola in 2023.  </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Nutrients were defined based on any fertilizer type that contains the nutrient.</a:t>
            </a:r>
          </a:p>
        </p:txBody>
      </p:sp>
    </p:spTree>
    <p:extLst>
      <p:ext uri="{BB962C8B-B14F-4D97-AF65-F5344CB8AC3E}">
        <p14:creationId xmlns:p14="http://schemas.microsoft.com/office/powerpoint/2010/main" val="40210792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BEB3A-66F0-DB39-7721-B7991FE1B60A}"/>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Type of Seeding Equipment</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2" name="Picture 11" descr="Asset 8.png">
            <a:hlinkClick r:id="rId5" action="ppaction://hlinksldjump"/>
            <a:extLst>
              <a:ext uri="{FF2B5EF4-FFF2-40B4-BE49-F238E27FC236}">
                <a16:creationId xmlns:a16="http://schemas.microsoft.com/office/drawing/2014/main" id="{206B998F-7421-4F32-B27D-B032F9C8E4D4}"/>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5" name="Object 4">
            <a:extLst>
              <a:ext uri="{FF2B5EF4-FFF2-40B4-BE49-F238E27FC236}">
                <a16:creationId xmlns:a16="http://schemas.microsoft.com/office/drawing/2014/main" id="{1D8255CD-3595-006F-7B70-82BAA52DEF31}"/>
              </a:ext>
            </a:extLst>
          </p:cNvPr>
          <p:cNvGraphicFramePr>
            <a:graphicFrameLocks/>
          </p:cNvGraphicFramePr>
          <p:nvPr>
            <p:extLst>
              <p:ext uri="{D42A27DB-BD31-4B8C-83A1-F6EECF244321}">
                <p14:modId xmlns:p14="http://schemas.microsoft.com/office/powerpoint/2010/main" val="330177479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5" name="Object 4">
                        <a:extLst>
                          <a:ext uri="{FF2B5EF4-FFF2-40B4-BE49-F238E27FC236}">
                            <a16:creationId xmlns:a16="http://schemas.microsoft.com/office/drawing/2014/main" id="{1D8255CD-3595-006F-7B70-82BAA52DEF31}"/>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those fields where you planted spring wheat in 2023, what type of seeding equipment did you use?"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spring wheat growers who used each type of seeding equipment.</a:t>
            </a:r>
          </a:p>
        </p:txBody>
      </p:sp>
    </p:spTree>
    <p:extLst>
      <p:ext uri="{BB962C8B-B14F-4D97-AF65-F5344CB8AC3E}">
        <p14:creationId xmlns:p14="http://schemas.microsoft.com/office/powerpoint/2010/main" val="2543876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5463B6-5604-2213-5D6D-02ACF7D48267}"/>
              </a:ext>
            </a:extLst>
          </p:cNvPr>
          <p:cNvPicPr>
            <a:picLocks noChangeAspect="1"/>
          </p:cNvPicPr>
          <p:nvPr/>
        </p:nvPicPr>
        <p:blipFill>
          <a:blip r:embed="rId3"/>
          <a:stretch>
            <a:fillRect/>
          </a:stretch>
        </p:blipFill>
        <p:spPr>
          <a:xfrm>
            <a:off x="2671843" y="845956"/>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Opener Width</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2" name="Picture 11" descr="Asset 8.png">
            <a:hlinkClick r:id="rId5" action="ppaction://hlinksldjump"/>
            <a:extLst>
              <a:ext uri="{FF2B5EF4-FFF2-40B4-BE49-F238E27FC236}">
                <a16:creationId xmlns:a16="http://schemas.microsoft.com/office/drawing/2014/main" id="{ABF62265-2001-4CB8-8520-3A670B0A878B}"/>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11" name="Isosceles Triangle 10">
            <a:extLst>
              <a:ext uri="{FF2B5EF4-FFF2-40B4-BE49-F238E27FC236}">
                <a16:creationId xmlns:a16="http://schemas.microsoft.com/office/drawing/2014/main" id="{B051897F-95CC-4A20-AD7E-5A07E35E13B6}"/>
              </a:ext>
            </a:extLst>
          </p:cNvPr>
          <p:cNvSpPr/>
          <p:nvPr/>
        </p:nvSpPr>
        <p:spPr>
          <a:xfrm>
            <a:off x="10565298" y="286709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3" name="TextBox 12">
            <a:extLst>
              <a:ext uri="{FF2B5EF4-FFF2-40B4-BE49-F238E27FC236}">
                <a16:creationId xmlns:a16="http://schemas.microsoft.com/office/drawing/2014/main" id="{D9B964A2-53EC-48F6-9A1C-80D46F412496}"/>
              </a:ext>
            </a:extLst>
          </p:cNvPr>
          <p:cNvSpPr txBox="1"/>
          <p:nvPr/>
        </p:nvSpPr>
        <p:spPr>
          <a:xfrm>
            <a:off x="9904412" y="3076801"/>
            <a:ext cx="1626872"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30% of spring wheat growers used a 1-inch opener width.</a:t>
            </a:r>
          </a:p>
        </p:txBody>
      </p:sp>
      <p:graphicFrame>
        <p:nvGraphicFramePr>
          <p:cNvPr id="4" name="Object 3">
            <a:extLst>
              <a:ext uri="{FF2B5EF4-FFF2-40B4-BE49-F238E27FC236}">
                <a16:creationId xmlns:a16="http://schemas.microsoft.com/office/drawing/2014/main" id="{775911AD-3F00-0576-E15B-3D208C960DC2}"/>
              </a:ext>
            </a:extLst>
          </p:cNvPr>
          <p:cNvGraphicFramePr>
            <a:graphicFrameLocks/>
          </p:cNvGraphicFramePr>
          <p:nvPr>
            <p:extLst>
              <p:ext uri="{D42A27DB-BD31-4B8C-83A1-F6EECF244321}">
                <p14:modId xmlns:p14="http://schemas.microsoft.com/office/powerpoint/2010/main" val="181687000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775911AD-3F00-0576-E15B-3D208C960DC2}"/>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the seeding equipment that you used to plant spring wheat in 2023, what was the opener width?</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spring wheat growers who used seeding equipment with each opener width.</a:t>
            </a:r>
          </a:p>
        </p:txBody>
      </p:sp>
    </p:spTree>
    <p:extLst>
      <p:ext uri="{BB962C8B-B14F-4D97-AF65-F5344CB8AC3E}">
        <p14:creationId xmlns:p14="http://schemas.microsoft.com/office/powerpoint/2010/main" val="2396054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2BE793-231B-D947-7AAC-7DE28C5FD06C}"/>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Row Spacing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2" name="Picture 11" descr="Asset 8.png">
            <a:hlinkClick r:id="rId5" action="ppaction://hlinksldjump"/>
            <a:extLst>
              <a:ext uri="{FF2B5EF4-FFF2-40B4-BE49-F238E27FC236}">
                <a16:creationId xmlns:a16="http://schemas.microsoft.com/office/drawing/2014/main" id="{9A4F8749-C860-4FF9-9DAD-F14AE98E8DFB}"/>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5" name="Object 4">
            <a:extLst>
              <a:ext uri="{FF2B5EF4-FFF2-40B4-BE49-F238E27FC236}">
                <a16:creationId xmlns:a16="http://schemas.microsoft.com/office/drawing/2014/main" id="{518517CB-E602-1788-2BE3-02A18B653507}"/>
              </a:ext>
            </a:extLst>
          </p:cNvPr>
          <p:cNvGraphicFramePr>
            <a:graphicFrameLocks/>
          </p:cNvGraphicFramePr>
          <p:nvPr>
            <p:extLst>
              <p:ext uri="{D42A27DB-BD31-4B8C-83A1-F6EECF244321}">
                <p14:modId xmlns:p14="http://schemas.microsoft.com/office/powerpoint/2010/main" val="207618480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5" name="Object 4">
                        <a:extLst>
                          <a:ext uri="{FF2B5EF4-FFF2-40B4-BE49-F238E27FC236}">
                            <a16:creationId xmlns:a16="http://schemas.microsoft.com/office/drawing/2014/main" id="{518517CB-E602-1788-2BE3-02A18B653507}"/>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3" name="Isosceles Triangle 2">
            <a:extLst>
              <a:ext uri="{FF2B5EF4-FFF2-40B4-BE49-F238E27FC236}">
                <a16:creationId xmlns:a16="http://schemas.microsoft.com/office/drawing/2014/main" id="{CF066A54-16DC-1426-75F8-1E71389FB781}"/>
              </a:ext>
            </a:extLst>
          </p:cNvPr>
          <p:cNvSpPr/>
          <p:nvPr/>
        </p:nvSpPr>
        <p:spPr>
          <a:xfrm>
            <a:off x="10565298" y="413369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6" name="TextBox 5">
            <a:extLst>
              <a:ext uri="{FF2B5EF4-FFF2-40B4-BE49-F238E27FC236}">
                <a16:creationId xmlns:a16="http://schemas.microsoft.com/office/drawing/2014/main" id="{0A3152FF-3F13-387B-A4C0-F12B3A2513A0}"/>
              </a:ext>
            </a:extLst>
          </p:cNvPr>
          <p:cNvSpPr txBox="1"/>
          <p:nvPr/>
        </p:nvSpPr>
        <p:spPr>
          <a:xfrm>
            <a:off x="9904412" y="4343400"/>
            <a:ext cx="1626872"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10 inches was the most common row spacing.</a:t>
            </a:r>
          </a:p>
        </p:txBody>
      </p:sp>
      <p:sp>
        <p:nvSpPr>
          <p:cNvPr id="8" name="MoreInfo"/>
          <p:cNvSpPr txBox="1"/>
          <p:nvPr>
            <p:custDataLst>
              <p:tags r:id="rId1"/>
            </p:custDataLst>
          </p:nvPr>
        </p:nvSpPr>
        <p:spPr>
          <a:xfrm>
            <a:off x="2165063" y="6955572"/>
            <a:ext cx="5577840" cy="584775"/>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spring wheat in 2023, what was the row spacing?"</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spring wheat growers who used each row spacing.</a:t>
            </a:r>
          </a:p>
        </p:txBody>
      </p:sp>
    </p:spTree>
    <p:extLst>
      <p:ext uri="{BB962C8B-B14F-4D97-AF65-F5344CB8AC3E}">
        <p14:creationId xmlns:p14="http://schemas.microsoft.com/office/powerpoint/2010/main" val="4007944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C16A27-86D0-454F-AF74-FC5836C485F1}"/>
              </a:ext>
            </a:extLst>
          </p:cNvPr>
          <p:cNvPicPr>
            <a:picLocks noChangeAspect="1"/>
          </p:cNvPicPr>
          <p:nvPr/>
        </p:nvPicPr>
        <p:blipFill>
          <a:blip r:embed="rId3"/>
          <a:stretch>
            <a:fillRect/>
          </a:stretch>
        </p:blipFill>
        <p:spPr>
          <a:xfrm>
            <a:off x="2655643" y="757462"/>
            <a:ext cx="8967993" cy="591972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Seed Bed Utilization</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1" name="Picture 10" descr="Asset 8.png">
            <a:hlinkClick r:id="rId5" action="ppaction://hlinksldjump"/>
            <a:extLst>
              <a:ext uri="{FF2B5EF4-FFF2-40B4-BE49-F238E27FC236}">
                <a16:creationId xmlns:a16="http://schemas.microsoft.com/office/drawing/2014/main" id="{1ED6A8CC-0C00-4110-BEA5-77CC026A5845}"/>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3" name="TextBox 2">
            <a:extLst>
              <a:ext uri="{FF2B5EF4-FFF2-40B4-BE49-F238E27FC236}">
                <a16:creationId xmlns:a16="http://schemas.microsoft.com/office/drawing/2014/main" id="{B59D1582-6961-BE59-DAF5-31C15812029B}"/>
              </a:ext>
            </a:extLst>
          </p:cNvPr>
          <p:cNvSpPr txBox="1"/>
          <p:nvPr/>
        </p:nvSpPr>
        <p:spPr>
          <a:xfrm>
            <a:off x="9814032" y="1974278"/>
            <a:ext cx="2286000"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Saskatchewan growers were more likely to have a lower seed bed utilization.</a:t>
            </a:r>
          </a:p>
        </p:txBody>
      </p:sp>
      <p:graphicFrame>
        <p:nvGraphicFramePr>
          <p:cNvPr id="6" name="Object 5">
            <a:extLst>
              <a:ext uri="{FF2B5EF4-FFF2-40B4-BE49-F238E27FC236}">
                <a16:creationId xmlns:a16="http://schemas.microsoft.com/office/drawing/2014/main" id="{CBF1D802-554D-63A6-4424-823E3D522733}"/>
              </a:ext>
            </a:extLst>
          </p:cNvPr>
          <p:cNvGraphicFramePr>
            <a:graphicFrameLocks/>
          </p:cNvGraphicFramePr>
          <p:nvPr>
            <p:extLst>
              <p:ext uri="{D42A27DB-BD31-4B8C-83A1-F6EECF244321}">
                <p14:modId xmlns:p14="http://schemas.microsoft.com/office/powerpoint/2010/main" val="398760916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6" name="Object 5">
                        <a:extLst>
                          <a:ext uri="{FF2B5EF4-FFF2-40B4-BE49-F238E27FC236}">
                            <a16:creationId xmlns:a16="http://schemas.microsoft.com/office/drawing/2014/main" id="{CBF1D802-554D-63A6-4424-823E3D522733}"/>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"For the seeding equipment that you used to plant spring wheat in 2023, what was the opener width? For your spring wheat in 2023, what was the row spacing?"</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Seed bed utilization was calculated using the following formula: opener width divided by row spacing times 100.</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950922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FD4315-7C64-4399-82FB-AD90BDEF0279}"/>
              </a:ext>
            </a:extLst>
          </p:cNvPr>
          <p:cNvPicPr>
            <a:picLocks noChangeAspect="1"/>
          </p:cNvPicPr>
          <p:nvPr/>
        </p:nvPicPr>
        <p:blipFill>
          <a:blip r:embed="rId3"/>
          <a:stretch>
            <a:fillRect/>
          </a:stretch>
        </p:blipFill>
        <p:spPr>
          <a:xfrm>
            <a:off x="2658690" y="836717"/>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Biostimulants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2" name="Picture 11" descr="Asset 8.png">
            <a:hlinkClick r:id="rId5" action="ppaction://hlinksldjump"/>
            <a:extLst>
              <a:ext uri="{FF2B5EF4-FFF2-40B4-BE49-F238E27FC236}">
                <a16:creationId xmlns:a16="http://schemas.microsoft.com/office/drawing/2014/main" id="{90C44258-6151-4137-B8C2-9A01BC2A188F}"/>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11" name="TextBox 10">
            <a:extLst>
              <a:ext uri="{FF2B5EF4-FFF2-40B4-BE49-F238E27FC236}">
                <a16:creationId xmlns:a16="http://schemas.microsoft.com/office/drawing/2014/main" id="{D37C868D-4067-4680-BBC6-D7D345CA2B71}"/>
              </a:ext>
            </a:extLst>
          </p:cNvPr>
          <p:cNvSpPr txBox="1"/>
          <p:nvPr/>
        </p:nvSpPr>
        <p:spPr>
          <a:xfrm>
            <a:off x="7588403" y="3118532"/>
            <a:ext cx="1554010" cy="352199"/>
          </a:xfrm>
          <a:prstGeom prst="rect">
            <a:avLst/>
          </a:prstGeom>
          <a:solidFill>
            <a:schemeClr val="bg2"/>
          </a:solidFill>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Small farms, were less likely to use biostimulants.</a:t>
            </a:r>
          </a:p>
        </p:txBody>
      </p:sp>
      <p:graphicFrame>
        <p:nvGraphicFramePr>
          <p:cNvPr id="5" name="Object 4">
            <a:extLst>
              <a:ext uri="{FF2B5EF4-FFF2-40B4-BE49-F238E27FC236}">
                <a16:creationId xmlns:a16="http://schemas.microsoft.com/office/drawing/2014/main" id="{F38A4D45-671C-301F-813C-3826DC26FBA9}"/>
              </a:ext>
            </a:extLst>
          </p:cNvPr>
          <p:cNvGraphicFramePr>
            <a:graphicFrameLocks/>
          </p:cNvGraphicFramePr>
          <p:nvPr>
            <p:extLst>
              <p:ext uri="{D42A27DB-BD31-4B8C-83A1-F6EECF244321}">
                <p14:modId xmlns:p14="http://schemas.microsoft.com/office/powerpoint/2010/main" val="189120997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5" name="Object 4">
                        <a:extLst>
                          <a:ext uri="{FF2B5EF4-FFF2-40B4-BE49-F238E27FC236}">
                            <a16:creationId xmlns:a16="http://schemas.microsoft.com/office/drawing/2014/main" id="{F38A4D45-671C-301F-813C-3826DC26FBA9}"/>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"Biostimulants contain substances or microorganisms whose marketed function when applied to plants or in the root zone is to stimulate natural processes to enhance nutrient uptake, nutrient use efficiency, tolerance to environmental stress, and/or crop quality. Examples include seaweed extracts, humic/fulvic acid, plant hormones, beneficial bacteria, or fungi, but not Bio-Pesticide products. Did you use a biostimulant product on your spring wheat in the 2023 season?</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growers who used a biostimulant in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7550491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999803-9F7A-C1BE-5BCC-94E84ACD3370}"/>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Nitrogen Fixing Biostimulants</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Spring Wheat</a:t>
            </a:r>
          </a:p>
        </p:txBody>
      </p:sp>
      <p:pic>
        <p:nvPicPr>
          <p:cNvPr id="12" name="Picture 11" descr="Asset 8.png">
            <a:hlinkClick r:id="rId5" action="ppaction://hlinksldjump"/>
            <a:extLst>
              <a:ext uri="{FF2B5EF4-FFF2-40B4-BE49-F238E27FC236}">
                <a16:creationId xmlns:a16="http://schemas.microsoft.com/office/drawing/2014/main" id="{86CB3D31-78DE-41C7-82D3-CDB1989D856E}"/>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6" name="Object 5">
            <a:extLst>
              <a:ext uri="{FF2B5EF4-FFF2-40B4-BE49-F238E27FC236}">
                <a16:creationId xmlns:a16="http://schemas.microsoft.com/office/drawing/2014/main" id="{2C0414EB-D9B9-EE2D-1692-1E342DBA53C9}"/>
              </a:ext>
            </a:extLst>
          </p:cNvPr>
          <p:cNvGraphicFramePr>
            <a:graphicFrameLocks/>
          </p:cNvGraphicFramePr>
          <p:nvPr>
            <p:extLst>
              <p:ext uri="{D42A27DB-BD31-4B8C-83A1-F6EECF244321}">
                <p14:modId xmlns:p14="http://schemas.microsoft.com/office/powerpoint/2010/main" val="185022460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6" name="Object 5">
                        <a:extLst>
                          <a:ext uri="{FF2B5EF4-FFF2-40B4-BE49-F238E27FC236}">
                            <a16:creationId xmlns:a16="http://schemas.microsoft.com/office/drawing/2014/main" id="{2C0414EB-D9B9-EE2D-1692-1E342DBA53C9}"/>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who used a biostimulant were asked: "Was the biostimulant that you applied in spring wheat in 2023 a nitrogen fixing product?</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growers who used a nitrogen fixing biostimulant in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120734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4612" y="571500"/>
            <a:ext cx="5164138" cy="304800"/>
          </a:xfrm>
          <a:prstGeom prst="rect">
            <a:avLst/>
          </a:prstGeom>
        </p:spPr>
        <p:txBody>
          <a:bodyPr/>
          <a:lstStyle/>
          <a:p>
            <a:pPr algn="l">
              <a:lnSpc>
                <a:spcPts val="1600"/>
              </a:lnSpc>
            </a:pPr>
            <a:r>
              <a:rPr lang="en-CA" sz="1800" b="1" dirty="0">
                <a:solidFill>
                  <a:schemeClr val="bg1"/>
                </a:solidFill>
                <a:latin typeface="Calibri" pitchFamily="34" charset="0"/>
                <a:cs typeface="Calibri" pitchFamily="34" charset="0"/>
              </a:rPr>
              <a:t>General Fertilizer Practices</a:t>
            </a:r>
          </a:p>
        </p:txBody>
      </p:sp>
      <p:pic>
        <p:nvPicPr>
          <p:cNvPr id="25" name="Picture 24" descr="Asset 7.png"/>
          <p:cNvPicPr>
            <a:picLocks noChangeAspect="1"/>
          </p:cNvPicPr>
          <p:nvPr/>
        </p:nvPicPr>
        <p:blipFill>
          <a:blip r:embed="rId4" cstate="print"/>
          <a:stretch>
            <a:fillRect/>
          </a:stretch>
        </p:blipFill>
        <p:spPr>
          <a:xfrm>
            <a:off x="1017464" y="5334000"/>
            <a:ext cx="301752" cy="301752"/>
          </a:xfrm>
          <a:prstGeom prst="rect">
            <a:avLst/>
          </a:prstGeom>
        </p:spPr>
      </p:pic>
      <p:sp>
        <p:nvSpPr>
          <p:cNvPr id="75" name="TextBox 74">
            <a:hlinkClick r:id="rId5" action="ppaction://hlinksldjump"/>
          </p:cNvPr>
          <p:cNvSpPr txBox="1"/>
          <p:nvPr/>
        </p:nvSpPr>
        <p:spPr>
          <a:xfrm>
            <a:off x="100012" y="956887"/>
            <a:ext cx="32004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Sources of Fertilizer Advice</a:t>
            </a:r>
          </a:p>
        </p:txBody>
      </p:sp>
      <p:sp>
        <p:nvSpPr>
          <p:cNvPr id="77" name="TextBox 76">
            <a:hlinkClick r:id="rId6" action="ppaction://hlinksldjump"/>
          </p:cNvPr>
          <p:cNvSpPr txBox="1"/>
          <p:nvPr/>
        </p:nvSpPr>
        <p:spPr>
          <a:xfrm>
            <a:off x="100012" y="1125302"/>
            <a:ext cx="32004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Frequency of Soil Testing Nitrogen</a:t>
            </a:r>
          </a:p>
        </p:txBody>
      </p:sp>
      <p:sp>
        <p:nvSpPr>
          <p:cNvPr id="80" name="TextBox 79">
            <a:hlinkClick r:id="rId7" action="ppaction://hlinksldjump"/>
          </p:cNvPr>
          <p:cNvSpPr txBox="1"/>
          <p:nvPr/>
        </p:nvSpPr>
        <p:spPr>
          <a:xfrm>
            <a:off x="100012" y="1462132"/>
            <a:ext cx="32004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Frequency of Soil Testing P, K and S</a:t>
            </a:r>
          </a:p>
        </p:txBody>
      </p:sp>
      <p:sp>
        <p:nvSpPr>
          <p:cNvPr id="100" name="Rectangle 29"/>
          <p:cNvSpPr>
            <a:spLocks noChangeArrowheads="1"/>
          </p:cNvSpPr>
          <p:nvPr/>
        </p:nvSpPr>
        <p:spPr bwMode="auto">
          <a:xfrm>
            <a:off x="5393796" y="1473201"/>
            <a:ext cx="6795029" cy="377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lgn="l" eaLnBrk="1" hangingPunct="1">
              <a:spcBef>
                <a:spcPts val="800"/>
              </a:spcBef>
            </a:pPr>
            <a:r>
              <a:rPr lang="en-US" sz="1200" b="1" dirty="0">
                <a:latin typeface="Calibri" panose="020F0502020204030204" pitchFamily="34" charset="0"/>
                <a:cs typeface="Calibri" panose="020F0502020204030204" pitchFamily="34" charset="0"/>
              </a:rPr>
              <a:t>Answering Key Questions: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Where do farmers get advice about fertilizer management?</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often do they do soil testing?</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Why do some farmers not do soil testing for nitrogen every year?</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familiar are farmers with the 4R nutrient stewardship program?</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believe that they comply with 4R nutrient stewardship guidelines?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are working with a 4R Designated Agronomist or a 4R Nutrient Management Specialty CCA?</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have a 4R Plan in place? What are the benefits?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Why do some farmers not have a 4R Plan for their farm?</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Why do some farmers not adopt 4R practices?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are the sources that farmers would use to get information about the 4R program?</a:t>
            </a:r>
          </a:p>
        </p:txBody>
      </p:sp>
      <p:sp>
        <p:nvSpPr>
          <p:cNvPr id="45" name="Rounded Rectangle 44"/>
          <p:cNvSpPr/>
          <p:nvPr/>
        </p:nvSpPr>
        <p:spPr>
          <a:xfrm>
            <a:off x="23812" y="953558"/>
            <a:ext cx="91440" cy="3017520"/>
          </a:xfrm>
          <a:prstGeom prst="roundRect">
            <a:avLst/>
          </a:prstGeom>
          <a:solidFill>
            <a:srgbClr val="60504D"/>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p:cNvGrpSpPr/>
          <p:nvPr/>
        </p:nvGrpSpPr>
        <p:grpSpPr>
          <a:xfrm>
            <a:off x="5146146" y="6967862"/>
            <a:ext cx="6942666" cy="3685624"/>
            <a:chOff x="5146146" y="1066800"/>
            <a:chExt cx="6942666" cy="3685624"/>
          </a:xfrm>
        </p:grpSpPr>
        <p:sp>
          <p:nvSpPr>
            <p:cNvPr id="26" name="MoreInfo"/>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54" name="Group 53"/>
            <p:cNvGrpSpPr/>
            <p:nvPr/>
          </p:nvGrpSpPr>
          <p:grpSpPr>
            <a:xfrm>
              <a:off x="5265432" y="1711142"/>
              <a:ext cx="6696380" cy="2937058"/>
              <a:chOff x="5265432" y="1569946"/>
              <a:chExt cx="6696380" cy="2937058"/>
            </a:xfrm>
          </p:grpSpPr>
          <p:grpSp>
            <p:nvGrpSpPr>
              <p:cNvPr id="28" name="Group 27"/>
              <p:cNvGrpSpPr/>
              <p:nvPr/>
            </p:nvGrpSpPr>
            <p:grpSpPr>
              <a:xfrm>
                <a:off x="5265432" y="2362200"/>
                <a:ext cx="2089242" cy="1371600"/>
                <a:chOff x="5265432" y="2362200"/>
                <a:chExt cx="2089242" cy="1371600"/>
              </a:xfrm>
            </p:grpSpPr>
            <p:sp>
              <p:nvSpPr>
                <p:cNvPr id="29" name="TextBox 28"/>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33" name="TextBox 32"/>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35" name="Group 34"/>
              <p:cNvGrpSpPr/>
              <p:nvPr/>
            </p:nvGrpSpPr>
            <p:grpSpPr>
              <a:xfrm>
                <a:off x="10191628" y="2368317"/>
                <a:ext cx="1770184" cy="1343025"/>
                <a:chOff x="10191628" y="2368317"/>
                <a:chExt cx="1770184" cy="1343025"/>
              </a:xfrm>
            </p:grpSpPr>
            <p:sp>
              <p:nvSpPr>
                <p:cNvPr id="31" name="TextBox 30"/>
                <p:cNvSpPr txBox="1"/>
                <p:nvPr/>
              </p:nvSpPr>
              <p:spPr>
                <a:xfrm>
                  <a:off x="10191628" y="3261988"/>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sp>
              <p:nvSpPr>
                <p:cNvPr id="34" name="TextBox 33"/>
                <p:cNvSpPr txBox="1"/>
                <p:nvPr/>
              </p:nvSpPr>
              <p:spPr>
                <a:xfrm>
                  <a:off x="10191628" y="2368317"/>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grpSp>
          <p:grpSp>
            <p:nvGrpSpPr>
              <p:cNvPr id="40" name="Group 39"/>
              <p:cNvGrpSpPr/>
              <p:nvPr/>
            </p:nvGrpSpPr>
            <p:grpSpPr>
              <a:xfrm>
                <a:off x="7439651" y="1569946"/>
                <a:ext cx="2667000" cy="2937058"/>
                <a:chOff x="7439651" y="1569946"/>
                <a:chExt cx="2667000" cy="2937058"/>
              </a:xfrm>
            </p:grpSpPr>
            <p:pic>
              <p:nvPicPr>
                <p:cNvPr id="819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32" name="TextBox 31"/>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39" name="Straight Arrow Connector 38"/>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9"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3"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42" name="TextBox 41">
            <a:hlinkClick r:id="rId9" action="ppaction://hlinksldjump"/>
          </p:cNvPr>
          <p:cNvSpPr txBox="1"/>
          <p:nvPr/>
        </p:nvSpPr>
        <p:spPr>
          <a:xfrm>
            <a:off x="100012" y="2304207"/>
            <a:ext cx="32004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Familiarity with 4R Concept</a:t>
            </a:r>
          </a:p>
        </p:txBody>
      </p:sp>
      <p:sp>
        <p:nvSpPr>
          <p:cNvPr id="46" name="TextBox 45">
            <a:hlinkClick r:id="rId10" action="ppaction://hlinksldjump"/>
          </p:cNvPr>
          <p:cNvSpPr txBox="1"/>
          <p:nvPr/>
        </p:nvSpPr>
        <p:spPr>
          <a:xfrm>
            <a:off x="100012" y="3454977"/>
            <a:ext cx="32004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Fee to Prepare 4R Plan</a:t>
            </a:r>
            <a:endParaRPr lang="en-CA" sz="1050" dirty="0">
              <a:solidFill>
                <a:schemeClr val="bg1"/>
              </a:solidFill>
              <a:latin typeface="Calibri Light" pitchFamily="34" charset="0"/>
              <a:cs typeface="Calibri Light" pitchFamily="34" charset="0"/>
            </a:endParaRPr>
          </a:p>
        </p:txBody>
      </p:sp>
      <p:sp>
        <p:nvSpPr>
          <p:cNvPr id="47" name="TextBox 46">
            <a:hlinkClick r:id="rId11" action="ppaction://hlinksldjump"/>
          </p:cNvPr>
          <p:cNvSpPr txBox="1"/>
          <p:nvPr/>
        </p:nvSpPr>
        <p:spPr>
          <a:xfrm>
            <a:off x="100012" y="3286559"/>
            <a:ext cx="32004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Reasons Some Farmers Do Not Adopt 4R Practices</a:t>
            </a:r>
          </a:p>
        </p:txBody>
      </p:sp>
      <p:sp>
        <p:nvSpPr>
          <p:cNvPr id="78" name="TextBox 77">
            <a:hlinkClick r:id="rId12" action="ppaction://hlinksldjump"/>
          </p:cNvPr>
          <p:cNvSpPr txBox="1"/>
          <p:nvPr/>
        </p:nvSpPr>
        <p:spPr>
          <a:xfrm>
            <a:off x="100012" y="1293717"/>
            <a:ext cx="32004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Reasons for Not Soil Testing for N Every Year</a:t>
            </a:r>
          </a:p>
        </p:txBody>
      </p:sp>
      <p:sp>
        <p:nvSpPr>
          <p:cNvPr id="50" name="TextBox 49">
            <a:hlinkClick r:id="rId13" action="ppaction://hlinksldjump"/>
          </p:cNvPr>
          <p:cNvSpPr txBox="1"/>
          <p:nvPr/>
        </p:nvSpPr>
        <p:spPr>
          <a:xfrm>
            <a:off x="100012" y="1630547"/>
            <a:ext cx="32004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Frequency of Soil Testing - Micronutrients</a:t>
            </a:r>
          </a:p>
        </p:txBody>
      </p:sp>
      <p:sp>
        <p:nvSpPr>
          <p:cNvPr id="51" name="TextBox 50">
            <a:hlinkClick r:id="rId14" action="ppaction://hlinksldjump"/>
          </p:cNvPr>
          <p:cNvSpPr txBox="1"/>
          <p:nvPr/>
        </p:nvSpPr>
        <p:spPr>
          <a:xfrm>
            <a:off x="100012" y="1798962"/>
            <a:ext cx="32004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Frequency of Soil Testing - Electrical Conductivity</a:t>
            </a:r>
          </a:p>
        </p:txBody>
      </p:sp>
      <p:sp>
        <p:nvSpPr>
          <p:cNvPr id="52" name="TextBox 51">
            <a:hlinkClick r:id="rId15" action="ppaction://hlinksldjump"/>
          </p:cNvPr>
          <p:cNvSpPr txBox="1"/>
          <p:nvPr/>
        </p:nvSpPr>
        <p:spPr>
          <a:xfrm>
            <a:off x="100012" y="1967377"/>
            <a:ext cx="32004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Frequency of Soil Testing - Organic Matter</a:t>
            </a:r>
          </a:p>
        </p:txBody>
      </p:sp>
      <p:sp>
        <p:nvSpPr>
          <p:cNvPr id="53" name="TextBox 52">
            <a:hlinkClick r:id="rId16" action="ppaction://hlinksldjump"/>
          </p:cNvPr>
          <p:cNvSpPr txBox="1"/>
          <p:nvPr/>
        </p:nvSpPr>
        <p:spPr>
          <a:xfrm>
            <a:off x="100012" y="2135792"/>
            <a:ext cx="32004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Frequency of Soil Testing - pH</a:t>
            </a:r>
          </a:p>
        </p:txBody>
      </p:sp>
      <p:sp>
        <p:nvSpPr>
          <p:cNvPr id="56" name="TextBox 55">
            <a:hlinkClick r:id="rId17" action="ppaction://hlinksldjump"/>
          </p:cNvPr>
          <p:cNvSpPr txBox="1"/>
          <p:nvPr/>
        </p:nvSpPr>
        <p:spPr>
          <a:xfrm>
            <a:off x="100012" y="2472622"/>
            <a:ext cx="3429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Growers Who Believe They Comply With 4R</a:t>
            </a:r>
          </a:p>
        </p:txBody>
      </p:sp>
      <p:sp>
        <p:nvSpPr>
          <p:cNvPr id="57" name="TextBox 56">
            <a:hlinkClick r:id="rId18" action="ppaction://hlinksldjump"/>
          </p:cNvPr>
          <p:cNvSpPr txBox="1"/>
          <p:nvPr/>
        </p:nvSpPr>
        <p:spPr>
          <a:xfrm>
            <a:off x="100012" y="2641037"/>
            <a:ext cx="457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Growers Who Work With a 4R Agronomist/Mgmt Specialty CCA</a:t>
            </a:r>
          </a:p>
        </p:txBody>
      </p:sp>
      <p:sp>
        <p:nvSpPr>
          <p:cNvPr id="58" name="TextBox 57">
            <a:hlinkClick r:id="rId19" action="ppaction://hlinksldjump"/>
          </p:cNvPr>
          <p:cNvSpPr txBox="1"/>
          <p:nvPr/>
        </p:nvSpPr>
        <p:spPr>
          <a:xfrm>
            <a:off x="100012" y="2949729"/>
            <a:ext cx="457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Benefits Of Having A 4R Plan In Place</a:t>
            </a:r>
          </a:p>
        </p:txBody>
      </p:sp>
      <p:sp>
        <p:nvSpPr>
          <p:cNvPr id="59" name="TextBox 58">
            <a:hlinkClick r:id="rId20" action="ppaction://hlinksldjump"/>
          </p:cNvPr>
          <p:cNvSpPr txBox="1"/>
          <p:nvPr/>
        </p:nvSpPr>
        <p:spPr>
          <a:xfrm>
            <a:off x="100012" y="3118144"/>
            <a:ext cx="457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Reasons For Not Putting A 4R Plan In Place</a:t>
            </a:r>
          </a:p>
        </p:txBody>
      </p:sp>
      <p:sp>
        <p:nvSpPr>
          <p:cNvPr id="60" name="TextBox 59">
            <a:hlinkClick r:id="rId21" action="ppaction://hlinksldjump"/>
          </p:cNvPr>
          <p:cNvSpPr txBox="1"/>
          <p:nvPr/>
        </p:nvSpPr>
        <p:spPr>
          <a:xfrm>
            <a:off x="100012" y="2793437"/>
            <a:ext cx="457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Growers Who Have A 4R Plan In Place</a:t>
            </a:r>
          </a:p>
        </p:txBody>
      </p:sp>
      <p:sp>
        <p:nvSpPr>
          <p:cNvPr id="62" name="TextBox 61">
            <a:hlinkClick r:id="rId22" action="ppaction://hlinksldjump"/>
            <a:extLst>
              <a:ext uri="{FF2B5EF4-FFF2-40B4-BE49-F238E27FC236}">
                <a16:creationId xmlns:a16="http://schemas.microsoft.com/office/drawing/2014/main" id="{6CA6D8ED-9651-4FDE-891A-92D9029B3E77}"/>
              </a:ext>
            </a:extLst>
          </p:cNvPr>
          <p:cNvSpPr txBox="1"/>
          <p:nvPr/>
        </p:nvSpPr>
        <p:spPr>
          <a:xfrm>
            <a:off x="100012" y="3629842"/>
            <a:ext cx="32004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Sources of Fertilizer Information</a:t>
            </a:r>
          </a:p>
        </p:txBody>
      </p:sp>
      <p:sp>
        <p:nvSpPr>
          <p:cNvPr id="3" name="TextBox 2">
            <a:hlinkClick r:id="rId23" action="ppaction://hlinksldjump"/>
            <a:extLst>
              <a:ext uri="{FF2B5EF4-FFF2-40B4-BE49-F238E27FC236}">
                <a16:creationId xmlns:a16="http://schemas.microsoft.com/office/drawing/2014/main" id="{8AB2D3A9-BCCB-4AE8-73A2-FD3C9E0A01CB}"/>
              </a:ext>
            </a:extLst>
          </p:cNvPr>
          <p:cNvSpPr txBox="1"/>
          <p:nvPr/>
        </p:nvSpPr>
        <p:spPr>
          <a:xfrm>
            <a:off x="100012" y="3794942"/>
            <a:ext cx="32004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Programs Used to Measure Environmental Footprint </a:t>
            </a:r>
            <a:endParaRPr lang="en-CA" sz="1050" dirty="0">
              <a:solidFill>
                <a:schemeClr val="bg1"/>
              </a:solidFill>
              <a:latin typeface="Calibri Light" pitchFamily="34" charset="0"/>
              <a:cs typeface="Calibri Light" pitchFamily="34" charset="0"/>
            </a:endParaRPr>
          </a:p>
        </p:txBody>
      </p:sp>
    </p:spTree>
    <p:extLst>
      <p:ext uri="{BB962C8B-B14F-4D97-AF65-F5344CB8AC3E}">
        <p14:creationId xmlns:p14="http://schemas.microsoft.com/office/powerpoint/2010/main" val="265800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8.33333E-7 3.00578E-6 L -0.00065 -0.58405 " pathEditMode="fixed" rAng="0" ptsTypes="AA">
                                      <p:cBhvr>
                                        <p:cTn id="11" dur="1000" fill="hold"/>
                                        <p:tgtEl>
                                          <p:spTgt spid="55"/>
                                        </p:tgtEl>
                                        <p:attrNameLst>
                                          <p:attrName>ppt_x</p:attrName>
                                          <p:attrName>ppt_y</p:attrName>
                                        </p:attrNameLst>
                                      </p:cBhvr>
                                      <p:rCtr x="-39" y="-29202"/>
                                    </p:animMotion>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childTnLst>
              </p:cTn>
              <p:nextCondLst>
                <p:cond evt="onClick" delay="0">
                  <p:tgtEl>
                    <p:spTgt spid="25"/>
                  </p:tgtEl>
                </p:cond>
              </p:nextCondLst>
            </p:seq>
          </p:childTnLst>
        </p:cTn>
      </p:par>
    </p:tnLst>
    <p:bldLst>
      <p:bldP spid="100"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64F3EC-9A5B-3898-A892-FB5C3FDE1DFE}"/>
              </a:ext>
            </a:extLst>
          </p:cNvPr>
          <p:cNvPicPr>
            <a:picLocks noChangeAspect="1"/>
          </p:cNvPicPr>
          <p:nvPr/>
        </p:nvPicPr>
        <p:blipFill>
          <a:blip r:embed="rId3"/>
          <a:stretch>
            <a:fillRect/>
          </a:stretch>
        </p:blipFill>
        <p:spPr>
          <a:xfrm>
            <a:off x="2648356" y="816899"/>
            <a:ext cx="8961896" cy="577950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Sources of Fertilizer Advice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17" name="Picture 16"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4" name="TextBox 3"/>
          <p:cNvSpPr txBox="1"/>
          <p:nvPr/>
        </p:nvSpPr>
        <p:spPr>
          <a:xfrm>
            <a:off x="6399212" y="1440878"/>
            <a:ext cx="2083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Fewer growers relied on ag retailers for fertilizer advice in 2023.</a:t>
            </a:r>
          </a:p>
        </p:txBody>
      </p:sp>
      <p:graphicFrame>
        <p:nvGraphicFramePr>
          <p:cNvPr id="6" name="Object 5">
            <a:extLst>
              <a:ext uri="{FF2B5EF4-FFF2-40B4-BE49-F238E27FC236}">
                <a16:creationId xmlns:a16="http://schemas.microsoft.com/office/drawing/2014/main" id="{C3B35A1D-B297-C187-3ED7-D92B91C4FE19}"/>
              </a:ext>
            </a:extLst>
          </p:cNvPr>
          <p:cNvGraphicFramePr>
            <a:graphicFrameLocks/>
          </p:cNvGraphicFramePr>
          <p:nvPr>
            <p:extLst>
              <p:ext uri="{D42A27DB-BD31-4B8C-83A1-F6EECF244321}">
                <p14:modId xmlns:p14="http://schemas.microsoft.com/office/powerpoint/2010/main" val="306528284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6" name="Object 5">
                        <a:extLst>
                          <a:ext uri="{FF2B5EF4-FFF2-40B4-BE49-F238E27FC236}">
                            <a16:creationId xmlns:a16="http://schemas.microsoft.com/office/drawing/2014/main" id="{C3B35A1D-B297-C187-3ED7-D92B91C4FE19}"/>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“D</a:t>
            </a:r>
            <a:r>
              <a:rPr lang="en-US" dirty="0"/>
              <a:t>id you use any of the following for your decisions about fertilizer and nutrient management? </a:t>
            </a:r>
            <a:r>
              <a:rPr lang="en-CA" dirty="0"/>
              <a:t>(Please check all that apply)</a:t>
            </a:r>
            <a:r>
              <a:rPr lang="en-US" dirty="0"/>
              <a:t>”</a:t>
            </a:r>
          </a:p>
          <a:p>
            <a:r>
              <a:rPr lang="en-CA" dirty="0"/>
              <a:t>The chart illustrates the % of total respondents who indicated that they use each source when making decisions about their fertilizer program.</a:t>
            </a:r>
          </a:p>
        </p:txBody>
      </p:sp>
    </p:spTree>
    <p:extLst>
      <p:ext uri="{BB962C8B-B14F-4D97-AF65-F5344CB8AC3E}">
        <p14:creationId xmlns:p14="http://schemas.microsoft.com/office/powerpoint/2010/main" val="4167513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FBAE33-10BD-ABF4-3AE2-FAF770C9A003}"/>
              </a:ext>
            </a:extLst>
          </p:cNvPr>
          <p:cNvPicPr>
            <a:picLocks noChangeAspect="1"/>
          </p:cNvPicPr>
          <p:nvPr/>
        </p:nvPicPr>
        <p:blipFill>
          <a:blip r:embed="rId3"/>
          <a:stretch>
            <a:fillRect/>
          </a:stretch>
        </p:blipFill>
        <p:spPr>
          <a:xfrm>
            <a:off x="2650043" y="822995"/>
            <a:ext cx="8958524"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Sources of Fertilizer Advice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0" name="Rectangle 9"/>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3" name="Picture 12"/>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“Did you use any of the following for your decisions about fertilizer and nutrient management?  (Please check all that apply.)”</a:t>
            </a:r>
          </a:p>
          <a:p>
            <a:r>
              <a:rPr lang="en-CA" dirty="0"/>
              <a:t>Separately by province, eco zone, farm size, age category and 4R program familiarity, the graphs illustrate the % of total respondents who get advice about fertilizer management from each source.</a:t>
            </a:r>
          </a:p>
        </p:txBody>
      </p:sp>
    </p:spTree>
    <p:extLst>
      <p:ext uri="{BB962C8B-B14F-4D97-AF65-F5344CB8AC3E}">
        <p14:creationId xmlns:p14="http://schemas.microsoft.com/office/powerpoint/2010/main" val="9008666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8F7565-E35D-E474-B8F4-52C1BA47DEA9}"/>
              </a:ext>
            </a:extLst>
          </p:cNvPr>
          <p:cNvPicPr>
            <a:picLocks noChangeAspect="1"/>
          </p:cNvPicPr>
          <p:nvPr/>
        </p:nvPicPr>
        <p:blipFill>
          <a:blip r:embed="rId3"/>
          <a:stretch>
            <a:fillRect/>
          </a:stretch>
        </p:blipFill>
        <p:spPr>
          <a:xfrm>
            <a:off x="2654768" y="822995"/>
            <a:ext cx="8949074" cy="576731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Nitrogen</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17" name="Picture 16"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Box 9">
            <a:extLst>
              <a:ext uri="{FF2B5EF4-FFF2-40B4-BE49-F238E27FC236}">
                <a16:creationId xmlns:a16="http://schemas.microsoft.com/office/drawing/2014/main" id="{0E8417B3-11D8-42A1-B2D9-042946995225}"/>
              </a:ext>
            </a:extLst>
          </p:cNvPr>
          <p:cNvSpPr txBox="1"/>
          <p:nvPr/>
        </p:nvSpPr>
        <p:spPr>
          <a:xfrm>
            <a:off x="4799012" y="1244367"/>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Growers who said they test nitrogen every year is trending higher.</a:t>
            </a:r>
          </a:p>
        </p:txBody>
      </p:sp>
      <p:sp>
        <p:nvSpPr>
          <p:cNvPr id="11" name="TextBox 10">
            <a:extLst>
              <a:ext uri="{FF2B5EF4-FFF2-40B4-BE49-F238E27FC236}">
                <a16:creationId xmlns:a16="http://schemas.microsoft.com/office/drawing/2014/main" id="{1B048D1A-6AF7-4F9E-8089-8CECD2B1A948}"/>
              </a:ext>
            </a:extLst>
          </p:cNvPr>
          <p:cNvSpPr txBox="1"/>
          <p:nvPr/>
        </p:nvSpPr>
        <p:spPr>
          <a:xfrm>
            <a:off x="6295102" y="3744596"/>
            <a:ext cx="162810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Fewer growers in 2023 said they test every 4 or 5 years.</a:t>
            </a:r>
          </a:p>
        </p:txBody>
      </p:sp>
      <p:graphicFrame>
        <p:nvGraphicFramePr>
          <p:cNvPr id="4" name="Object 3">
            <a:extLst>
              <a:ext uri="{FF2B5EF4-FFF2-40B4-BE49-F238E27FC236}">
                <a16:creationId xmlns:a16="http://schemas.microsoft.com/office/drawing/2014/main" id="{00F9C228-317A-95D5-5D2A-DEC4D2B7FB63}"/>
              </a:ext>
            </a:extLst>
          </p:cNvPr>
          <p:cNvGraphicFramePr>
            <a:graphicFrameLocks/>
          </p:cNvGraphicFramePr>
          <p:nvPr>
            <p:extLst>
              <p:ext uri="{D42A27DB-BD31-4B8C-83A1-F6EECF244321}">
                <p14:modId xmlns:p14="http://schemas.microsoft.com/office/powerpoint/2010/main" val="224839550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00F9C228-317A-95D5-5D2A-DEC4D2B7FB63}"/>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Nitrogen - a) every year, b) every 2nd year, c) every 3rd year, d) every 4 or 5 years, e) less often than every 4 or 5 years, or f) never?” </a:t>
            </a:r>
          </a:p>
          <a:p>
            <a:r>
              <a:rPr lang="en-CA" dirty="0"/>
              <a:t>The chart illustrates the % of total respondents who reported each frequency of soil testing for nitrogen in each year.</a:t>
            </a:r>
          </a:p>
        </p:txBody>
      </p:sp>
    </p:spTree>
    <p:extLst>
      <p:ext uri="{BB962C8B-B14F-4D97-AF65-F5344CB8AC3E}">
        <p14:creationId xmlns:p14="http://schemas.microsoft.com/office/powerpoint/2010/main" val="408760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4844E1-1D86-2712-F6E8-E6216BD03076}"/>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Canola Growers Using Nitrogen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sp>
        <p:nvSpPr>
          <p:cNvPr id="13" name="Rectangle 12"/>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4" name="Picture 13"/>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canola crop, did you apply fertilizer or manure at each timing? – and given the options of a) Applied in fall of previous year, b) in the spring before planting, c) in the spring at planting and d) after planting/in-crop.  For your 2023 canola crop, which fertilizer types did you apply at each timing?</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canola growers who indicated that they used this nutrient in canola in 2023 by province, eco zone, farm size, age and 4R familiarity.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Nutrients were defined based on any fertilizer type that contains the nutrient.</a:t>
            </a:r>
          </a:p>
        </p:txBody>
      </p:sp>
    </p:spTree>
    <p:extLst>
      <p:ext uri="{BB962C8B-B14F-4D97-AF65-F5344CB8AC3E}">
        <p14:creationId xmlns:p14="http://schemas.microsoft.com/office/powerpoint/2010/main" val="2097023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4"/>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5E5A3E-06AB-0112-A7F3-A2215A2081D7}"/>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Nitrogen</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5" name="Rectangle 14"/>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sp>
        <p:nvSpPr>
          <p:cNvPr id="4" name="TextBox 3">
            <a:extLst>
              <a:ext uri="{FF2B5EF4-FFF2-40B4-BE49-F238E27FC236}">
                <a16:creationId xmlns:a16="http://schemas.microsoft.com/office/drawing/2014/main" id="{11AA1B39-8B39-BC9F-3A48-7A27D2C21131}"/>
              </a:ext>
            </a:extLst>
          </p:cNvPr>
          <p:cNvSpPr txBox="1"/>
          <p:nvPr/>
        </p:nvSpPr>
        <p:spPr>
          <a:xfrm>
            <a:off x="9945370" y="2986537"/>
            <a:ext cx="2211387"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Manitoba growers, large farms, young growers and those very familiar with 4R were more likely to test for N every year.</a:t>
            </a:r>
          </a:p>
        </p:txBody>
      </p:sp>
      <p:pic>
        <p:nvPicPr>
          <p:cNvPr id="16" name="Picture 15"/>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Nitrogen - a) every year, b) every 2nd year, c) every 3rd year, d) every 4 or 5 years, e) less often than every 4 or 5 years, or f) never?” </a:t>
            </a:r>
          </a:p>
          <a:p>
            <a:r>
              <a:rPr lang="en-CA" dirty="0"/>
              <a:t>The graph on the left illustrates the % of total respondents who do soil testing for nitrogen at each frequency level.  Separately by province, eco zone, farm size, age category and 4R familiarity, the graph on the right illustrates the % of total respondents who soil test for nitrogen every year.</a:t>
            </a:r>
          </a:p>
        </p:txBody>
      </p:sp>
    </p:spTree>
    <p:extLst>
      <p:ext uri="{BB962C8B-B14F-4D97-AF65-F5344CB8AC3E}">
        <p14:creationId xmlns:p14="http://schemas.microsoft.com/office/powerpoint/2010/main" val="4164856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6"/>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AAA13E-4A41-C598-3127-7C933DFA38E3}"/>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Reasons for Not Soil Testing for Nitrogen Every Year</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9" name="TextBox 8">
            <a:extLst>
              <a:ext uri="{FF2B5EF4-FFF2-40B4-BE49-F238E27FC236}">
                <a16:creationId xmlns:a16="http://schemas.microsoft.com/office/drawing/2014/main" id="{02E42557-19A6-410D-8110-1BF2D8F2593C}"/>
              </a:ext>
            </a:extLst>
          </p:cNvPr>
          <p:cNvSpPr txBox="1"/>
          <p:nvPr/>
        </p:nvSpPr>
        <p:spPr>
          <a:xfrm>
            <a:off x="6704012" y="1036985"/>
            <a:ext cx="170995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Cost is the main reason for not testing for nitrogen every year.</a:t>
            </a:r>
          </a:p>
        </p:txBody>
      </p:sp>
      <p:graphicFrame>
        <p:nvGraphicFramePr>
          <p:cNvPr id="3" name="Object 2">
            <a:extLst>
              <a:ext uri="{FF2B5EF4-FFF2-40B4-BE49-F238E27FC236}">
                <a16:creationId xmlns:a16="http://schemas.microsoft.com/office/drawing/2014/main" id="{64ACF814-E660-9A23-C1FE-9FB9772E57A5}"/>
              </a:ext>
            </a:extLst>
          </p:cNvPr>
          <p:cNvGraphicFramePr>
            <a:graphicFrameLocks/>
          </p:cNvGraphicFramePr>
          <p:nvPr>
            <p:extLst>
              <p:ext uri="{D42A27DB-BD31-4B8C-83A1-F6EECF244321}">
                <p14:modId xmlns:p14="http://schemas.microsoft.com/office/powerpoint/2010/main" val="297245967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64ACF814-E660-9A23-C1FE-9FB9772E57A5}"/>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do not soil test for nitrogen every year were asked: “Please tell us what keeps you from soil testing for nitrogen every year.  (Check all that apply.) “</a:t>
            </a:r>
          </a:p>
          <a:p>
            <a:r>
              <a:rPr lang="en-CA" dirty="0"/>
              <a:t>The graph illustrates the % of those respondents who do not soil test for nitrogen every year who reported each reason for not soil testing every year.</a:t>
            </a:r>
          </a:p>
        </p:txBody>
      </p:sp>
    </p:spTree>
    <p:extLst>
      <p:ext uri="{BB962C8B-B14F-4D97-AF65-F5344CB8AC3E}">
        <p14:creationId xmlns:p14="http://schemas.microsoft.com/office/powerpoint/2010/main" val="3208812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9A7D4E-170F-6231-AA54-BD88E3959B3C}"/>
              </a:ext>
            </a:extLst>
          </p:cNvPr>
          <p:cNvPicPr>
            <a:picLocks noChangeAspect="1"/>
          </p:cNvPicPr>
          <p:nvPr/>
        </p:nvPicPr>
        <p:blipFill>
          <a:blip r:embed="rId3"/>
          <a:stretch>
            <a:fillRect/>
          </a:stretch>
        </p:blipFill>
        <p:spPr>
          <a:xfrm>
            <a:off x="2657809" y="822995"/>
            <a:ext cx="8942991" cy="576731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Phosphorus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17" name="Picture 16"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1" name="TextBox 10">
            <a:extLst>
              <a:ext uri="{FF2B5EF4-FFF2-40B4-BE49-F238E27FC236}">
                <a16:creationId xmlns:a16="http://schemas.microsoft.com/office/drawing/2014/main" id="{D2C5BA8E-BC17-4885-BBDD-2C96E10F3A8E}"/>
              </a:ext>
            </a:extLst>
          </p:cNvPr>
          <p:cNvSpPr txBox="1"/>
          <p:nvPr/>
        </p:nvSpPr>
        <p:spPr>
          <a:xfrm>
            <a:off x="6399211" y="3706653"/>
            <a:ext cx="175260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Growers who soil test for P every 4 or 5 years decreased in 2023.</a:t>
            </a:r>
          </a:p>
        </p:txBody>
      </p:sp>
      <p:sp>
        <p:nvSpPr>
          <p:cNvPr id="14" name="TextBox 13">
            <a:extLst>
              <a:ext uri="{FF2B5EF4-FFF2-40B4-BE49-F238E27FC236}">
                <a16:creationId xmlns:a16="http://schemas.microsoft.com/office/drawing/2014/main" id="{58BDF27F-10F9-4910-B022-FC9EFF88221D}"/>
              </a:ext>
            </a:extLst>
          </p:cNvPr>
          <p:cNvSpPr txBox="1"/>
          <p:nvPr/>
        </p:nvSpPr>
        <p:spPr>
          <a:xfrm>
            <a:off x="7542212" y="1324201"/>
            <a:ext cx="165803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Growers who soil test for P every year is trending higher.</a:t>
            </a:r>
          </a:p>
        </p:txBody>
      </p:sp>
      <p:graphicFrame>
        <p:nvGraphicFramePr>
          <p:cNvPr id="3" name="Object 2">
            <a:extLst>
              <a:ext uri="{FF2B5EF4-FFF2-40B4-BE49-F238E27FC236}">
                <a16:creationId xmlns:a16="http://schemas.microsoft.com/office/drawing/2014/main" id="{A6092428-F7B3-303A-5524-68143509AFDD}"/>
              </a:ext>
            </a:extLst>
          </p:cNvPr>
          <p:cNvGraphicFramePr>
            <a:graphicFrameLocks/>
          </p:cNvGraphicFramePr>
          <p:nvPr>
            <p:extLst>
              <p:ext uri="{D42A27DB-BD31-4B8C-83A1-F6EECF244321}">
                <p14:modId xmlns:p14="http://schemas.microsoft.com/office/powerpoint/2010/main" val="147019969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A6092428-F7B3-303A-5524-68143509AFDD}"/>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Phosphorus - a) every year, b) every 2nd year, c) every 3rd year, d) every 4 or 5 years, e) less often than every 4 or 5 years, or f) never?” </a:t>
            </a:r>
          </a:p>
          <a:p>
            <a:r>
              <a:rPr lang="en-CA" dirty="0"/>
              <a:t>The chart illustrates the % of total respondents who reported each frequency of soil testing for Phosphorus in each year.</a:t>
            </a:r>
          </a:p>
        </p:txBody>
      </p:sp>
    </p:spTree>
    <p:extLst>
      <p:ext uri="{BB962C8B-B14F-4D97-AF65-F5344CB8AC3E}">
        <p14:creationId xmlns:p14="http://schemas.microsoft.com/office/powerpoint/2010/main" val="2643127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9FBEA54-701C-423E-815A-46F5F8F06FF4}"/>
              </a:ext>
            </a:extLst>
          </p:cNvPr>
          <p:cNvPicPr>
            <a:picLocks noChangeAspect="1"/>
          </p:cNvPicPr>
          <p:nvPr/>
        </p:nvPicPr>
        <p:blipFill>
          <a:blip r:embed="rId3"/>
          <a:stretch>
            <a:fillRect/>
          </a:stretch>
        </p:blipFill>
        <p:spPr>
          <a:xfrm>
            <a:off x="2627018" y="801657"/>
            <a:ext cx="9004572" cy="580999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Phosphorus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6" name="Rectangle 15"/>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7" name="Picture 16"/>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Phosphorus - a) every year, b) every 2nd year, c) every 3rd year, d) every 4 or 5 years, e) less often than every 4 or 5 years, or f) never?” </a:t>
            </a:r>
          </a:p>
          <a:p>
            <a:r>
              <a:rPr lang="en-CA" dirty="0"/>
              <a:t>The graph on the left illustrates the % of total respondents who do soil testing for phosphorus at each frequency level.  Separately by province, eco zone, farm size, age category and 4R familiarity, the graph on the right illustrates the % of total respondents who soil test for phosphorus at least every 3 years.</a:t>
            </a:r>
          </a:p>
        </p:txBody>
      </p:sp>
    </p:spTree>
    <p:extLst>
      <p:ext uri="{BB962C8B-B14F-4D97-AF65-F5344CB8AC3E}">
        <p14:creationId xmlns:p14="http://schemas.microsoft.com/office/powerpoint/2010/main" val="3208812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7"/>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8" grpId="0" animBg="1"/>
      <p:bldP spid="8" grpId="1"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D194AC-0C77-D786-B02C-DBA440A7E588}"/>
              </a:ext>
            </a:extLst>
          </p:cNvPr>
          <p:cNvPicPr>
            <a:picLocks noChangeAspect="1"/>
          </p:cNvPicPr>
          <p:nvPr/>
        </p:nvPicPr>
        <p:blipFill>
          <a:blip r:embed="rId3"/>
          <a:stretch>
            <a:fillRect/>
          </a:stretch>
        </p:blipFill>
        <p:spPr>
          <a:xfrm>
            <a:off x="2657809" y="822995"/>
            <a:ext cx="8942991" cy="576731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Potassium</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17" name="Picture 16"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1" name="TextBox 10">
            <a:extLst>
              <a:ext uri="{FF2B5EF4-FFF2-40B4-BE49-F238E27FC236}">
                <a16:creationId xmlns:a16="http://schemas.microsoft.com/office/drawing/2014/main" id="{F13AC8B8-5F10-4A65-8323-7C73499FE0A1}"/>
              </a:ext>
            </a:extLst>
          </p:cNvPr>
          <p:cNvSpPr txBox="1"/>
          <p:nvPr/>
        </p:nvSpPr>
        <p:spPr>
          <a:xfrm>
            <a:off x="7207486" y="1324201"/>
            <a:ext cx="163012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Growers who soil test for K every year is trending higher.</a:t>
            </a:r>
          </a:p>
        </p:txBody>
      </p:sp>
      <p:sp>
        <p:nvSpPr>
          <p:cNvPr id="13" name="TextBox 12">
            <a:extLst>
              <a:ext uri="{FF2B5EF4-FFF2-40B4-BE49-F238E27FC236}">
                <a16:creationId xmlns:a16="http://schemas.microsoft.com/office/drawing/2014/main" id="{35C03F7C-8979-448E-BA7D-2A2D01F08EA9}"/>
              </a:ext>
            </a:extLst>
          </p:cNvPr>
          <p:cNvSpPr txBox="1"/>
          <p:nvPr/>
        </p:nvSpPr>
        <p:spPr>
          <a:xfrm>
            <a:off x="6525684" y="3781156"/>
            <a:ext cx="208332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Growers who soil test for potassium every 4 or 5 years decreased in 2023.</a:t>
            </a:r>
          </a:p>
        </p:txBody>
      </p:sp>
      <p:graphicFrame>
        <p:nvGraphicFramePr>
          <p:cNvPr id="3" name="Object 2">
            <a:extLst>
              <a:ext uri="{FF2B5EF4-FFF2-40B4-BE49-F238E27FC236}">
                <a16:creationId xmlns:a16="http://schemas.microsoft.com/office/drawing/2014/main" id="{2C7D75D7-31AF-52AE-9790-EF36D62C15DE}"/>
              </a:ext>
            </a:extLst>
          </p:cNvPr>
          <p:cNvGraphicFramePr>
            <a:graphicFrameLocks/>
          </p:cNvGraphicFramePr>
          <p:nvPr>
            <p:extLst>
              <p:ext uri="{D42A27DB-BD31-4B8C-83A1-F6EECF244321}">
                <p14:modId xmlns:p14="http://schemas.microsoft.com/office/powerpoint/2010/main" val="344847013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2C7D75D7-31AF-52AE-9790-EF36D62C15DE}"/>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Potassium - a) every year, b) every 2nd year, c) every 3rd year, d) every 4 or 5 years, e) less often than every 4 or 5 years, or f) never?” </a:t>
            </a:r>
          </a:p>
          <a:p>
            <a:r>
              <a:rPr lang="en-CA" dirty="0"/>
              <a:t>The chart illustrates the % of total respondents who reported each frequency of soil testing for Potassium in each year.</a:t>
            </a:r>
          </a:p>
        </p:txBody>
      </p:sp>
    </p:spTree>
    <p:extLst>
      <p:ext uri="{BB962C8B-B14F-4D97-AF65-F5344CB8AC3E}">
        <p14:creationId xmlns:p14="http://schemas.microsoft.com/office/powerpoint/2010/main" val="3019582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B4F00-69DF-472F-B3B7-EFD9E5250D75}"/>
              </a:ext>
            </a:extLst>
          </p:cNvPr>
          <p:cNvPicPr>
            <a:picLocks noChangeAspect="1"/>
          </p:cNvPicPr>
          <p:nvPr/>
        </p:nvPicPr>
        <p:blipFill>
          <a:blip r:embed="rId3"/>
          <a:stretch>
            <a:fillRect/>
          </a:stretch>
        </p:blipFill>
        <p:spPr>
          <a:xfrm>
            <a:off x="2648356" y="807754"/>
            <a:ext cx="8961897" cy="579779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Potassium</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6" name="Rectangle 15"/>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7" name="Picture 16"/>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Potassium - a) every year, b) every 2nd year, c) every 3rd year, d) every 4 or 5 years, e) less often than every 4 or 5 years, or f) never?” </a:t>
            </a:r>
          </a:p>
          <a:p>
            <a:r>
              <a:rPr lang="en-CA" dirty="0"/>
              <a:t>The graph on the left illustrates the % of total respondents who do soil testing for potassium at each frequency level.  Separately by province, eco zone, farm size, age category and 4R familiarity, the graph on the right illustrates the % of total respondents who soil test for potassium at least every 3 years.</a:t>
            </a:r>
          </a:p>
        </p:txBody>
      </p:sp>
    </p:spTree>
    <p:extLst>
      <p:ext uri="{BB962C8B-B14F-4D97-AF65-F5344CB8AC3E}">
        <p14:creationId xmlns:p14="http://schemas.microsoft.com/office/powerpoint/2010/main" val="3208812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7"/>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8" grpId="0" animBg="1"/>
      <p:bldP spid="8" grpId="1"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EF8E36-EB07-40B4-E6A3-ACB4AA680177}"/>
              </a:ext>
            </a:extLst>
          </p:cNvPr>
          <p:cNvPicPr>
            <a:picLocks noChangeAspect="1"/>
          </p:cNvPicPr>
          <p:nvPr/>
        </p:nvPicPr>
        <p:blipFill>
          <a:blip r:embed="rId3"/>
          <a:stretch>
            <a:fillRect/>
          </a:stretch>
        </p:blipFill>
        <p:spPr>
          <a:xfrm>
            <a:off x="2654768" y="822995"/>
            <a:ext cx="8949074" cy="576731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i="0" u="none" dirty="0"/>
              <a:t>Frequency of Soil Testing - Sulphur</a:t>
            </a:r>
            <a:endParaRPr lang="en-US" sz="2200" i="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17" name="Picture 16"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Box 9">
            <a:extLst>
              <a:ext uri="{FF2B5EF4-FFF2-40B4-BE49-F238E27FC236}">
                <a16:creationId xmlns:a16="http://schemas.microsoft.com/office/drawing/2014/main" id="{7657462B-67BD-4BA1-B40A-1CB4C419BB52}"/>
              </a:ext>
            </a:extLst>
          </p:cNvPr>
          <p:cNvSpPr txBox="1"/>
          <p:nvPr/>
        </p:nvSpPr>
        <p:spPr>
          <a:xfrm>
            <a:off x="6535737" y="3744034"/>
            <a:ext cx="1981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Growers who soil test for sulphur every 4 or 5 years decreased in 2023.</a:t>
            </a:r>
          </a:p>
        </p:txBody>
      </p:sp>
      <p:sp>
        <p:nvSpPr>
          <p:cNvPr id="12" name="TextBox 11">
            <a:extLst>
              <a:ext uri="{FF2B5EF4-FFF2-40B4-BE49-F238E27FC236}">
                <a16:creationId xmlns:a16="http://schemas.microsoft.com/office/drawing/2014/main" id="{50F7C5CC-26C0-475A-9822-1AA6119D37AC}"/>
              </a:ext>
            </a:extLst>
          </p:cNvPr>
          <p:cNvSpPr txBox="1"/>
          <p:nvPr/>
        </p:nvSpPr>
        <p:spPr>
          <a:xfrm>
            <a:off x="8075612" y="1269092"/>
            <a:ext cx="131127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Testing for S every year is trending higher.</a:t>
            </a:r>
          </a:p>
        </p:txBody>
      </p:sp>
      <p:graphicFrame>
        <p:nvGraphicFramePr>
          <p:cNvPr id="3" name="Object 2">
            <a:extLst>
              <a:ext uri="{FF2B5EF4-FFF2-40B4-BE49-F238E27FC236}">
                <a16:creationId xmlns:a16="http://schemas.microsoft.com/office/drawing/2014/main" id="{85F92563-1618-960A-13A0-976FB0D8BED3}"/>
              </a:ext>
            </a:extLst>
          </p:cNvPr>
          <p:cNvGraphicFramePr>
            <a:graphicFrameLocks/>
          </p:cNvGraphicFramePr>
          <p:nvPr>
            <p:extLst>
              <p:ext uri="{D42A27DB-BD31-4B8C-83A1-F6EECF244321}">
                <p14:modId xmlns:p14="http://schemas.microsoft.com/office/powerpoint/2010/main" val="389980132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85F92563-1618-960A-13A0-976FB0D8BED3}"/>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Sulphur - a) every year, b) every 2nd year, c) every 3rd year, d) every 4 or 5 years, e) less often than every 4 or 5 years, or f) never?” </a:t>
            </a:r>
          </a:p>
          <a:p>
            <a:r>
              <a:rPr lang="en-CA" dirty="0"/>
              <a:t>The chart illustrates the % of total respondents who reported each frequency of soil testing for Sulphur in each year.</a:t>
            </a:r>
          </a:p>
        </p:txBody>
      </p:sp>
    </p:spTree>
    <p:extLst>
      <p:ext uri="{BB962C8B-B14F-4D97-AF65-F5344CB8AC3E}">
        <p14:creationId xmlns:p14="http://schemas.microsoft.com/office/powerpoint/2010/main" val="3019582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37CCB0-420C-4937-A27C-371C20C69EE4}"/>
              </a:ext>
            </a:extLst>
          </p:cNvPr>
          <p:cNvPicPr>
            <a:picLocks noChangeAspect="1"/>
          </p:cNvPicPr>
          <p:nvPr/>
        </p:nvPicPr>
        <p:blipFill>
          <a:blip r:embed="rId3"/>
          <a:stretch>
            <a:fillRect/>
          </a:stretch>
        </p:blipFill>
        <p:spPr>
          <a:xfrm>
            <a:off x="2648356" y="789464"/>
            <a:ext cx="8961897" cy="583437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Sulphur</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5" name="Rectangle 14"/>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6" name="Picture 15"/>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Sulphur - a) every year, b) every 2nd year, c) every 3rd year, d) every 4 or 5 years, e) less often than every 4 or 5 years, or f) never?” </a:t>
            </a:r>
          </a:p>
          <a:p>
            <a:r>
              <a:rPr lang="en-CA" dirty="0"/>
              <a:t>The graph on the left illustrates the % of total respondents who do soil testing for sulphur at each frequency level.  Separately by province, eco zone, farm size, age category and 4R familiarity, the graph on the right illustrates the % of total respondents who soil test for sulphur at least every three years.</a:t>
            </a:r>
          </a:p>
        </p:txBody>
      </p:sp>
    </p:spTree>
    <p:extLst>
      <p:ext uri="{BB962C8B-B14F-4D97-AF65-F5344CB8AC3E}">
        <p14:creationId xmlns:p14="http://schemas.microsoft.com/office/powerpoint/2010/main" val="3208812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6"/>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CA7612-2C17-D487-A70F-5D9B97AB304D}"/>
              </a:ext>
            </a:extLst>
          </p:cNvPr>
          <p:cNvPicPr>
            <a:picLocks noChangeAspect="1"/>
          </p:cNvPicPr>
          <p:nvPr/>
        </p:nvPicPr>
        <p:blipFill>
          <a:blip r:embed="rId3"/>
          <a:stretch>
            <a:fillRect/>
          </a:stretch>
        </p:blipFill>
        <p:spPr>
          <a:xfrm>
            <a:off x="2648356" y="816899"/>
            <a:ext cx="8961896" cy="577950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Micronutrients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12" name="Picture 11" descr="Asset 17.png">
            <a:extLst>
              <a:ext uri="{FF2B5EF4-FFF2-40B4-BE49-F238E27FC236}">
                <a16:creationId xmlns:a16="http://schemas.microsoft.com/office/drawing/2014/main" id="{41F54058-92E6-4993-A4DB-C77BD61A7E9A}"/>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15" name="TextBox 14">
            <a:extLst>
              <a:ext uri="{FF2B5EF4-FFF2-40B4-BE49-F238E27FC236}">
                <a16:creationId xmlns:a16="http://schemas.microsoft.com/office/drawing/2014/main" id="{47055FA4-145F-402B-9B40-6A335E8BF505}"/>
              </a:ext>
            </a:extLst>
          </p:cNvPr>
          <p:cNvSpPr txBox="1"/>
          <p:nvPr/>
        </p:nvSpPr>
        <p:spPr>
          <a:xfrm>
            <a:off x="7104712" y="3710966"/>
            <a:ext cx="224170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Growers who soil test infrequently for micronutrients declined in 2023. </a:t>
            </a:r>
          </a:p>
        </p:txBody>
      </p:sp>
      <p:graphicFrame>
        <p:nvGraphicFramePr>
          <p:cNvPr id="3" name="Object 2">
            <a:extLst>
              <a:ext uri="{FF2B5EF4-FFF2-40B4-BE49-F238E27FC236}">
                <a16:creationId xmlns:a16="http://schemas.microsoft.com/office/drawing/2014/main" id="{8039E7F0-8CDE-E29E-7893-0A53941A1416}"/>
              </a:ext>
            </a:extLst>
          </p:cNvPr>
          <p:cNvGraphicFramePr>
            <a:graphicFrameLocks/>
          </p:cNvGraphicFramePr>
          <p:nvPr>
            <p:extLst>
              <p:ext uri="{D42A27DB-BD31-4B8C-83A1-F6EECF244321}">
                <p14:modId xmlns:p14="http://schemas.microsoft.com/office/powerpoint/2010/main" val="299460837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8039E7F0-8CDE-E29E-7893-0A53941A1416}"/>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micronutrients - a) every year, b) every 2nd year, c) every 3rd year, d) every 4 or 5 years, e) less often than every 4 or 5 years, or f) never?” </a:t>
            </a:r>
          </a:p>
          <a:p>
            <a:r>
              <a:rPr lang="en-CA" dirty="0"/>
              <a:t>The chart illustrates the % of total respondents who reported each frequency of soil testing for micronutrients in each year.</a:t>
            </a:r>
          </a:p>
        </p:txBody>
      </p:sp>
    </p:spTree>
    <p:extLst>
      <p:ext uri="{BB962C8B-B14F-4D97-AF65-F5344CB8AC3E}">
        <p14:creationId xmlns:p14="http://schemas.microsoft.com/office/powerpoint/2010/main" val="1987763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7416E7-FF02-4385-BCA6-00C1352E23AB}"/>
              </a:ext>
            </a:extLst>
          </p:cNvPr>
          <p:cNvPicPr>
            <a:picLocks noChangeAspect="1"/>
          </p:cNvPicPr>
          <p:nvPr/>
        </p:nvPicPr>
        <p:blipFill>
          <a:blip r:embed="rId3"/>
          <a:stretch>
            <a:fillRect/>
          </a:stretch>
        </p:blipFill>
        <p:spPr>
          <a:xfrm>
            <a:off x="2648356" y="801657"/>
            <a:ext cx="8961897" cy="580999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Micronutrients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5" name="Rectangle 14"/>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6" name="Picture 15"/>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micronutrients? </a:t>
            </a:r>
          </a:p>
          <a:p>
            <a:r>
              <a:rPr lang="en-CA" dirty="0"/>
              <a:t>The chart on the left illustrates the % of total respondents who reported each frequency of soil testing for micronutrients. Separately by province, eco zone, farm size, age category and 4R familiarity, the graph on the right illustrates the % of total respondents who soil test for micronutrients at least every three years.</a:t>
            </a:r>
          </a:p>
        </p:txBody>
      </p:sp>
    </p:spTree>
    <p:extLst>
      <p:ext uri="{BB962C8B-B14F-4D97-AF65-F5344CB8AC3E}">
        <p14:creationId xmlns:p14="http://schemas.microsoft.com/office/powerpoint/2010/main" val="22342181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6"/>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98E3F5-9CDA-34D3-8898-28F87204D60C}"/>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Acres Treated With Each Nitrogen Source in Canola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sp>
        <p:nvSpPr>
          <p:cNvPr id="14" name="Isosceles Triangle 13"/>
          <p:cNvSpPr/>
          <p:nvPr/>
        </p:nvSpPr>
        <p:spPr>
          <a:xfrm>
            <a:off x="11172617" y="1602057"/>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5" name="TextBox 14"/>
          <p:cNvSpPr txBox="1"/>
          <p:nvPr/>
        </p:nvSpPr>
        <p:spPr>
          <a:xfrm>
            <a:off x="10068945" y="1798179"/>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Multiple Nitrogen fertilizers were applied on some canola acres.</a:t>
            </a:r>
          </a:p>
        </p:txBody>
      </p:sp>
      <p:sp>
        <p:nvSpPr>
          <p:cNvPr id="16" name="Isosceles Triangle 15"/>
          <p:cNvSpPr/>
          <p:nvPr/>
        </p:nvSpPr>
        <p:spPr>
          <a:xfrm>
            <a:off x="8502910" y="5337276"/>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7756758" y="5532624"/>
            <a:ext cx="164392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67% of canola acres received an application of Urea in 2023.</a:t>
            </a:r>
          </a:p>
        </p:txBody>
      </p:sp>
      <p:sp>
        <p:nvSpPr>
          <p:cNvPr id="22" name="Rectangle 21">
            <a:hlinkClick r:id="rId7" action="ppaction://hlinksldjump"/>
            <a:extLst>
              <a:ext uri="{FF2B5EF4-FFF2-40B4-BE49-F238E27FC236}">
                <a16:creationId xmlns:a16="http://schemas.microsoft.com/office/drawing/2014/main" id="{8D24CC10-9812-454F-9819-26768BE1042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 Canola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80266E71-8E2F-5578-AEAF-9FD0EA35F34E}"/>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03DAEEAC-06B6-C295-AA8E-711002E9C5E7}"/>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B8A23CE1-9770-0F58-A579-EB3F0308A634}"/>
              </a:ext>
            </a:extLst>
          </p:cNvPr>
          <p:cNvGraphicFramePr>
            <a:graphicFrameLocks/>
          </p:cNvGraphicFramePr>
          <p:nvPr>
            <p:extLst>
              <p:ext uri="{D42A27DB-BD31-4B8C-83A1-F6EECF244321}">
                <p14:modId xmlns:p14="http://schemas.microsoft.com/office/powerpoint/2010/main" val="375230162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9" name="Object 8">
                        <a:extLst>
                          <a:ext uri="{FF2B5EF4-FFF2-40B4-BE49-F238E27FC236}">
                            <a16:creationId xmlns:a16="http://schemas.microsoft.com/office/drawing/2014/main" id="{B8A23CE1-9770-0F58-A579-EB3F0308A634}"/>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canola, how many acres of each fertilizer type did you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total canola acres that were treated with this nutrient and each fertilizer type in 2023.</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Nutrients were defined based on the primary component (see adjacent fertilizer types by clicking on the “A” button).</a:t>
            </a:r>
          </a:p>
        </p:txBody>
      </p:sp>
    </p:spTree>
    <p:extLst>
      <p:ext uri="{BB962C8B-B14F-4D97-AF65-F5344CB8AC3E}">
        <p14:creationId xmlns:p14="http://schemas.microsoft.com/office/powerpoint/2010/main" val="15600409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0"/>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187C2D-1B18-851B-5092-10CD1FB28D03}"/>
              </a:ext>
            </a:extLst>
          </p:cNvPr>
          <p:cNvPicPr>
            <a:picLocks noChangeAspect="1"/>
          </p:cNvPicPr>
          <p:nvPr/>
        </p:nvPicPr>
        <p:blipFill>
          <a:blip r:embed="rId3"/>
          <a:stretch>
            <a:fillRect/>
          </a:stretch>
        </p:blipFill>
        <p:spPr>
          <a:xfrm>
            <a:off x="2648356" y="816899"/>
            <a:ext cx="8961896" cy="577950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Electrical Conductivity</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12" name="Picture 11" descr="Asset 17.png">
            <a:extLst>
              <a:ext uri="{FF2B5EF4-FFF2-40B4-BE49-F238E27FC236}">
                <a16:creationId xmlns:a16="http://schemas.microsoft.com/office/drawing/2014/main" id="{F7AC4D86-138C-4465-915F-6658D01C4E80}"/>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13" name="TextBox 12">
            <a:extLst>
              <a:ext uri="{FF2B5EF4-FFF2-40B4-BE49-F238E27FC236}">
                <a16:creationId xmlns:a16="http://schemas.microsoft.com/office/drawing/2014/main" id="{1CCCF8DA-3DDE-4EA0-98CC-5EE8A3B662B8}"/>
              </a:ext>
            </a:extLst>
          </p:cNvPr>
          <p:cNvSpPr txBox="1"/>
          <p:nvPr/>
        </p:nvSpPr>
        <p:spPr>
          <a:xfrm>
            <a:off x="5256213" y="1223122"/>
            <a:ext cx="182879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Growers who test for EC every year continues to trend higher.</a:t>
            </a:r>
          </a:p>
        </p:txBody>
      </p:sp>
      <p:sp>
        <p:nvSpPr>
          <p:cNvPr id="15" name="TextBox 14">
            <a:extLst>
              <a:ext uri="{FF2B5EF4-FFF2-40B4-BE49-F238E27FC236}">
                <a16:creationId xmlns:a16="http://schemas.microsoft.com/office/drawing/2014/main" id="{4FDF0EA8-4C80-4818-9A58-7658A8357718}"/>
              </a:ext>
            </a:extLst>
          </p:cNvPr>
          <p:cNvSpPr txBox="1"/>
          <p:nvPr/>
        </p:nvSpPr>
        <p:spPr>
          <a:xfrm>
            <a:off x="6132512" y="3810000"/>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Fewer growers said that they test for EC every 4 or 5 years in 2023.</a:t>
            </a:r>
          </a:p>
        </p:txBody>
      </p:sp>
      <p:graphicFrame>
        <p:nvGraphicFramePr>
          <p:cNvPr id="3" name="Object 2">
            <a:extLst>
              <a:ext uri="{FF2B5EF4-FFF2-40B4-BE49-F238E27FC236}">
                <a16:creationId xmlns:a16="http://schemas.microsoft.com/office/drawing/2014/main" id="{CEB4E2FC-2494-5348-5EBC-CDD7DFE06003}"/>
              </a:ext>
            </a:extLst>
          </p:cNvPr>
          <p:cNvGraphicFramePr>
            <a:graphicFrameLocks/>
          </p:cNvGraphicFramePr>
          <p:nvPr>
            <p:extLst>
              <p:ext uri="{D42A27DB-BD31-4B8C-83A1-F6EECF244321}">
                <p14:modId xmlns:p14="http://schemas.microsoft.com/office/powerpoint/2010/main" val="278467466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CEB4E2FC-2494-5348-5EBC-CDD7DFE06003}"/>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electrical conductivity - a) every year, b) every 2nd year, c) every 3rd year, d) every 4 or 5 years, e) less often than every 4 or 5 years, or f) never?” </a:t>
            </a:r>
          </a:p>
          <a:p>
            <a:r>
              <a:rPr lang="en-CA" dirty="0"/>
              <a:t>The chart illustrates the % of total respondents who reported each frequency of soil testing for electrical conductivity in each year.</a:t>
            </a:r>
          </a:p>
        </p:txBody>
      </p:sp>
    </p:spTree>
    <p:extLst>
      <p:ext uri="{BB962C8B-B14F-4D97-AF65-F5344CB8AC3E}">
        <p14:creationId xmlns:p14="http://schemas.microsoft.com/office/powerpoint/2010/main" val="1580663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6F8D51-7985-431A-B6DE-BEF8C36EA932}"/>
              </a:ext>
            </a:extLst>
          </p:cNvPr>
          <p:cNvPicPr>
            <a:picLocks noChangeAspect="1"/>
          </p:cNvPicPr>
          <p:nvPr/>
        </p:nvPicPr>
        <p:blipFill>
          <a:blip r:embed="rId3"/>
          <a:stretch>
            <a:fillRect/>
          </a:stretch>
        </p:blipFill>
        <p:spPr>
          <a:xfrm>
            <a:off x="2645308" y="822995"/>
            <a:ext cx="89679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Electrical Conductivity</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5" name="Rectangle 14"/>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6" name="Picture 15"/>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electrical conductivity?“</a:t>
            </a:r>
          </a:p>
          <a:p>
            <a:r>
              <a:rPr lang="en-CA" dirty="0"/>
              <a:t>The chart on the left illustrates the % of total respondents who reported each frequency of soil testing for electrical conductivity. </a:t>
            </a:r>
            <a:r>
              <a:rPr lang="en-US" dirty="0"/>
              <a:t>Separately by province, eco zone, farm size, age category and 4R familiarity, the graph on the right illustrates the % of total respondents who soil test for electrical conductivity at least every three years.</a:t>
            </a:r>
            <a:endParaRPr lang="en-CA" dirty="0"/>
          </a:p>
        </p:txBody>
      </p:sp>
    </p:spTree>
    <p:extLst>
      <p:ext uri="{BB962C8B-B14F-4D97-AF65-F5344CB8AC3E}">
        <p14:creationId xmlns:p14="http://schemas.microsoft.com/office/powerpoint/2010/main" val="482758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6"/>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34AA5B-7FBE-5107-090D-0E7E8E99AF9D}"/>
              </a:ext>
            </a:extLst>
          </p:cNvPr>
          <p:cNvPicPr>
            <a:picLocks noChangeAspect="1"/>
          </p:cNvPicPr>
          <p:nvPr/>
        </p:nvPicPr>
        <p:blipFill>
          <a:blip r:embed="rId3"/>
          <a:stretch>
            <a:fillRect/>
          </a:stretch>
        </p:blipFill>
        <p:spPr>
          <a:xfrm>
            <a:off x="2648356" y="818863"/>
            <a:ext cx="8961896" cy="5775580"/>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Organic Matter</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12" name="Picture 11" descr="Asset 17.png">
            <a:extLst>
              <a:ext uri="{FF2B5EF4-FFF2-40B4-BE49-F238E27FC236}">
                <a16:creationId xmlns:a16="http://schemas.microsoft.com/office/drawing/2014/main" id="{8E5A2058-0721-4629-82AC-19BA2A64B005}"/>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14" name="TextBox 13">
            <a:extLst>
              <a:ext uri="{FF2B5EF4-FFF2-40B4-BE49-F238E27FC236}">
                <a16:creationId xmlns:a16="http://schemas.microsoft.com/office/drawing/2014/main" id="{43EE1218-53E3-4832-AA62-91B935931AE8}"/>
              </a:ext>
            </a:extLst>
          </p:cNvPr>
          <p:cNvSpPr txBox="1"/>
          <p:nvPr/>
        </p:nvSpPr>
        <p:spPr>
          <a:xfrm>
            <a:off x="6421436" y="3693713"/>
            <a:ext cx="226377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Fewer Farmers said they  test for soil organic matter every 4 or 5 years in 2023.</a:t>
            </a:r>
          </a:p>
        </p:txBody>
      </p:sp>
      <p:graphicFrame>
        <p:nvGraphicFramePr>
          <p:cNvPr id="4" name="Object 3">
            <a:extLst>
              <a:ext uri="{FF2B5EF4-FFF2-40B4-BE49-F238E27FC236}">
                <a16:creationId xmlns:a16="http://schemas.microsoft.com/office/drawing/2014/main" id="{8BFCAD38-331B-ED00-8731-524243544223}"/>
              </a:ext>
            </a:extLst>
          </p:cNvPr>
          <p:cNvGraphicFramePr>
            <a:graphicFrameLocks/>
          </p:cNvGraphicFramePr>
          <p:nvPr>
            <p:extLst>
              <p:ext uri="{D42A27DB-BD31-4B8C-83A1-F6EECF244321}">
                <p14:modId xmlns:p14="http://schemas.microsoft.com/office/powerpoint/2010/main" val="354326617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8BFCAD38-331B-ED00-8731-524243544223}"/>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organic matter - a) every year, b) every 2nd year, c) every 3rd year, d) every 4 or 5 years, e) less often than every 4 or 5 years, or f) never?” </a:t>
            </a:r>
          </a:p>
          <a:p>
            <a:r>
              <a:rPr lang="en-CA" dirty="0"/>
              <a:t>The chart illustrates the % of total respondents who reported each frequency of soil testing for organic matter in each year.</a:t>
            </a:r>
          </a:p>
        </p:txBody>
      </p:sp>
    </p:spTree>
    <p:extLst>
      <p:ext uri="{BB962C8B-B14F-4D97-AF65-F5344CB8AC3E}">
        <p14:creationId xmlns:p14="http://schemas.microsoft.com/office/powerpoint/2010/main" val="3648030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E7FD7B-80EA-4E27-9EC2-896BB6833C49}"/>
              </a:ext>
            </a:extLst>
          </p:cNvPr>
          <p:cNvPicPr>
            <a:picLocks noChangeAspect="1"/>
          </p:cNvPicPr>
          <p:nvPr/>
        </p:nvPicPr>
        <p:blipFill>
          <a:blip r:embed="rId3"/>
          <a:stretch>
            <a:fillRect/>
          </a:stretch>
        </p:blipFill>
        <p:spPr>
          <a:xfrm>
            <a:off x="2648356" y="786416"/>
            <a:ext cx="8961897" cy="5840474"/>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Organic Matter</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5" name="Rectangle 14"/>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6" name="Picture 15"/>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organic matter? </a:t>
            </a:r>
          </a:p>
          <a:p>
            <a:r>
              <a:rPr lang="en-CA" dirty="0"/>
              <a:t>The chart on the left illustrates the % of total respondents who reported each frequency of soil testing for organic matter. </a:t>
            </a:r>
            <a:r>
              <a:rPr lang="en-US" dirty="0"/>
              <a:t>Separately by province, eco zone, farm size, age category and 4R familiarity, the graph on the right illustrates the % of total respondents who soil test for organic matter at least every three years.</a:t>
            </a:r>
            <a:endParaRPr lang="en-CA" dirty="0"/>
          </a:p>
        </p:txBody>
      </p:sp>
    </p:spTree>
    <p:extLst>
      <p:ext uri="{BB962C8B-B14F-4D97-AF65-F5344CB8AC3E}">
        <p14:creationId xmlns:p14="http://schemas.microsoft.com/office/powerpoint/2010/main" val="1343908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6"/>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5E204D8-7CDC-C2D4-434C-F63E18001CFE}"/>
              </a:ext>
            </a:extLst>
          </p:cNvPr>
          <p:cNvPicPr>
            <a:picLocks noChangeAspect="1"/>
          </p:cNvPicPr>
          <p:nvPr/>
        </p:nvPicPr>
        <p:blipFill>
          <a:blip r:embed="rId3"/>
          <a:stretch>
            <a:fillRect/>
          </a:stretch>
        </p:blipFill>
        <p:spPr>
          <a:xfrm>
            <a:off x="2654768" y="822995"/>
            <a:ext cx="8949074" cy="576731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pH</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9" name="Picture 8" descr="Asset 17.png">
            <a:extLst>
              <a:ext uri="{FF2B5EF4-FFF2-40B4-BE49-F238E27FC236}">
                <a16:creationId xmlns:a16="http://schemas.microsoft.com/office/drawing/2014/main" id="{5F26606C-4A12-422E-A20F-079798BDDF94}"/>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13" name="TextBox 12">
            <a:extLst>
              <a:ext uri="{FF2B5EF4-FFF2-40B4-BE49-F238E27FC236}">
                <a16:creationId xmlns:a16="http://schemas.microsoft.com/office/drawing/2014/main" id="{5A10CE75-0B61-4B65-8918-040E7178F8EB}"/>
              </a:ext>
            </a:extLst>
          </p:cNvPr>
          <p:cNvSpPr txBox="1"/>
          <p:nvPr/>
        </p:nvSpPr>
        <p:spPr>
          <a:xfrm>
            <a:off x="6099450" y="1238275"/>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Farmers who test soil pH every year continues to trend higher.</a:t>
            </a:r>
          </a:p>
        </p:txBody>
      </p:sp>
      <p:sp>
        <p:nvSpPr>
          <p:cNvPr id="4" name="TextBox 3">
            <a:extLst>
              <a:ext uri="{FF2B5EF4-FFF2-40B4-BE49-F238E27FC236}">
                <a16:creationId xmlns:a16="http://schemas.microsoft.com/office/drawing/2014/main" id="{0A08C932-6F14-9484-D31B-2AA8BF4BC0E5}"/>
              </a:ext>
            </a:extLst>
          </p:cNvPr>
          <p:cNvSpPr txBox="1"/>
          <p:nvPr/>
        </p:nvSpPr>
        <p:spPr>
          <a:xfrm>
            <a:off x="6475412" y="3651271"/>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Fewer farmers said they test soil pH every 4 or 5 years in 2023.</a:t>
            </a:r>
          </a:p>
        </p:txBody>
      </p:sp>
      <p:graphicFrame>
        <p:nvGraphicFramePr>
          <p:cNvPr id="3" name="Object 2">
            <a:extLst>
              <a:ext uri="{FF2B5EF4-FFF2-40B4-BE49-F238E27FC236}">
                <a16:creationId xmlns:a16="http://schemas.microsoft.com/office/drawing/2014/main" id="{AFA1EF32-54FC-9B56-97B9-BCC24A06E3BA}"/>
              </a:ext>
            </a:extLst>
          </p:cNvPr>
          <p:cNvGraphicFramePr>
            <a:graphicFrameLocks/>
          </p:cNvGraphicFramePr>
          <p:nvPr>
            <p:extLst>
              <p:ext uri="{D42A27DB-BD31-4B8C-83A1-F6EECF244321}">
                <p14:modId xmlns:p14="http://schemas.microsoft.com/office/powerpoint/2010/main" val="371299534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AFA1EF32-54FC-9B56-97B9-BCC24A06E3BA}"/>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 - a) every year, b) every 2nd year, c) every 3rd year, d) every 4 or 5 years, e) less often than every 4 or 5 years, or f) never?” </a:t>
            </a:r>
          </a:p>
          <a:p>
            <a:r>
              <a:rPr lang="en-CA" dirty="0"/>
              <a:t>The chart illustrates the % of total respondents who reported each frequency of soil testing for pH in each year.</a:t>
            </a:r>
          </a:p>
        </p:txBody>
      </p:sp>
    </p:spTree>
    <p:extLst>
      <p:ext uri="{BB962C8B-B14F-4D97-AF65-F5344CB8AC3E}">
        <p14:creationId xmlns:p14="http://schemas.microsoft.com/office/powerpoint/2010/main" val="581617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A75040-F10D-46AC-BBC3-316945AB9A6A}"/>
              </a:ext>
            </a:extLst>
          </p:cNvPr>
          <p:cNvPicPr>
            <a:picLocks noChangeAspect="1"/>
          </p:cNvPicPr>
          <p:nvPr/>
        </p:nvPicPr>
        <p:blipFill>
          <a:blip r:embed="rId3"/>
          <a:stretch>
            <a:fillRect/>
          </a:stretch>
        </p:blipFill>
        <p:spPr>
          <a:xfrm>
            <a:off x="2648356" y="780320"/>
            <a:ext cx="8961897" cy="585266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pH</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5" name="Rectangle 14"/>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6" name="Picture 15"/>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 </a:t>
            </a:r>
          </a:p>
          <a:p>
            <a:r>
              <a:rPr lang="en-CA" dirty="0"/>
              <a:t>The chart on the left illustrates the % of total respondents who reported each frequency of soil testing for pH. Separately by province, eco zone, farm size, age category and 4R familiarity, the graph on the right illustrates the % of total respondents who soil test for pH at least every three years.</a:t>
            </a:r>
          </a:p>
        </p:txBody>
      </p:sp>
    </p:spTree>
    <p:extLst>
      <p:ext uri="{BB962C8B-B14F-4D97-AF65-F5344CB8AC3E}">
        <p14:creationId xmlns:p14="http://schemas.microsoft.com/office/powerpoint/2010/main" val="1819308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6"/>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3DEA48-F48D-EB87-0B58-F3952E298874}"/>
              </a:ext>
            </a:extLst>
          </p:cNvPr>
          <p:cNvPicPr>
            <a:picLocks noChangeAspect="1"/>
          </p:cNvPicPr>
          <p:nvPr/>
        </p:nvPicPr>
        <p:blipFill>
          <a:blip r:embed="rId3"/>
          <a:stretch>
            <a:fillRect/>
          </a:stretch>
        </p:blipFill>
        <p:spPr>
          <a:xfrm>
            <a:off x="2657809" y="822995"/>
            <a:ext cx="8942991" cy="576731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Familiarity With 4R Concept Trends</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pic>
        <p:nvPicPr>
          <p:cNvPr id="10" name="Picture 9" descr="Asset 8.png">
            <a:hlinkClick r:id="rId6" action="ppaction://hlinksldjump"/>
          </p:cNvPr>
          <p:cNvPicPr>
            <a:picLocks noChangeAspect="1"/>
          </p:cNvPicPr>
          <p:nvPr/>
        </p:nvPicPr>
        <p:blipFill>
          <a:blip r:embed="rId7"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2" name="TextBox 11">
            <a:extLst>
              <a:ext uri="{FF2B5EF4-FFF2-40B4-BE49-F238E27FC236}">
                <a16:creationId xmlns:a16="http://schemas.microsoft.com/office/drawing/2014/main" id="{02792FD8-B133-4286-A03E-A33407AEB0B8}"/>
              </a:ext>
            </a:extLst>
          </p:cNvPr>
          <p:cNvSpPr txBox="1"/>
          <p:nvPr/>
        </p:nvSpPr>
        <p:spPr>
          <a:xfrm>
            <a:off x="8609012" y="827833"/>
            <a:ext cx="1676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No significant changes in 4R knowledge in 2023.</a:t>
            </a:r>
          </a:p>
        </p:txBody>
      </p:sp>
      <p:sp>
        <p:nvSpPr>
          <p:cNvPr id="13" name="Rectangle 12">
            <a:hlinkClick r:id="rId8" action="ppaction://hlinksldjump"/>
            <a:extLst>
              <a:ext uri="{FF2B5EF4-FFF2-40B4-BE49-F238E27FC236}">
                <a16:creationId xmlns:a16="http://schemas.microsoft.com/office/drawing/2014/main" id="{015ABFB0-5630-4080-B946-FE4AEF853962}"/>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4" name="Object 3">
            <a:extLst>
              <a:ext uri="{FF2B5EF4-FFF2-40B4-BE49-F238E27FC236}">
                <a16:creationId xmlns:a16="http://schemas.microsoft.com/office/drawing/2014/main" id="{025EB1E1-75D3-AE08-B983-73608B92C22C}"/>
              </a:ext>
            </a:extLst>
          </p:cNvPr>
          <p:cNvGraphicFramePr>
            <a:graphicFrameLocks/>
          </p:cNvGraphicFramePr>
          <p:nvPr>
            <p:extLst>
              <p:ext uri="{D42A27DB-BD31-4B8C-83A1-F6EECF244321}">
                <p14:modId xmlns:p14="http://schemas.microsoft.com/office/powerpoint/2010/main" val="247340321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4" name="Object 3">
                        <a:extLst>
                          <a:ext uri="{FF2B5EF4-FFF2-40B4-BE49-F238E27FC236}">
                            <a16:creationId xmlns:a16="http://schemas.microsoft.com/office/drawing/2014/main" id="{025EB1E1-75D3-AE08-B983-73608B92C22C}"/>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9E978AEF-500A-6624-377A-F3428FF28E90}"/>
              </a:ext>
            </a:extLst>
          </p:cNvPr>
          <p:cNvSpPr txBox="1"/>
          <p:nvPr/>
        </p:nvSpPr>
        <p:spPr>
          <a:xfrm>
            <a:off x="6932612" y="5372381"/>
            <a:ext cx="16764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The number of growers who say they know nothing about 4R continues to trend lower.</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“Which of the following best describes how familiar you are with the concept of 4R nutrient stewardship, meaning right source, right rate, right time, right place?”</a:t>
            </a:r>
          </a:p>
          <a:p>
            <a:r>
              <a:rPr lang="en-CA" dirty="0"/>
              <a:t>The chart illustrates the % of total respondents who expressed each level of familiarity with the concept of 4R nutrient stewardship.</a:t>
            </a:r>
          </a:p>
        </p:txBody>
      </p:sp>
    </p:spTree>
    <p:extLst>
      <p:ext uri="{BB962C8B-B14F-4D97-AF65-F5344CB8AC3E}">
        <p14:creationId xmlns:p14="http://schemas.microsoft.com/office/powerpoint/2010/main" val="2863680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52DDB-E3B8-4131-AE60-67D812234EE7}"/>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Familiarity With 4R Concept</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4" name="Rectangle 13"/>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sp>
        <p:nvSpPr>
          <p:cNvPr id="11" name="Rectangle 10">
            <a:hlinkClick r:id="rId7" action="ppaction://hlinksldjump"/>
            <a:extLst>
              <a:ext uri="{FF2B5EF4-FFF2-40B4-BE49-F238E27FC236}">
                <a16:creationId xmlns:a16="http://schemas.microsoft.com/office/drawing/2014/main" id="{25A5324F-887A-4E8C-9F06-0D460CED5B9F}"/>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13" name="TextBox 12">
            <a:extLst>
              <a:ext uri="{FF2B5EF4-FFF2-40B4-BE49-F238E27FC236}">
                <a16:creationId xmlns:a16="http://schemas.microsoft.com/office/drawing/2014/main" id="{7814BE0B-411C-48A4-96E8-EFCF4B349009}"/>
              </a:ext>
            </a:extLst>
          </p:cNvPr>
          <p:cNvSpPr txBox="1"/>
          <p:nvPr/>
        </p:nvSpPr>
        <p:spPr>
          <a:xfrm>
            <a:off x="8380412" y="4778798"/>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Large farms and young growers were more likely to be very familiar with 4R.</a:t>
            </a:r>
          </a:p>
        </p:txBody>
      </p:sp>
      <p:pic>
        <p:nvPicPr>
          <p:cNvPr id="15" name="Picture 14"/>
          <p:cNvPicPr/>
          <p:nvPr/>
        </p:nvPicPr>
        <p:blipFill rotWithShape="1">
          <a:blip r:embed="rId8"/>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“Which of the following best describes how familiar you are with the concept of 4R nutrient stewardship, meaning right source, right rate, right time, right place?”</a:t>
            </a:r>
          </a:p>
          <a:p>
            <a:r>
              <a:rPr lang="en-CA" dirty="0"/>
              <a:t>The graph on the left illustrates the % of total respondents who are a) very familiar with the 4R nutrient stewardship program, b) somewhat familiar, c) heard about it but don’t know anything about it or d) never heard of it.</a:t>
            </a:r>
          </a:p>
          <a:p>
            <a:r>
              <a:rPr lang="en-CA" dirty="0"/>
              <a:t>Separately by province, eco zone, farm size and age category, the graph on the right illustrates the % of total respondents who are very familiar with the 4R nutrient stewardship program.</a:t>
            </a:r>
          </a:p>
        </p:txBody>
      </p:sp>
    </p:spTree>
    <p:extLst>
      <p:ext uri="{BB962C8B-B14F-4D97-AF65-F5344CB8AC3E}">
        <p14:creationId xmlns:p14="http://schemas.microsoft.com/office/powerpoint/2010/main" val="709162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5"/>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8" grpId="0" animBg="1"/>
      <p:bldP spid="8" grpId="1"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33E9B0-6733-2334-2C22-2D9803CCD1FF}"/>
              </a:ext>
            </a:extLst>
          </p:cNvPr>
          <p:cNvPicPr>
            <a:picLocks/>
          </p:cNvPicPr>
          <p:nvPr/>
        </p:nvPicPr>
        <p:blipFill>
          <a:blip r:embed="rId3"/>
          <a:stretch>
            <a:fillRect/>
          </a:stretch>
        </p:blipFill>
        <p:spPr>
          <a:xfrm>
            <a:off x="2671915" y="822995"/>
            <a:ext cx="8961897" cy="5760720"/>
          </a:xfrm>
          <a:prstGeom prst="rect">
            <a:avLst/>
          </a:prstGeom>
        </p:spPr>
      </p:pic>
      <p:sp>
        <p:nvSpPr>
          <p:cNvPr id="2" name="Title 1"/>
          <p:cNvSpPr>
            <a:spLocks noGrp="1"/>
          </p:cNvSpPr>
          <p:nvPr>
            <p:ph type="title" idx="4294967295"/>
          </p:nvPr>
        </p:nvSpPr>
        <p:spPr>
          <a:xfrm>
            <a:off x="1887250" y="250825"/>
            <a:ext cx="10023762" cy="334963"/>
          </a:xfrm>
          <a:prstGeom prst="rect">
            <a:avLst/>
          </a:prstGeom>
        </p:spPr>
        <p:txBody>
          <a:bodyPr tIns="0" bIns="0" anchor="t" anchorCtr="0"/>
          <a:lstStyle/>
          <a:p>
            <a:r>
              <a:rPr lang="en-CA" sz="2200" dirty="0"/>
              <a:t>Growers Who Believe Their Fertilizer Practices Comply With 4R Nutrient Stewardship</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12" name="Picture 11" descr="Asset 17.png">
            <a:extLst>
              <a:ext uri="{FF2B5EF4-FFF2-40B4-BE49-F238E27FC236}">
                <a16:creationId xmlns:a16="http://schemas.microsoft.com/office/drawing/2014/main" id="{84AEEE3C-EDBB-4408-B04D-92F00FA4EFA9}"/>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14" name="Rectangle 13">
            <a:hlinkClick r:id="rId8" action="ppaction://hlinksldjump"/>
            <a:extLst>
              <a:ext uri="{FF2B5EF4-FFF2-40B4-BE49-F238E27FC236}">
                <a16:creationId xmlns:a16="http://schemas.microsoft.com/office/drawing/2014/main" id="{E5E3BEEB-2293-4251-8B8D-1B1291518C7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15" name="TextBox 14">
            <a:extLst>
              <a:ext uri="{FF2B5EF4-FFF2-40B4-BE49-F238E27FC236}">
                <a16:creationId xmlns:a16="http://schemas.microsoft.com/office/drawing/2014/main" id="{82EA8910-8A91-4EF4-AA5E-2054F99BADD4}"/>
              </a:ext>
            </a:extLst>
          </p:cNvPr>
          <p:cNvSpPr txBox="1"/>
          <p:nvPr/>
        </p:nvSpPr>
        <p:spPr>
          <a:xfrm>
            <a:off x="7742903" y="1903746"/>
            <a:ext cx="2127098"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The number of growers who say their practices meet 4R requirements continues to trend higher.</a:t>
            </a:r>
          </a:p>
        </p:txBody>
      </p:sp>
      <p:graphicFrame>
        <p:nvGraphicFramePr>
          <p:cNvPr id="4" name="Object 3">
            <a:extLst>
              <a:ext uri="{FF2B5EF4-FFF2-40B4-BE49-F238E27FC236}">
                <a16:creationId xmlns:a16="http://schemas.microsoft.com/office/drawing/2014/main" id="{31DB41ED-8690-78EE-D2E2-DE31019E6777}"/>
              </a:ext>
            </a:extLst>
          </p:cNvPr>
          <p:cNvGraphicFramePr>
            <a:graphicFrameLocks/>
          </p:cNvGraphicFramePr>
          <p:nvPr>
            <p:extLst>
              <p:ext uri="{D42A27DB-BD31-4B8C-83A1-F6EECF244321}">
                <p14:modId xmlns:p14="http://schemas.microsoft.com/office/powerpoint/2010/main" val="334442401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4" name="Object 3">
                        <a:extLst>
                          <a:ext uri="{FF2B5EF4-FFF2-40B4-BE49-F238E27FC236}">
                            <a16:creationId xmlns:a16="http://schemas.microsoft.com/office/drawing/2014/main" id="{31DB41ED-8690-78EE-D2E2-DE31019E6777}"/>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do not have a formal 4R Plan in place were asked: "Do you think that your fertilizer practices comply with the guidelines of 4R nutrient stewardship?“ Those respondents with a 4R Plan were assigned a “yes” response.</a:t>
            </a:r>
          </a:p>
          <a:p>
            <a:r>
              <a:rPr lang="en-CA" dirty="0"/>
              <a:t>The chart illustrates the % of respondents who believe that their fertilizer program complies with the 4R nutrient stewardship guidelines.</a:t>
            </a:r>
          </a:p>
        </p:txBody>
      </p:sp>
    </p:spTree>
    <p:extLst>
      <p:ext uri="{BB962C8B-B14F-4D97-AF65-F5344CB8AC3E}">
        <p14:creationId xmlns:p14="http://schemas.microsoft.com/office/powerpoint/2010/main" val="487916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57FA4E-3CAB-4A8F-0E64-24149726E7BF}"/>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165064" y="250825"/>
            <a:ext cx="10023762" cy="334963"/>
          </a:xfrm>
          <a:prstGeom prst="rect">
            <a:avLst/>
          </a:prstGeom>
        </p:spPr>
        <p:txBody>
          <a:bodyPr tIns="0" bIns="0" anchor="t" anchorCtr="0"/>
          <a:lstStyle/>
          <a:p>
            <a:r>
              <a:rPr lang="en-CA" sz="2200" dirty="0"/>
              <a:t>Growers Who Believe Their Fertilizer Practices Comply With 4R Nutrient Stewardship</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extLst>
              <a:ext uri="{FF2B5EF4-FFF2-40B4-BE49-F238E27FC236}">
                <a16:creationId xmlns:a16="http://schemas.microsoft.com/office/drawing/2014/main" id="{F7D31DDC-40C8-4050-93A1-41CC37524F1F}"/>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sp>
        <p:nvSpPr>
          <p:cNvPr id="13" name="Rectangle 12">
            <a:hlinkClick r:id="rId7" action="ppaction://hlinksldjump"/>
            <a:extLst>
              <a:ext uri="{FF2B5EF4-FFF2-40B4-BE49-F238E27FC236}">
                <a16:creationId xmlns:a16="http://schemas.microsoft.com/office/drawing/2014/main" id="{5446A1C8-4361-4E2E-BB4F-0D59CDCF0A4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3" name="TextBox 2">
            <a:extLst>
              <a:ext uri="{FF2B5EF4-FFF2-40B4-BE49-F238E27FC236}">
                <a16:creationId xmlns:a16="http://schemas.microsoft.com/office/drawing/2014/main" id="{F7D0EF81-28A2-79E5-9101-251B00CFA403}"/>
              </a:ext>
            </a:extLst>
          </p:cNvPr>
          <p:cNvSpPr txBox="1"/>
          <p:nvPr/>
        </p:nvSpPr>
        <p:spPr>
          <a:xfrm>
            <a:off x="9828212" y="2808788"/>
            <a:ext cx="1883145"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Manitoba growers and large farms were more likely to believe their practices were 4R compliant.</a:t>
            </a:r>
          </a:p>
        </p:txBody>
      </p:sp>
      <p:pic>
        <p:nvPicPr>
          <p:cNvPr id="12" name="Picture 11">
            <a:extLst>
              <a:ext uri="{FF2B5EF4-FFF2-40B4-BE49-F238E27FC236}">
                <a16:creationId xmlns:a16="http://schemas.microsoft.com/office/drawing/2014/main" id="{9DF6DB62-B2D9-4BCC-BC49-DE2A8323E48D}"/>
              </a:ext>
            </a:extLst>
          </p:cNvPr>
          <p:cNvPicPr/>
          <p:nvPr/>
        </p:nvPicPr>
        <p:blipFill rotWithShape="1">
          <a:blip r:embed="rId8"/>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do not have a formal 4R Plan in place were asked: "Do you think that your fertilizer practices comply with the guidelines of 4R nutrient stewardship?“ Those respondents with a 4R Plan were assigned a “yes” response.</a:t>
            </a:r>
          </a:p>
          <a:p>
            <a:r>
              <a:rPr lang="en-CA" dirty="0"/>
              <a:t>The chart illustrates the % of respondents in each geographic and demographic segment who believe that their fertilizer program complies with the 4R nutrient stewardship guidelines.</a:t>
            </a:r>
          </a:p>
        </p:txBody>
      </p:sp>
    </p:spTree>
    <p:extLst>
      <p:ext uri="{BB962C8B-B14F-4D97-AF65-F5344CB8AC3E}">
        <p14:creationId xmlns:p14="http://schemas.microsoft.com/office/powerpoint/2010/main" val="3435004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255837" y="4876038"/>
            <a:ext cx="1319139" cy="1280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p:cNvCxnSpPr/>
          <p:nvPr/>
        </p:nvCxnSpPr>
        <p:spPr>
          <a:xfrm>
            <a:off x="2255837" y="6162675"/>
            <a:ext cx="969955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51"/>
          <p:cNvSpPr>
            <a:spLocks noChangeArrowheads="1"/>
          </p:cNvSpPr>
          <p:nvPr/>
        </p:nvSpPr>
        <p:spPr bwMode="auto">
          <a:xfrm>
            <a:off x="3572402" y="821117"/>
            <a:ext cx="8586670" cy="5729389"/>
          </a:xfrm>
          <a:prstGeom prst="rect">
            <a:avLst/>
          </a:prstGeom>
          <a:noFill/>
          <a:ln>
            <a:noFill/>
          </a:ln>
          <a:scene3d>
            <a:camera prst="orthographicFront"/>
            <a:lightRig rig="threePt" dir="t"/>
          </a:scene3d>
          <a:sp3d prstMaterial="metal">
            <a:bevelT w="0"/>
          </a:sp3d>
        </p:spPr>
        <p:txBody>
          <a:bodyPr vert="horz" wrap="square" lIns="91440" tIns="91440" rIns="0" bIns="0" numCol="1" anchor="t" anchorCtr="0" compatLnSpc="1">
            <a:prstTxWarp prst="textNoShape">
              <a:avLst/>
            </a:prstTxWarp>
            <a:spAutoFit/>
          </a:bodyPr>
          <a:lstStyle/>
          <a:p>
            <a:pPr>
              <a:spcAft>
                <a:spcPts val="500"/>
              </a:spcAft>
            </a:pPr>
            <a:r>
              <a:rPr lang="en-US" sz="1200" b="1" dirty="0">
                <a:cs typeface="Calibri" panose="020F0502020204030204" pitchFamily="34" charset="0"/>
              </a:rPr>
              <a:t>Primary Nitrogen fertilizers were applied on 113% of canola acres (multiple applications on some acres). </a:t>
            </a:r>
            <a:r>
              <a:rPr lang="en-US" sz="1200" dirty="0">
                <a:sym typeface="Wingdings 3"/>
                <a:hlinkClick r:id="rId2"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lvl="0" indent="-171450">
              <a:spcAft>
                <a:spcPts val="300"/>
              </a:spcAft>
              <a:buFont typeface="Arial" panose="020B0604020202020204" pitchFamily="34" charset="0"/>
              <a:buChar char="•"/>
            </a:pPr>
            <a:r>
              <a:rPr lang="en-US" sz="1200" dirty="0"/>
              <a:t>Urea represents 52% of total Nitrogen volume, edging higher in 2023; use of anhydrous ammonia declined in 2023.</a:t>
            </a:r>
            <a:r>
              <a:rPr lang="en-CA" sz="1200" dirty="0"/>
              <a:t> </a:t>
            </a:r>
            <a:r>
              <a:rPr lang="en-US" sz="1200" dirty="0">
                <a:sym typeface="Wingdings 3"/>
                <a:hlinkClick r:id="rId3"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75% of Nitrogen volumes were applied at planting; no significant changes in application timing for nitrogen.</a:t>
            </a:r>
            <a:r>
              <a:rPr lang="en-CA" sz="1200" dirty="0"/>
              <a:t> </a:t>
            </a:r>
            <a:r>
              <a:rPr lang="en-US" sz="1200" dirty="0">
                <a:sym typeface="Wingdings 3"/>
                <a:hlinkClick r:id="rId4"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At planting, 36% of Nitrogen volume was side banded and 30% mid-row banded. </a:t>
            </a:r>
            <a:r>
              <a:rPr lang="en-US" sz="1200" dirty="0">
                <a:sym typeface="Wingdings 3"/>
                <a:hlinkClick r:id="rId5"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Average rate = 114 lbs./ac; up in 2023. </a:t>
            </a:r>
            <a:r>
              <a:rPr lang="en-US" sz="1200" dirty="0">
                <a:sym typeface="Wingdings 3"/>
                <a:hlinkClick r:id="rId6" action="ppaction://hlinksldjump">
                  <a:extLst>
                    <a:ext uri="{A12FA001-AC4F-418D-AE19-62706E023703}">
                      <ahyp:hlinkClr xmlns:ahyp="http://schemas.microsoft.com/office/drawing/2018/hyperlinkcolor" val="tx"/>
                    </a:ext>
                  </a:extLst>
                </a:hlinkClick>
              </a:rPr>
              <a:t></a:t>
            </a:r>
            <a:r>
              <a:rPr lang="en-US" sz="1200" dirty="0">
                <a:sym typeface="Wingdings 3"/>
              </a:rPr>
              <a:t> Rates both before and at planting edged higher in 2023. </a:t>
            </a:r>
            <a:r>
              <a:rPr lang="en-US" sz="1200" dirty="0">
                <a:sym typeface="Wingdings 3"/>
                <a:hlinkClick r:id="rId7" action="ppaction://hlinksldjump">
                  <a:extLst>
                    <a:ext uri="{A12FA001-AC4F-418D-AE19-62706E023703}">
                      <ahyp:hlinkClr xmlns:ahyp="http://schemas.microsoft.com/office/drawing/2018/hyperlinkcolor" val="tx"/>
                    </a:ext>
                  </a:extLst>
                </a:hlinkClick>
              </a:rPr>
              <a:t></a:t>
            </a:r>
            <a:endParaRPr lang="en-CA" sz="1200" dirty="0"/>
          </a:p>
          <a:p>
            <a:pPr>
              <a:spcBef>
                <a:spcPts val="300"/>
              </a:spcBef>
            </a:pPr>
            <a:r>
              <a:rPr lang="en-US" sz="1200" dirty="0">
                <a:solidFill>
                  <a:srgbClr val="FF0000"/>
                </a:solidFill>
                <a:cs typeface="Calibri" panose="020F0502020204030204" pitchFamily="34" charset="0"/>
              </a:rPr>
              <a:t> </a:t>
            </a:r>
            <a:endParaRPr lang="en-US" sz="1200" b="1" dirty="0">
              <a:solidFill>
                <a:srgbClr val="FF0000"/>
              </a:solidFill>
              <a:cs typeface="Calibri" panose="020F0502020204030204" pitchFamily="34" charset="0"/>
            </a:endParaRPr>
          </a:p>
          <a:p>
            <a:pPr>
              <a:spcAft>
                <a:spcPts val="500"/>
              </a:spcAft>
            </a:pPr>
            <a:r>
              <a:rPr lang="en-US" sz="1200" b="1" dirty="0">
                <a:cs typeface="Calibri" panose="020F0502020204030204" pitchFamily="34" charset="0"/>
              </a:rPr>
              <a:t>Primary Phosphorus fertilizers were applied on 100% of canola acres. </a:t>
            </a:r>
            <a:r>
              <a:rPr lang="en-US" sz="1200" dirty="0">
                <a:sym typeface="Wingdings 3"/>
                <a:hlinkClick r:id="rId8"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lvl="0" indent="-171450">
              <a:spcAft>
                <a:spcPts val="300"/>
              </a:spcAft>
              <a:buFont typeface="Arial" panose="020B0604020202020204" pitchFamily="34" charset="0"/>
              <a:buChar char="•"/>
            </a:pPr>
            <a:r>
              <a:rPr lang="en-US" sz="1200" dirty="0"/>
              <a:t>MAP represents 70% of total Phosphorus volume (an increase); MicroEssentials accounted for another 14%; use of DAP increased.</a:t>
            </a:r>
            <a:r>
              <a:rPr lang="en-CA" sz="1200" dirty="0"/>
              <a:t> </a:t>
            </a:r>
            <a:r>
              <a:rPr lang="en-US" sz="1200" dirty="0">
                <a:sym typeface="Wingdings 3"/>
                <a:hlinkClick r:id="rId9"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91% of Phosphorus volumes were applied at planting; fairly consistent over time.</a:t>
            </a:r>
            <a:r>
              <a:rPr lang="en-CA" sz="1200" dirty="0"/>
              <a:t> </a:t>
            </a:r>
            <a:r>
              <a:rPr lang="en-US" sz="1200" dirty="0">
                <a:sym typeface="Wingdings 3"/>
                <a:hlinkClick r:id="rId10"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34% of P₂O₅ volumes were seed placed, 39% side-banded and 17% mid-row banded.</a:t>
            </a:r>
            <a:r>
              <a:rPr lang="en-CA" sz="1200" dirty="0"/>
              <a:t> </a:t>
            </a:r>
            <a:r>
              <a:rPr lang="en-US" sz="1200" dirty="0">
                <a:sym typeface="Wingdings 3"/>
                <a:hlinkClick r:id="rId11"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Average rate = 35 lbs./ac.</a:t>
            </a:r>
            <a:r>
              <a:rPr lang="en-US" sz="1200" dirty="0">
                <a:sym typeface="Wingdings 3"/>
              </a:rPr>
              <a:t> </a:t>
            </a:r>
            <a:r>
              <a:rPr lang="en-US" sz="1200" dirty="0">
                <a:sym typeface="Wingdings 3"/>
                <a:hlinkClick r:id="rId12" action="ppaction://hlinksldjump">
                  <a:extLst>
                    <a:ext uri="{A12FA001-AC4F-418D-AE19-62706E023703}">
                      <ahyp:hlinkClr xmlns:ahyp="http://schemas.microsoft.com/office/drawing/2018/hyperlinkcolor" val="tx"/>
                    </a:ext>
                  </a:extLst>
                </a:hlinkClick>
              </a:rPr>
              <a:t></a:t>
            </a:r>
            <a:r>
              <a:rPr lang="en-US" sz="1200" dirty="0">
                <a:sym typeface="Wingdings 3"/>
              </a:rPr>
              <a:t> About 9% of canola acres were not treated with </a:t>
            </a:r>
            <a:r>
              <a:rPr lang="en-US" sz="1200" dirty="0"/>
              <a:t>P₂O₅. </a:t>
            </a:r>
            <a:r>
              <a:rPr lang="en-US" sz="1200" dirty="0">
                <a:sym typeface="Wingdings 3"/>
                <a:hlinkClick r:id="rId13" action="ppaction://hlinksldjump">
                  <a:extLst>
                    <a:ext uri="{A12FA001-AC4F-418D-AE19-62706E023703}">
                      <ahyp:hlinkClr xmlns:ahyp="http://schemas.microsoft.com/office/drawing/2018/hyperlinkcolor" val="tx"/>
                    </a:ext>
                  </a:extLst>
                </a:hlinkClick>
              </a:rPr>
              <a:t></a:t>
            </a:r>
            <a:endParaRPr lang="en-CA" sz="1200" dirty="0"/>
          </a:p>
          <a:p>
            <a:pPr>
              <a:spcBef>
                <a:spcPts val="300"/>
              </a:spcBef>
            </a:pPr>
            <a:endParaRPr lang="en-US" sz="1150" dirty="0">
              <a:solidFill>
                <a:srgbClr val="FF0000"/>
              </a:solidFill>
              <a:cs typeface="Calibri" panose="020F0502020204030204" pitchFamily="34" charset="0"/>
            </a:endParaRPr>
          </a:p>
          <a:p>
            <a:pPr>
              <a:spcAft>
                <a:spcPts val="300"/>
              </a:spcAft>
            </a:pPr>
            <a:r>
              <a:rPr lang="en-US" sz="1200" b="1" dirty="0">
                <a:cs typeface="Calibri" panose="020F0502020204030204" pitchFamily="34" charset="0"/>
              </a:rPr>
              <a:t>Potassium fertilizers were applied on 38% of canola acres. </a:t>
            </a:r>
            <a:r>
              <a:rPr lang="en-US" sz="1200" dirty="0">
                <a:sym typeface="Wingdings 3"/>
                <a:hlinkClick r:id="rId14"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lvl="0" indent="-171450">
              <a:spcAft>
                <a:spcPts val="300"/>
              </a:spcAft>
              <a:buFont typeface="Arial" panose="020B0604020202020204" pitchFamily="34" charset="0"/>
              <a:buChar char="•"/>
            </a:pPr>
            <a:r>
              <a:rPr lang="en-US" sz="1200" dirty="0"/>
              <a:t>Dry potash represents 81% of total volume; a decrease compared to 2022.</a:t>
            </a:r>
            <a:r>
              <a:rPr lang="en-CA" sz="1200" dirty="0"/>
              <a:t> </a:t>
            </a:r>
            <a:r>
              <a:rPr lang="en-US" sz="1200" dirty="0">
                <a:sym typeface="Wingdings 3"/>
                <a:hlinkClick r:id="rId15"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85% of K₂O volumes were applied at planting; consistent with volumes applied in 2022. </a:t>
            </a:r>
            <a:r>
              <a:rPr lang="en-US" sz="1200" dirty="0">
                <a:sym typeface="Wingdings 3"/>
                <a:hlinkClick r:id="rId16"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42% of K₂O volumes were side-banded, 18% seed placed, and 22% mid-row banded. </a:t>
            </a:r>
            <a:r>
              <a:rPr lang="en-US" sz="1200" dirty="0">
                <a:sym typeface="Wingdings 3"/>
                <a:hlinkClick r:id="rId17"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Average rate = 8 lbs./ac, similar to 2022.</a:t>
            </a:r>
            <a:r>
              <a:rPr lang="en-US" sz="1200" dirty="0">
                <a:sym typeface="Wingdings 3"/>
              </a:rPr>
              <a:t> </a:t>
            </a:r>
            <a:r>
              <a:rPr lang="en-US" sz="1200" dirty="0">
                <a:sym typeface="Wingdings 3"/>
                <a:hlinkClick r:id="rId18" action="ppaction://hlinksldjump">
                  <a:extLst>
                    <a:ext uri="{A12FA001-AC4F-418D-AE19-62706E023703}">
                      <ahyp:hlinkClr xmlns:ahyp="http://schemas.microsoft.com/office/drawing/2018/hyperlinkcolor" val="tx"/>
                    </a:ext>
                  </a:extLst>
                </a:hlinkClick>
              </a:rPr>
              <a:t></a:t>
            </a:r>
            <a:r>
              <a:rPr lang="en-US" sz="1200" dirty="0">
                <a:sym typeface="Wingdings 3"/>
              </a:rPr>
              <a:t> 63% of canola acres were not treated with any K₂O. </a:t>
            </a:r>
            <a:r>
              <a:rPr lang="en-US" sz="1200" dirty="0">
                <a:sym typeface="Wingdings 3"/>
                <a:hlinkClick r:id="rId19" action="ppaction://hlinksldjump">
                  <a:extLst>
                    <a:ext uri="{A12FA001-AC4F-418D-AE19-62706E023703}">
                      <ahyp:hlinkClr xmlns:ahyp="http://schemas.microsoft.com/office/drawing/2018/hyperlinkcolor" val="tx"/>
                    </a:ext>
                  </a:extLst>
                </a:hlinkClick>
              </a:rPr>
              <a:t></a:t>
            </a:r>
            <a:endParaRPr lang="en-CA" sz="1200" dirty="0"/>
          </a:p>
          <a:p>
            <a:pPr>
              <a:spcBef>
                <a:spcPts val="300"/>
              </a:spcBef>
            </a:pPr>
            <a:endParaRPr lang="en-US" sz="1200" dirty="0">
              <a:cs typeface="Calibri" panose="020F0502020204030204" pitchFamily="34" charset="0"/>
              <a:sym typeface="Wingdings 3"/>
            </a:endParaRPr>
          </a:p>
          <a:p>
            <a:pPr>
              <a:spcAft>
                <a:spcPts val="300"/>
              </a:spcAft>
            </a:pPr>
            <a:r>
              <a:rPr lang="en-US" sz="1200" b="1" dirty="0">
                <a:cs typeface="Calibri" panose="020F0502020204030204" pitchFamily="34" charset="0"/>
              </a:rPr>
              <a:t>Primary Sulphur fertilizers were applied on 70% of canola acres. </a:t>
            </a:r>
            <a:r>
              <a:rPr lang="en-US" sz="1200" dirty="0">
                <a:sym typeface="Wingdings 3"/>
                <a:hlinkClick r:id="rId20"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indent="-171450">
              <a:lnSpc>
                <a:spcPts val="1600"/>
              </a:lnSpc>
              <a:spcAft>
                <a:spcPts val="300"/>
              </a:spcAft>
              <a:buFont typeface="Arial" pitchFamily="34" charset="0"/>
              <a:buChar char="•"/>
            </a:pPr>
            <a:r>
              <a:rPr lang="en-US" sz="1200" dirty="0">
                <a:cs typeface="Calibri" panose="020F0502020204030204" pitchFamily="34" charset="0"/>
              </a:rPr>
              <a:t>Ammonium sulphate was stable at 33% of total Sulphur volume; Use of MicroEssentials edged higher in 2023. </a:t>
            </a:r>
            <a:r>
              <a:rPr lang="en-US" sz="1200" dirty="0">
                <a:cs typeface="Calibri" panose="020F0502020204030204" pitchFamily="34" charset="0"/>
                <a:sym typeface="Wingdings 3"/>
                <a:hlinkClick r:id="rId21"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Aft>
                <a:spcPts val="300"/>
              </a:spcAft>
              <a:buFont typeface="Arial" pitchFamily="34" charset="0"/>
              <a:buChar char="•"/>
            </a:pPr>
            <a:r>
              <a:rPr lang="en-US" sz="1200" dirty="0">
                <a:cs typeface="Calibri" panose="020F0502020204030204" pitchFamily="34" charset="0"/>
              </a:rPr>
              <a:t>67% of S volumes were applied at planting; a decrease in 2023, applications in the spring before planting continue to trend lower. </a:t>
            </a:r>
            <a:r>
              <a:rPr lang="en-US" sz="1200" dirty="0">
                <a:cs typeface="Calibri" panose="020F0502020204030204" pitchFamily="34" charset="0"/>
                <a:sym typeface="Wingdings 3"/>
                <a:hlinkClick r:id="rId22"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Aft>
                <a:spcPts val="300"/>
              </a:spcAft>
              <a:buFont typeface="Arial" pitchFamily="34" charset="0"/>
              <a:buChar char="•"/>
            </a:pPr>
            <a:r>
              <a:rPr lang="en-US" sz="1200" dirty="0">
                <a:cs typeface="Calibri" panose="020F0502020204030204" pitchFamily="34" charset="0"/>
              </a:rPr>
              <a:t>16% of Sulphur volumes were seed placed, 25% side-banded and 17% mid-row banded. </a:t>
            </a:r>
            <a:r>
              <a:rPr lang="en-US" sz="1200" dirty="0">
                <a:cs typeface="Calibri" panose="020F0502020204030204" pitchFamily="34" charset="0"/>
                <a:sym typeface="Wingdings 3"/>
                <a:hlinkClick r:id="rId23"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sym typeface="Wingdings 3"/>
                <a:hlinkClick r:id="" action="ppaction://noaction">
                  <a:extLst>
                    <a:ext uri="{A12FA001-AC4F-418D-AE19-62706E023703}">
                      <ahyp:hlinkClr xmlns:ahyp="http://schemas.microsoft.com/office/drawing/2018/hyperlinkcolor" val="tx"/>
                    </a:ext>
                  </a:extLst>
                </a:hlinkClick>
              </a:rPr>
              <a:t> </a:t>
            </a:r>
            <a:endParaRPr lang="en-US" sz="1200" dirty="0">
              <a:cs typeface="Calibri" panose="020F0502020204030204" pitchFamily="34" charset="0"/>
              <a:sym typeface="Wingdings 3"/>
            </a:endParaRPr>
          </a:p>
          <a:p>
            <a:pPr marL="171450" indent="-171450">
              <a:lnSpc>
                <a:spcPts val="1600"/>
              </a:lnSpc>
              <a:spcAft>
                <a:spcPts val="300"/>
              </a:spcAft>
              <a:buFont typeface="Arial" pitchFamily="34" charset="0"/>
              <a:buChar char="•"/>
            </a:pPr>
            <a:r>
              <a:rPr lang="en-US" sz="1200" dirty="0">
                <a:cs typeface="Calibri" panose="020F0502020204030204" pitchFamily="34" charset="0"/>
              </a:rPr>
              <a:t>Average rate = 19 lbs./ac; similar to rates in 2022. </a:t>
            </a:r>
            <a:r>
              <a:rPr lang="en-US" sz="1200" dirty="0">
                <a:cs typeface="Calibri" panose="020F0502020204030204" pitchFamily="34" charset="0"/>
                <a:sym typeface="Wingdings 3"/>
                <a:hlinkClick r:id="rId24"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sym typeface="Wingdings 3"/>
              </a:rPr>
              <a:t> Just 18% of canola acres were not treated with any Sulphur. </a:t>
            </a:r>
            <a:r>
              <a:rPr lang="en-US" sz="1200" dirty="0">
                <a:cs typeface="Calibri" panose="020F0502020204030204" pitchFamily="34" charset="0"/>
                <a:sym typeface="Wingdings 3"/>
                <a:hlinkClick r:id="rId25"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sym typeface="Wingdings 3"/>
            </a:endParaRPr>
          </a:p>
          <a:p>
            <a:pPr marL="171450" indent="-171450">
              <a:lnSpc>
                <a:spcPts val="1600"/>
              </a:lnSpc>
              <a:spcAft>
                <a:spcPts val="300"/>
              </a:spcAft>
              <a:buFont typeface="Arial" pitchFamily="34" charset="0"/>
              <a:buChar char="•"/>
            </a:pPr>
            <a:endParaRPr lang="en-US" sz="1200" dirty="0">
              <a:solidFill>
                <a:srgbClr val="FF0000"/>
              </a:solidFill>
              <a:cs typeface="Calibri" panose="020F0502020204030204" pitchFamily="34" charset="0"/>
              <a:sym typeface="Wingdings 3"/>
            </a:endParaRPr>
          </a:p>
        </p:txBody>
      </p:sp>
      <p:grpSp>
        <p:nvGrpSpPr>
          <p:cNvPr id="2" name="Group 1"/>
          <p:cNvGrpSpPr/>
          <p:nvPr/>
        </p:nvGrpSpPr>
        <p:grpSpPr>
          <a:xfrm>
            <a:off x="2245326" y="3552825"/>
            <a:ext cx="9699552" cy="1280160"/>
            <a:chOff x="2360612" y="5019675"/>
            <a:chExt cx="9525000" cy="1280160"/>
          </a:xfrm>
        </p:grpSpPr>
        <p:sp>
          <p:nvSpPr>
            <p:cNvPr id="3" name="Rectangle 2"/>
            <p:cNvSpPr/>
            <p:nvPr/>
          </p:nvSpPr>
          <p:spPr>
            <a:xfrm>
              <a:off x="2360612" y="5019675"/>
              <a:ext cx="1295400" cy="1280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2360612" y="6294967"/>
              <a:ext cx="9525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2245326" y="2202541"/>
            <a:ext cx="9699552" cy="1284256"/>
            <a:chOff x="2360612" y="3048000"/>
            <a:chExt cx="9525000" cy="1284256"/>
          </a:xfrm>
        </p:grpSpPr>
        <p:sp>
          <p:nvSpPr>
            <p:cNvPr id="6" name="Rectangle 5"/>
            <p:cNvSpPr/>
            <p:nvPr/>
          </p:nvSpPr>
          <p:spPr>
            <a:xfrm>
              <a:off x="2360612" y="3048000"/>
              <a:ext cx="1295400" cy="1280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2360612" y="4332256"/>
              <a:ext cx="9525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245326" y="868546"/>
            <a:ext cx="9699552" cy="1285875"/>
            <a:chOff x="2360612" y="905256"/>
            <a:chExt cx="9525000" cy="999744"/>
          </a:xfrm>
        </p:grpSpPr>
        <p:sp>
          <p:nvSpPr>
            <p:cNvPr id="12" name="Rectangle 11"/>
            <p:cNvSpPr/>
            <p:nvPr/>
          </p:nvSpPr>
          <p:spPr>
            <a:xfrm>
              <a:off x="2360612" y="905256"/>
              <a:ext cx="1295400" cy="999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a:off x="2360612" y="1905000"/>
              <a:ext cx="9525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2284412" y="866775"/>
            <a:ext cx="1241543" cy="307777"/>
          </a:xfrm>
          <a:prstGeom prst="rect">
            <a:avLst/>
          </a:prstGeom>
          <a:noFill/>
        </p:spPr>
        <p:txBody>
          <a:bodyPr wrap="square" rtlCol="0" anchor="b">
            <a:spAutoFit/>
          </a:bodyPr>
          <a:lstStyle/>
          <a:p>
            <a:pPr algn="r"/>
            <a:r>
              <a:rPr lang="en-US" sz="1400" dirty="0">
                <a:solidFill>
                  <a:schemeClr val="bg1"/>
                </a:solidFill>
              </a:rPr>
              <a:t>NITROGEN</a:t>
            </a:r>
          </a:p>
        </p:txBody>
      </p:sp>
      <p:sp>
        <p:nvSpPr>
          <p:cNvPr id="17" name="TextBox 16"/>
          <p:cNvSpPr txBox="1"/>
          <p:nvPr/>
        </p:nvSpPr>
        <p:spPr>
          <a:xfrm>
            <a:off x="2284412" y="2209800"/>
            <a:ext cx="1241543" cy="307777"/>
          </a:xfrm>
          <a:prstGeom prst="rect">
            <a:avLst/>
          </a:prstGeom>
          <a:noFill/>
        </p:spPr>
        <p:txBody>
          <a:bodyPr wrap="square" rtlCol="0" anchor="b">
            <a:spAutoFit/>
          </a:bodyPr>
          <a:lstStyle/>
          <a:p>
            <a:pPr algn="r"/>
            <a:r>
              <a:rPr lang="en-US" sz="1400" dirty="0">
                <a:solidFill>
                  <a:schemeClr val="bg1"/>
                </a:solidFill>
              </a:rPr>
              <a:t>PHOSPHORUS</a:t>
            </a:r>
          </a:p>
        </p:txBody>
      </p:sp>
      <p:sp>
        <p:nvSpPr>
          <p:cNvPr id="18" name="TextBox 17"/>
          <p:cNvSpPr txBox="1"/>
          <p:nvPr/>
        </p:nvSpPr>
        <p:spPr>
          <a:xfrm>
            <a:off x="2284412" y="3592780"/>
            <a:ext cx="1241543" cy="274370"/>
          </a:xfrm>
          <a:prstGeom prst="rect">
            <a:avLst/>
          </a:prstGeom>
          <a:noFill/>
        </p:spPr>
        <p:txBody>
          <a:bodyPr wrap="square" rtlCol="0" anchor="b">
            <a:spAutoFit/>
          </a:bodyPr>
          <a:lstStyle/>
          <a:p>
            <a:pPr algn="r">
              <a:lnSpc>
                <a:spcPts val="1400"/>
              </a:lnSpc>
            </a:pPr>
            <a:r>
              <a:rPr lang="en-US" sz="1400" dirty="0">
                <a:solidFill>
                  <a:schemeClr val="bg1"/>
                </a:solidFill>
              </a:rPr>
              <a:t>POTASSIUM</a:t>
            </a:r>
          </a:p>
        </p:txBody>
      </p:sp>
      <p:sp>
        <p:nvSpPr>
          <p:cNvPr id="19" name="Title 18"/>
          <p:cNvSpPr>
            <a:spLocks noGrp="1"/>
          </p:cNvSpPr>
          <p:nvPr>
            <p:ph type="title" idx="4294967295"/>
          </p:nvPr>
        </p:nvSpPr>
        <p:spPr>
          <a:xfrm>
            <a:off x="2711450" y="250825"/>
            <a:ext cx="9477375" cy="334963"/>
          </a:xfrm>
          <a:prstGeom prst="rect">
            <a:avLst/>
          </a:prstGeom>
        </p:spPr>
        <p:txBody>
          <a:bodyPr/>
          <a:lstStyle/>
          <a:p>
            <a:r>
              <a:rPr lang="en-CA" sz="2200" b="1" dirty="0"/>
              <a:t>Canola in Western Canada - Summary </a:t>
            </a:r>
          </a:p>
        </p:txBody>
      </p:sp>
      <p:sp>
        <p:nvSpPr>
          <p:cNvPr id="30" name="TextBox 29"/>
          <p:cNvSpPr txBox="1"/>
          <p:nvPr/>
        </p:nvSpPr>
        <p:spPr>
          <a:xfrm>
            <a:off x="2570162" y="3823122"/>
            <a:ext cx="914400" cy="192873"/>
          </a:xfrm>
          <a:prstGeom prst="rect">
            <a:avLst/>
          </a:prstGeom>
          <a:solidFill>
            <a:srgbClr val="CAA977"/>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31" name="TextBox 30"/>
          <p:cNvSpPr txBox="1"/>
          <p:nvPr/>
        </p:nvSpPr>
        <p:spPr>
          <a:xfrm>
            <a:off x="2570162" y="4054944"/>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32" name="TextBox 31"/>
          <p:cNvSpPr txBox="1"/>
          <p:nvPr/>
        </p:nvSpPr>
        <p:spPr>
          <a:xfrm>
            <a:off x="2570162" y="4278140"/>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33" name="TextBox 32"/>
          <p:cNvSpPr txBox="1"/>
          <p:nvPr/>
        </p:nvSpPr>
        <p:spPr>
          <a:xfrm>
            <a:off x="2570162" y="4492710"/>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sp>
        <p:nvSpPr>
          <p:cNvPr id="35" name="TextBox 34"/>
          <p:cNvSpPr txBox="1"/>
          <p:nvPr/>
        </p:nvSpPr>
        <p:spPr>
          <a:xfrm>
            <a:off x="2589212" y="5159969"/>
            <a:ext cx="914400" cy="192873"/>
          </a:xfrm>
          <a:prstGeom prst="rect">
            <a:avLst/>
          </a:prstGeom>
          <a:solidFill>
            <a:srgbClr val="201B1A">
              <a:lumMod val="75000"/>
              <a:lumOff val="25000"/>
            </a:srgbClr>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36" name="TextBox 35"/>
          <p:cNvSpPr txBox="1"/>
          <p:nvPr/>
        </p:nvSpPr>
        <p:spPr>
          <a:xfrm>
            <a:off x="2589212" y="5402797"/>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37" name="TextBox 36"/>
          <p:cNvSpPr txBox="1"/>
          <p:nvPr/>
        </p:nvSpPr>
        <p:spPr>
          <a:xfrm>
            <a:off x="2589212" y="5641457"/>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38" name="TextBox 37"/>
          <p:cNvSpPr txBox="1"/>
          <p:nvPr/>
        </p:nvSpPr>
        <p:spPr>
          <a:xfrm>
            <a:off x="2589212" y="5877249"/>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sp>
        <p:nvSpPr>
          <p:cNvPr id="41" name="TextBox 40"/>
          <p:cNvSpPr txBox="1"/>
          <p:nvPr/>
        </p:nvSpPr>
        <p:spPr>
          <a:xfrm>
            <a:off x="2293937" y="4895008"/>
            <a:ext cx="1241543" cy="274370"/>
          </a:xfrm>
          <a:prstGeom prst="rect">
            <a:avLst/>
          </a:prstGeom>
          <a:noFill/>
        </p:spPr>
        <p:txBody>
          <a:bodyPr wrap="square" rtlCol="0" anchor="b">
            <a:spAutoFit/>
          </a:bodyPr>
          <a:lstStyle/>
          <a:p>
            <a:pPr algn="r">
              <a:lnSpc>
                <a:spcPts val="1400"/>
              </a:lnSpc>
            </a:pPr>
            <a:r>
              <a:rPr lang="en-US" sz="1400" dirty="0">
                <a:solidFill>
                  <a:schemeClr val="bg1"/>
                </a:solidFill>
              </a:rPr>
              <a:t>SULPHUR</a:t>
            </a:r>
          </a:p>
        </p:txBody>
      </p:sp>
      <p:grpSp>
        <p:nvGrpSpPr>
          <p:cNvPr id="44" name="Group 43"/>
          <p:cNvGrpSpPr/>
          <p:nvPr/>
        </p:nvGrpSpPr>
        <p:grpSpPr>
          <a:xfrm>
            <a:off x="2564768" y="2514600"/>
            <a:ext cx="914400" cy="836976"/>
            <a:chOff x="2570162" y="2517258"/>
            <a:chExt cx="914400" cy="836976"/>
          </a:xfrm>
        </p:grpSpPr>
        <p:sp>
          <p:nvSpPr>
            <p:cNvPr id="45" name="TextBox 44"/>
            <p:cNvSpPr txBox="1"/>
            <p:nvPr/>
          </p:nvSpPr>
          <p:spPr>
            <a:xfrm>
              <a:off x="2570162" y="2517258"/>
              <a:ext cx="914400" cy="192873"/>
            </a:xfrm>
            <a:prstGeom prst="rect">
              <a:avLst/>
            </a:prstGeom>
            <a:solidFill>
              <a:srgbClr val="4D6681"/>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46" name="TextBox 45"/>
            <p:cNvSpPr txBox="1"/>
            <p:nvPr/>
          </p:nvSpPr>
          <p:spPr>
            <a:xfrm>
              <a:off x="2570162" y="2729084"/>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47" name="TextBox 46"/>
            <p:cNvSpPr txBox="1"/>
            <p:nvPr/>
          </p:nvSpPr>
          <p:spPr>
            <a:xfrm>
              <a:off x="2570162" y="2949536"/>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48" name="TextBox 47"/>
            <p:cNvSpPr txBox="1"/>
            <p:nvPr/>
          </p:nvSpPr>
          <p:spPr>
            <a:xfrm>
              <a:off x="2570162" y="3161361"/>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grpSp>
      <p:sp>
        <p:nvSpPr>
          <p:cNvPr id="55" name="TextBox 54"/>
          <p:cNvSpPr txBox="1"/>
          <p:nvPr/>
        </p:nvSpPr>
        <p:spPr>
          <a:xfrm>
            <a:off x="2570162" y="1163623"/>
            <a:ext cx="914400" cy="192872"/>
          </a:xfrm>
          <a:prstGeom prst="rect">
            <a:avLst/>
          </a:prstGeom>
          <a:solidFill>
            <a:srgbClr val="4E7F6B"/>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56" name="TextBox 55"/>
          <p:cNvSpPr txBox="1"/>
          <p:nvPr/>
        </p:nvSpPr>
        <p:spPr>
          <a:xfrm>
            <a:off x="2570162" y="1372650"/>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57" name="TextBox 56"/>
          <p:cNvSpPr txBox="1"/>
          <p:nvPr/>
        </p:nvSpPr>
        <p:spPr>
          <a:xfrm>
            <a:off x="2570162" y="1590303"/>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58" name="TextBox 57"/>
          <p:cNvSpPr txBox="1"/>
          <p:nvPr/>
        </p:nvSpPr>
        <p:spPr>
          <a:xfrm>
            <a:off x="2570162" y="1816583"/>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sp>
        <p:nvSpPr>
          <p:cNvPr id="42" name="Rectangle 41">
            <a:hlinkClick r:id="rId26" action="ppaction://hlinksldjump"/>
            <a:extLst>
              <a:ext uri="{FF2B5EF4-FFF2-40B4-BE49-F238E27FC236}">
                <a16:creationId xmlns:a16="http://schemas.microsoft.com/office/drawing/2014/main" id="{B4C332C3-6600-465C-819A-4988BBD16714}"/>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Tree>
    <p:extLst>
      <p:ext uri="{BB962C8B-B14F-4D97-AF65-F5344CB8AC3E}">
        <p14:creationId xmlns:p14="http://schemas.microsoft.com/office/powerpoint/2010/main" val="3685950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285076-F301-AD6F-3DCC-7CDDF0A5E765}"/>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u="none" dirty="0"/>
              <a:t>Nitrogen Volume in Canola</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2" name="TextBox 11">
            <a:extLst>
              <a:ext uri="{FF2B5EF4-FFF2-40B4-BE49-F238E27FC236}">
                <a16:creationId xmlns:a16="http://schemas.microsoft.com/office/drawing/2014/main" id="{38C9CDC1-26C5-45AD-8804-89522694229E}"/>
              </a:ext>
            </a:extLst>
          </p:cNvPr>
          <p:cNvSpPr txBox="1"/>
          <p:nvPr/>
        </p:nvSpPr>
        <p:spPr>
          <a:xfrm>
            <a:off x="7507031" y="5540368"/>
            <a:ext cx="178778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2.5 billion pounds of N was used in canola in 2023.</a:t>
            </a:r>
          </a:p>
        </p:txBody>
      </p:sp>
      <p:graphicFrame>
        <p:nvGraphicFramePr>
          <p:cNvPr id="3" name="Object 2">
            <a:extLst>
              <a:ext uri="{FF2B5EF4-FFF2-40B4-BE49-F238E27FC236}">
                <a16:creationId xmlns:a16="http://schemas.microsoft.com/office/drawing/2014/main" id="{D538F9D6-4C0F-D069-135C-58AB01F6586E}"/>
              </a:ext>
            </a:extLst>
          </p:cNvPr>
          <p:cNvGraphicFramePr>
            <a:graphicFrameLocks/>
          </p:cNvGraphicFramePr>
          <p:nvPr>
            <p:extLst>
              <p:ext uri="{D42A27DB-BD31-4B8C-83A1-F6EECF244321}">
                <p14:modId xmlns:p14="http://schemas.microsoft.com/office/powerpoint/2010/main" val="124914967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D538F9D6-4C0F-D069-135C-58AB01F6586E}"/>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nitrogen volume (000’s of pounds) that was used in each year. The nitrogen volume was calculated from all sources of nitrogen contained in all fertilizer types.</a:t>
            </a:r>
          </a:p>
        </p:txBody>
      </p:sp>
    </p:spTree>
    <p:extLst>
      <p:ext uri="{BB962C8B-B14F-4D97-AF65-F5344CB8AC3E}">
        <p14:creationId xmlns:p14="http://schemas.microsoft.com/office/powerpoint/2010/main" val="2746647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F6131C-AA93-0F4C-A989-EB2137246DCD}"/>
              </a:ext>
            </a:extLst>
          </p:cNvPr>
          <p:cNvPicPr>
            <a:picLocks noChangeAspect="1"/>
          </p:cNvPicPr>
          <p:nvPr/>
        </p:nvPicPr>
        <p:blipFill>
          <a:blip r:embed="rId3"/>
          <a:stretch>
            <a:fillRect/>
          </a:stretch>
        </p:blipFill>
        <p:spPr>
          <a:xfrm>
            <a:off x="2657809" y="822995"/>
            <a:ext cx="8942991" cy="5767317"/>
          </a:xfrm>
          <a:prstGeom prst="rect">
            <a:avLst/>
          </a:prstGeom>
        </p:spPr>
      </p:pic>
      <p:sp>
        <p:nvSpPr>
          <p:cNvPr id="2" name="Title 1"/>
          <p:cNvSpPr>
            <a:spLocks noGrp="1"/>
          </p:cNvSpPr>
          <p:nvPr>
            <p:ph type="title" idx="4294967295"/>
          </p:nvPr>
        </p:nvSpPr>
        <p:spPr>
          <a:xfrm>
            <a:off x="2563812" y="250825"/>
            <a:ext cx="9477375" cy="334963"/>
          </a:xfrm>
          <a:prstGeom prst="rect">
            <a:avLst/>
          </a:prstGeom>
        </p:spPr>
        <p:txBody>
          <a:bodyPr/>
          <a:lstStyle/>
          <a:p>
            <a:r>
              <a:rPr lang="en-CA" sz="2200" dirty="0"/>
              <a:t>Growers Who Work With A 4R Designated Agronomist</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14" name="Picture 13" descr="Asset 17.png">
            <a:extLst>
              <a:ext uri="{FF2B5EF4-FFF2-40B4-BE49-F238E27FC236}">
                <a16:creationId xmlns:a16="http://schemas.microsoft.com/office/drawing/2014/main" id="{05622D65-E4D7-43F1-9328-DFD1F1930919}"/>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15" name="Rectangle 14">
            <a:hlinkClick r:id="rId8" action="ppaction://hlinksldjump"/>
            <a:extLst>
              <a:ext uri="{FF2B5EF4-FFF2-40B4-BE49-F238E27FC236}">
                <a16:creationId xmlns:a16="http://schemas.microsoft.com/office/drawing/2014/main" id="{734A50CB-4A49-40EB-8DA4-1D014C4FC943}"/>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16" name="Isosceles Triangle 15">
            <a:extLst>
              <a:ext uri="{FF2B5EF4-FFF2-40B4-BE49-F238E27FC236}">
                <a16:creationId xmlns:a16="http://schemas.microsoft.com/office/drawing/2014/main" id="{A1731F02-821E-478E-8C67-AE6EE5C8559E}"/>
              </a:ext>
            </a:extLst>
          </p:cNvPr>
          <p:cNvSpPr/>
          <p:nvPr/>
        </p:nvSpPr>
        <p:spPr>
          <a:xfrm rot="16200000">
            <a:off x="6751560" y="222162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5E920DEE-7433-4B8F-90E4-359A0914FD6F}"/>
              </a:ext>
            </a:extLst>
          </p:cNvPr>
          <p:cNvSpPr txBox="1"/>
          <p:nvPr/>
        </p:nvSpPr>
        <p:spPr>
          <a:xfrm>
            <a:off x="6932613" y="2079846"/>
            <a:ext cx="19050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The number of growers who work with a 4R Designated Agronomist continues to trend higher.</a:t>
            </a:r>
          </a:p>
        </p:txBody>
      </p:sp>
      <p:graphicFrame>
        <p:nvGraphicFramePr>
          <p:cNvPr id="3" name="Object 2">
            <a:extLst>
              <a:ext uri="{FF2B5EF4-FFF2-40B4-BE49-F238E27FC236}">
                <a16:creationId xmlns:a16="http://schemas.microsoft.com/office/drawing/2014/main" id="{6CEF7F13-A607-6703-399F-BDD6252BBCB4}"/>
              </a:ext>
            </a:extLst>
          </p:cNvPr>
          <p:cNvGraphicFramePr>
            <a:graphicFrameLocks/>
          </p:cNvGraphicFramePr>
          <p:nvPr>
            <p:extLst>
              <p:ext uri="{D42A27DB-BD31-4B8C-83A1-F6EECF244321}">
                <p14:modId xmlns:p14="http://schemas.microsoft.com/office/powerpoint/2010/main" val="2696293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3" name="Object 2">
                        <a:extLst>
                          <a:ext uri="{FF2B5EF4-FFF2-40B4-BE49-F238E27FC236}">
                            <a16:creationId xmlns:a16="http://schemas.microsoft.com/office/drawing/2014/main" id="{6CEF7F13-A607-6703-399F-BDD6252BBCB4}"/>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Western Canada were asked: "Do you work with a 4R Designated Agronomist (that is, the agronomist and fertilizer retailer you work with has undergone training to be designated as competent to advise farmers about 4R Nutrient Stewardship)?"</a:t>
            </a:r>
          </a:p>
          <a:p>
            <a:r>
              <a:rPr lang="en-CA" dirty="0"/>
              <a:t>The chart illustrates the % of respondents who work with a 4R Designated Agronomist.</a:t>
            </a:r>
          </a:p>
        </p:txBody>
      </p:sp>
    </p:spTree>
    <p:extLst>
      <p:ext uri="{BB962C8B-B14F-4D97-AF65-F5344CB8AC3E}">
        <p14:creationId xmlns:p14="http://schemas.microsoft.com/office/powerpoint/2010/main" val="3522906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D2FB7C-67A9-70B2-934C-C471B556E255}"/>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563812" y="250825"/>
            <a:ext cx="9477375" cy="334963"/>
          </a:xfrm>
          <a:prstGeom prst="rect">
            <a:avLst/>
          </a:prstGeom>
        </p:spPr>
        <p:txBody>
          <a:bodyPr/>
          <a:lstStyle/>
          <a:p>
            <a:r>
              <a:rPr lang="en-CA" sz="2200" dirty="0"/>
              <a:t>Growers Who Work With A 4R Designated Agronomist</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extLst>
              <a:ext uri="{FF2B5EF4-FFF2-40B4-BE49-F238E27FC236}">
                <a16:creationId xmlns:a16="http://schemas.microsoft.com/office/drawing/2014/main" id="{F5EB6A7A-07A6-48BA-BE7B-96F4987970BA}"/>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2" name="Picture 11">
            <a:extLst>
              <a:ext uri="{FF2B5EF4-FFF2-40B4-BE49-F238E27FC236}">
                <a16:creationId xmlns:a16="http://schemas.microsoft.com/office/drawing/2014/main" id="{B546D66C-87CB-4198-9249-B8ADCD92E62D}"/>
              </a:ext>
            </a:extLst>
          </p:cNvPr>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13" name="Rectangle 12">
            <a:hlinkClick r:id="rId8" action="ppaction://hlinksldjump"/>
            <a:extLst>
              <a:ext uri="{FF2B5EF4-FFF2-40B4-BE49-F238E27FC236}">
                <a16:creationId xmlns:a16="http://schemas.microsoft.com/office/drawing/2014/main" id="{68EBE8D7-148D-4EC0-B536-1D765100F0E9}"/>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Western Canada were asked: "Do you work with a 4R Designated Agronomist (that is, the agronomist and fertilizer retailer you work with has undergone training to be designated as competent to advise farmers about 4R Nutrient Stewardship)?"</a:t>
            </a:r>
          </a:p>
          <a:p>
            <a:r>
              <a:rPr lang="en-CA" dirty="0"/>
              <a:t>The chart illustrates the % of respondents in each geographic and demographic segment who work with a 4R Designated Agronomist.</a:t>
            </a:r>
          </a:p>
        </p:txBody>
      </p:sp>
    </p:spTree>
    <p:extLst>
      <p:ext uri="{BB962C8B-B14F-4D97-AF65-F5344CB8AC3E}">
        <p14:creationId xmlns:p14="http://schemas.microsoft.com/office/powerpoint/2010/main" val="385788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5DF360-B58E-91BF-5006-5D6605BE68DC}"/>
              </a:ext>
            </a:extLst>
          </p:cNvPr>
          <p:cNvPicPr>
            <a:picLocks noChangeAspect="1"/>
          </p:cNvPicPr>
          <p:nvPr/>
        </p:nvPicPr>
        <p:blipFill>
          <a:blip r:embed="rId3"/>
          <a:stretch>
            <a:fillRect/>
          </a:stretch>
        </p:blipFill>
        <p:spPr>
          <a:xfrm>
            <a:off x="2654768" y="822995"/>
            <a:ext cx="8949074" cy="576731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Growers Who Work With A 4R Nutrient Management Specialty CCA</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extLst>
              <a:ext uri="{FF2B5EF4-FFF2-40B4-BE49-F238E27FC236}">
                <a16:creationId xmlns:a16="http://schemas.microsoft.com/office/drawing/2014/main" id="{D4A62CB5-3119-426E-89DB-C3CFAEF01A73}"/>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3" name="Picture 12" descr="Asset 17.png">
            <a:extLst>
              <a:ext uri="{FF2B5EF4-FFF2-40B4-BE49-F238E27FC236}">
                <a16:creationId xmlns:a16="http://schemas.microsoft.com/office/drawing/2014/main" id="{8785C7B7-47E4-452B-8A40-76B11387EB7B}"/>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18" name="Isosceles Triangle 17">
            <a:extLst>
              <a:ext uri="{FF2B5EF4-FFF2-40B4-BE49-F238E27FC236}">
                <a16:creationId xmlns:a16="http://schemas.microsoft.com/office/drawing/2014/main" id="{3A8BFC4F-B42B-4C75-B0F7-4CFB7B5A9ABF}"/>
              </a:ext>
            </a:extLst>
          </p:cNvPr>
          <p:cNvSpPr/>
          <p:nvPr/>
        </p:nvSpPr>
        <p:spPr>
          <a:xfrm rot="16200000">
            <a:off x="6117038" y="2128647"/>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D67C74BD-66C2-44F7-A229-512730D222A7}"/>
              </a:ext>
            </a:extLst>
          </p:cNvPr>
          <p:cNvSpPr txBox="1"/>
          <p:nvPr/>
        </p:nvSpPr>
        <p:spPr>
          <a:xfrm>
            <a:off x="6298091" y="2057400"/>
            <a:ext cx="252080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A higher number of growers worked with a 4R Nutrient Management Specialty CCA in 2023.</a:t>
            </a:r>
          </a:p>
        </p:txBody>
      </p:sp>
      <p:pic>
        <p:nvPicPr>
          <p:cNvPr id="12" name="Picture 11">
            <a:extLst>
              <a:ext uri="{FF2B5EF4-FFF2-40B4-BE49-F238E27FC236}">
                <a16:creationId xmlns:a16="http://schemas.microsoft.com/office/drawing/2014/main" id="{FA1706EC-AEDC-4730-AEEA-4CE1570E62DB}"/>
              </a:ext>
            </a:extLst>
          </p:cNvPr>
          <p:cNvPicPr/>
          <p:nvPr/>
        </p:nvPicPr>
        <p:blipFill rotWithShape="1">
          <a:blip r:embed="rId8"/>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graphicFrame>
        <p:nvGraphicFramePr>
          <p:cNvPr id="3" name="Object 2">
            <a:extLst>
              <a:ext uri="{FF2B5EF4-FFF2-40B4-BE49-F238E27FC236}">
                <a16:creationId xmlns:a16="http://schemas.microsoft.com/office/drawing/2014/main" id="{1CE7B470-5DB9-CD60-4C6E-813DFC0D3E83}"/>
              </a:ext>
            </a:extLst>
          </p:cNvPr>
          <p:cNvGraphicFramePr>
            <a:graphicFrameLocks/>
          </p:cNvGraphicFramePr>
          <p:nvPr>
            <p:extLst>
              <p:ext uri="{D42A27DB-BD31-4B8C-83A1-F6EECF244321}">
                <p14:modId xmlns:p14="http://schemas.microsoft.com/office/powerpoint/2010/main" val="369219540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3" name="Object 2">
                        <a:extLst>
                          <a:ext uri="{FF2B5EF4-FFF2-40B4-BE49-F238E27FC236}">
                            <a16:creationId xmlns:a16="http://schemas.microsoft.com/office/drawing/2014/main" id="{1CE7B470-5DB9-CD60-4C6E-813DFC0D3E83}"/>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in Western Canada were asked: "Do you work with a 4R Nutrient Management Specialty CCA (Certified Crop Advisor) – that is a CCA who focuses their work in the area of nutrient management planning?"</a:t>
            </a:r>
          </a:p>
          <a:p>
            <a:r>
              <a:rPr lang="en-US" dirty="0"/>
              <a:t>The chart illustrates the % of respondents who work with a 4R Nutrient Management Specialty CCA.</a:t>
            </a:r>
            <a:endParaRPr lang="en-CA" dirty="0"/>
          </a:p>
        </p:txBody>
      </p:sp>
    </p:spTree>
    <p:extLst>
      <p:ext uri="{BB962C8B-B14F-4D97-AF65-F5344CB8AC3E}">
        <p14:creationId xmlns:p14="http://schemas.microsoft.com/office/powerpoint/2010/main" val="4215386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BDF09A-7C1F-0EF3-E236-B74EDB161521}"/>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Growers Who Work With A 4R Nutrient Management Specialty CCA</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General Fertilizer Practices</a:t>
            </a:r>
          </a:p>
        </p:txBody>
      </p:sp>
      <p:sp>
        <p:nvSpPr>
          <p:cNvPr id="9" name="Rectangle 8">
            <a:extLst>
              <a:ext uri="{FF2B5EF4-FFF2-40B4-BE49-F238E27FC236}">
                <a16:creationId xmlns:a16="http://schemas.microsoft.com/office/drawing/2014/main" id="{D4A62CB5-3119-426E-89DB-C3CFAEF01A73}"/>
              </a:ext>
            </a:extLst>
          </p:cNvPr>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2" name="Picture 11">
            <a:extLst>
              <a:ext uri="{FF2B5EF4-FFF2-40B4-BE49-F238E27FC236}">
                <a16:creationId xmlns:a16="http://schemas.microsoft.com/office/drawing/2014/main" id="{FA1706EC-AEDC-4730-AEEA-4CE1570E62DB}"/>
              </a:ext>
            </a:extLst>
          </p:cNvPr>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"Do you work with a 4R Nutrient Management Specialty CCA (Certified Crop Advisor) – that is a CCA who focuses their work in the area of nutrient management planning?"</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for various geographic and demographic segments, the chart illustrates the % of respondents who work with a 4R Nutrient Management Specialty CCA.</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793073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00EE06-7209-A834-630C-F64E35B32044}"/>
              </a:ext>
            </a:extLst>
          </p:cNvPr>
          <p:cNvPicPr>
            <a:picLocks noChangeAspect="1"/>
          </p:cNvPicPr>
          <p:nvPr/>
        </p:nvPicPr>
        <p:blipFill>
          <a:blip r:embed="rId3"/>
          <a:stretch>
            <a:fillRect/>
          </a:stretch>
        </p:blipFill>
        <p:spPr>
          <a:xfrm>
            <a:off x="2654768" y="822995"/>
            <a:ext cx="8949074" cy="576731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Growers Who Have A 4R Plan In Place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extLst>
              <a:ext uri="{FF2B5EF4-FFF2-40B4-BE49-F238E27FC236}">
                <a16:creationId xmlns:a16="http://schemas.microsoft.com/office/drawing/2014/main" id="{54B813C4-6567-4F63-9E63-CE2B61B1F562}"/>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3" name="Picture 12" descr="Asset 17.png">
            <a:extLst>
              <a:ext uri="{FF2B5EF4-FFF2-40B4-BE49-F238E27FC236}">
                <a16:creationId xmlns:a16="http://schemas.microsoft.com/office/drawing/2014/main" id="{54000D00-9170-4D03-856F-B3954322FB25}"/>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16" name="Rectangle 15">
            <a:hlinkClick r:id="rId8" action="ppaction://hlinksldjump"/>
            <a:extLst>
              <a:ext uri="{FF2B5EF4-FFF2-40B4-BE49-F238E27FC236}">
                <a16:creationId xmlns:a16="http://schemas.microsoft.com/office/drawing/2014/main" id="{964C6254-9139-4780-AA7D-D6C636796823}"/>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15" name="TextBox 14">
            <a:extLst>
              <a:ext uri="{FF2B5EF4-FFF2-40B4-BE49-F238E27FC236}">
                <a16:creationId xmlns:a16="http://schemas.microsoft.com/office/drawing/2014/main" id="{CB090CFD-1E11-439C-B346-04DAE3F11647}"/>
              </a:ext>
            </a:extLst>
          </p:cNvPr>
          <p:cNvSpPr txBox="1"/>
          <p:nvPr/>
        </p:nvSpPr>
        <p:spPr>
          <a:xfrm>
            <a:off x="7742903" y="3739468"/>
            <a:ext cx="1764413"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The majority of growers do not have 4R Plan in place, but this number declined in 2023.</a:t>
            </a:r>
          </a:p>
        </p:txBody>
      </p:sp>
      <p:pic>
        <p:nvPicPr>
          <p:cNvPr id="12" name="Picture 11">
            <a:extLst>
              <a:ext uri="{FF2B5EF4-FFF2-40B4-BE49-F238E27FC236}">
                <a16:creationId xmlns:a16="http://schemas.microsoft.com/office/drawing/2014/main" id="{6475252F-E37D-4054-8D6B-BC2B61D11213}"/>
              </a:ext>
            </a:extLst>
          </p:cNvPr>
          <p:cNvPicPr/>
          <p:nvPr/>
        </p:nvPicPr>
        <p:blipFill rotWithShape="1">
          <a:blip r:embed="rId9"/>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graphicFrame>
        <p:nvGraphicFramePr>
          <p:cNvPr id="5" name="Object 4">
            <a:extLst>
              <a:ext uri="{FF2B5EF4-FFF2-40B4-BE49-F238E27FC236}">
                <a16:creationId xmlns:a16="http://schemas.microsoft.com/office/drawing/2014/main" id="{B7D2ACA1-204D-92D3-46C3-0686377BD379}"/>
              </a:ext>
            </a:extLst>
          </p:cNvPr>
          <p:cNvGraphicFramePr>
            <a:graphicFrameLocks/>
          </p:cNvGraphicFramePr>
          <p:nvPr>
            <p:extLst>
              <p:ext uri="{D42A27DB-BD31-4B8C-83A1-F6EECF244321}">
                <p14:modId xmlns:p14="http://schemas.microsoft.com/office/powerpoint/2010/main" val="183547484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5" name="Object 4">
                        <a:extLst>
                          <a:ext uri="{FF2B5EF4-FFF2-40B4-BE49-F238E27FC236}">
                            <a16:creationId xmlns:a16="http://schemas.microsoft.com/office/drawing/2014/main" id="{B7D2ACA1-204D-92D3-46C3-0686377BD379}"/>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4" name="Isosceles Triangle 3">
            <a:extLst>
              <a:ext uri="{FF2B5EF4-FFF2-40B4-BE49-F238E27FC236}">
                <a16:creationId xmlns:a16="http://schemas.microsoft.com/office/drawing/2014/main" id="{F0DCAB0C-4E88-4CB5-DE16-7B5401BD8187}"/>
              </a:ext>
            </a:extLst>
          </p:cNvPr>
          <p:cNvSpPr/>
          <p:nvPr/>
        </p:nvSpPr>
        <p:spPr>
          <a:xfrm rot="16200000">
            <a:off x="5237408" y="223642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3" name="TextBox 2">
            <a:extLst>
              <a:ext uri="{FF2B5EF4-FFF2-40B4-BE49-F238E27FC236}">
                <a16:creationId xmlns:a16="http://schemas.microsoft.com/office/drawing/2014/main" id="{23C31526-059D-D533-D4D1-4679CC5178D0}"/>
              </a:ext>
            </a:extLst>
          </p:cNvPr>
          <p:cNvSpPr txBox="1"/>
          <p:nvPr/>
        </p:nvSpPr>
        <p:spPr>
          <a:xfrm>
            <a:off x="5418461" y="2150378"/>
            <a:ext cx="175002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Significantly more growers had a formal 4R plan in place in 2023.</a:t>
            </a:r>
          </a:p>
        </p:txBody>
      </p:sp>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Western Canada were asked: "Do you have a 4R Plan in place for your farm (that is, a formal plan that has been approved by your 4R Designated Agronomist?)"</a:t>
            </a:r>
          </a:p>
          <a:p>
            <a:r>
              <a:rPr lang="en-CA" dirty="0"/>
              <a:t>The chart illustrates the % of respondents who have/do not have a formal 4R Plan in place.</a:t>
            </a:r>
          </a:p>
        </p:txBody>
      </p:sp>
    </p:spTree>
    <p:extLst>
      <p:ext uri="{BB962C8B-B14F-4D97-AF65-F5344CB8AC3E}">
        <p14:creationId xmlns:p14="http://schemas.microsoft.com/office/powerpoint/2010/main" val="2808426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8FCC1F5-24B2-D8CF-8A95-83A7B3213520}"/>
              </a:ext>
            </a:extLst>
          </p:cNvPr>
          <p:cNvPicPr>
            <a:picLocks noChangeAspect="1"/>
          </p:cNvPicPr>
          <p:nvPr/>
        </p:nvPicPr>
        <p:blipFill>
          <a:blip r:embed="rId3"/>
          <a:stretch>
            <a:fillRect/>
          </a:stretch>
        </p:blipFill>
        <p:spPr>
          <a:xfrm>
            <a:off x="2648356" y="824956"/>
            <a:ext cx="8961896" cy="576339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Growers Who Have A 4R Plan In Place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extLst>
              <a:ext uri="{FF2B5EF4-FFF2-40B4-BE49-F238E27FC236}">
                <a16:creationId xmlns:a16="http://schemas.microsoft.com/office/drawing/2014/main" id="{54B813C4-6567-4F63-9E63-CE2B61B1F562}"/>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sp>
        <p:nvSpPr>
          <p:cNvPr id="13" name="Rectangle 12">
            <a:hlinkClick r:id="rId7" action="ppaction://hlinksldjump"/>
            <a:extLst>
              <a:ext uri="{FF2B5EF4-FFF2-40B4-BE49-F238E27FC236}">
                <a16:creationId xmlns:a16="http://schemas.microsoft.com/office/drawing/2014/main" id="{1C59A37C-755C-4EB2-AB79-802600B76477}"/>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4" name="TextBox 3">
            <a:extLst>
              <a:ext uri="{FF2B5EF4-FFF2-40B4-BE49-F238E27FC236}">
                <a16:creationId xmlns:a16="http://schemas.microsoft.com/office/drawing/2014/main" id="{FCA054DC-BDE2-2774-4DD1-1A22B055C7E3}"/>
              </a:ext>
            </a:extLst>
          </p:cNvPr>
          <p:cNvSpPr txBox="1"/>
          <p:nvPr/>
        </p:nvSpPr>
        <p:spPr>
          <a:xfrm>
            <a:off x="9842933" y="4272868"/>
            <a:ext cx="176732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Large farms and those who are very familiar with 4R were more likely to have a 4R plan in place.</a:t>
            </a:r>
          </a:p>
        </p:txBody>
      </p:sp>
      <p:pic>
        <p:nvPicPr>
          <p:cNvPr id="12" name="Picture 11">
            <a:extLst>
              <a:ext uri="{FF2B5EF4-FFF2-40B4-BE49-F238E27FC236}">
                <a16:creationId xmlns:a16="http://schemas.microsoft.com/office/drawing/2014/main" id="{6475252F-E37D-4054-8D6B-BC2B61D11213}"/>
              </a:ext>
            </a:extLst>
          </p:cNvPr>
          <p:cNvPicPr/>
          <p:nvPr/>
        </p:nvPicPr>
        <p:blipFill rotWithShape="1">
          <a:blip r:embed="rId8"/>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Western Canada were asked: "Do you have a 4R Plan in place for your farm (that is, a formal plan that has been approved by your 4R Designated Agronomist?)"</a:t>
            </a:r>
          </a:p>
          <a:p>
            <a:r>
              <a:rPr lang="en-CA" dirty="0"/>
              <a:t>The chart illustrates the % of respondents in each geographic and demographic segment who have a formal 4R Plan in place.</a:t>
            </a:r>
          </a:p>
        </p:txBody>
      </p:sp>
    </p:spTree>
    <p:extLst>
      <p:ext uri="{BB962C8B-B14F-4D97-AF65-F5344CB8AC3E}">
        <p14:creationId xmlns:p14="http://schemas.microsoft.com/office/powerpoint/2010/main" val="1578033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15BB9E-E894-32C5-DBC3-49B5B8CC04C9}"/>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Benefits Of Having A 4R Plan In Place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TextBox 12">
            <a:extLst>
              <a:ext uri="{FF2B5EF4-FFF2-40B4-BE49-F238E27FC236}">
                <a16:creationId xmlns:a16="http://schemas.microsoft.com/office/drawing/2014/main" id="{7795084F-798C-4AA9-906F-A5DA4952EC67}"/>
              </a:ext>
            </a:extLst>
          </p:cNvPr>
          <p:cNvSpPr txBox="1"/>
          <p:nvPr/>
        </p:nvSpPr>
        <p:spPr>
          <a:xfrm>
            <a:off x="7466012" y="996268"/>
            <a:ext cx="217633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Knowing you are using the best environmental stewardship practices was the leading benefit of a 4R Plan.</a:t>
            </a:r>
          </a:p>
        </p:txBody>
      </p:sp>
      <p:sp>
        <p:nvSpPr>
          <p:cNvPr id="12" name="Rectangle 11">
            <a:hlinkClick r:id="rId7" action="ppaction://hlinksldjump"/>
            <a:extLst>
              <a:ext uri="{FF2B5EF4-FFF2-40B4-BE49-F238E27FC236}">
                <a16:creationId xmlns:a16="http://schemas.microsoft.com/office/drawing/2014/main" id="{D4369E09-7780-4B67-B29F-60E6AA2C5E4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3" name="Object 2">
            <a:extLst>
              <a:ext uri="{FF2B5EF4-FFF2-40B4-BE49-F238E27FC236}">
                <a16:creationId xmlns:a16="http://schemas.microsoft.com/office/drawing/2014/main" id="{52F75275-2CC3-CC9F-EA0D-247382F9874D}"/>
              </a:ext>
            </a:extLst>
          </p:cNvPr>
          <p:cNvGraphicFramePr>
            <a:graphicFrameLocks/>
          </p:cNvGraphicFramePr>
          <p:nvPr>
            <p:extLst>
              <p:ext uri="{D42A27DB-BD31-4B8C-83A1-F6EECF244321}">
                <p14:modId xmlns:p14="http://schemas.microsoft.com/office/powerpoint/2010/main" val="236707213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52F75275-2CC3-CC9F-EA0D-247382F9874D}"/>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with a formal 4R Plan in place were asked: "In your experience, what are the benefits of having a 4R Plan in place?  Check all that apply."</a:t>
            </a:r>
          </a:p>
          <a:p>
            <a:r>
              <a:rPr lang="en-CA" dirty="0"/>
              <a:t>The chart illustrates the % of those respondents with a 4R Plan in place who indicated each benefit.</a:t>
            </a:r>
          </a:p>
        </p:txBody>
      </p:sp>
    </p:spTree>
    <p:extLst>
      <p:ext uri="{BB962C8B-B14F-4D97-AF65-F5344CB8AC3E}">
        <p14:creationId xmlns:p14="http://schemas.microsoft.com/office/powerpoint/2010/main" val="99457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539A89-1847-B7E3-0844-71998CEBCE65}"/>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Reasons For Not Putting A 4R Plan In Place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hlinkClick r:id="rId7" action="ppaction://hlinksldjump"/>
            <a:extLst>
              <a:ext uri="{FF2B5EF4-FFF2-40B4-BE49-F238E27FC236}">
                <a16:creationId xmlns:a16="http://schemas.microsoft.com/office/drawing/2014/main" id="{AFDAF2E8-A591-4BE3-B61A-814C452F676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3" name="Object 2">
            <a:extLst>
              <a:ext uri="{FF2B5EF4-FFF2-40B4-BE49-F238E27FC236}">
                <a16:creationId xmlns:a16="http://schemas.microsoft.com/office/drawing/2014/main" id="{DE831450-60EF-92EE-A3F1-B8656B1AAFEA}"/>
              </a:ext>
            </a:extLst>
          </p:cNvPr>
          <p:cNvGraphicFramePr>
            <a:graphicFrameLocks/>
          </p:cNvGraphicFramePr>
          <p:nvPr>
            <p:extLst>
              <p:ext uri="{D42A27DB-BD31-4B8C-83A1-F6EECF244321}">
                <p14:modId xmlns:p14="http://schemas.microsoft.com/office/powerpoint/2010/main" val="219526251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DE831450-60EF-92EE-A3F1-B8656B1AAFEA}"/>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945681C9-571E-74E5-0FCB-E1741D359DEC}"/>
              </a:ext>
            </a:extLst>
          </p:cNvPr>
          <p:cNvSpPr txBox="1"/>
          <p:nvPr/>
        </p:nvSpPr>
        <p:spPr>
          <a:xfrm>
            <a:off x="3122612" y="584350"/>
            <a:ext cx="217633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Lack of incentive and lack of proven benefits were the top reasons for not putting a 4R plan in place. </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Western Canada who have heard of 4R but do not have a 4R Plan in place were asked: "What is the main reason that has prevented you from working with a 4R Designated Agronomist to put a 4R Plan in place for your farm?  And what are the other reasons that have prevented you from putting a 4R Plan in place?"</a:t>
            </a:r>
          </a:p>
          <a:p>
            <a:r>
              <a:rPr lang="en-CA" dirty="0"/>
              <a:t>The chart illustrates the % of respondents who have heard of 4R but do not have a 4R Plan in place who indicated each reason for not having a 4R Plan.</a:t>
            </a:r>
          </a:p>
        </p:txBody>
      </p:sp>
    </p:spTree>
    <p:extLst>
      <p:ext uri="{BB962C8B-B14F-4D97-AF65-F5344CB8AC3E}">
        <p14:creationId xmlns:p14="http://schemas.microsoft.com/office/powerpoint/2010/main" val="275998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6E9D15-7E53-8CEB-DC79-9DD6EA53D5B1}"/>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Reasons for Not Adopting 4R Practices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hlinkClick r:id="rId7" action="ppaction://hlinksldjump"/>
            <a:extLst>
              <a:ext uri="{FF2B5EF4-FFF2-40B4-BE49-F238E27FC236}">
                <a16:creationId xmlns:a16="http://schemas.microsoft.com/office/drawing/2014/main" id="{618D2D2B-A4AC-4B5E-9699-0F4187470F5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3" name="Object 2">
            <a:extLst>
              <a:ext uri="{FF2B5EF4-FFF2-40B4-BE49-F238E27FC236}">
                <a16:creationId xmlns:a16="http://schemas.microsoft.com/office/drawing/2014/main" id="{964C854E-ECE2-690D-EB04-D094A4AB981D}"/>
              </a:ext>
            </a:extLst>
          </p:cNvPr>
          <p:cNvGraphicFramePr>
            <a:graphicFrameLocks/>
          </p:cNvGraphicFramePr>
          <p:nvPr>
            <p:extLst>
              <p:ext uri="{D42A27DB-BD31-4B8C-83A1-F6EECF244321}">
                <p14:modId xmlns:p14="http://schemas.microsoft.com/office/powerpoint/2010/main" val="64015201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964C854E-ECE2-690D-EB04-D094A4AB981D}"/>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24811F77-CA31-00AA-36F7-9B6CEEFBE833}"/>
              </a:ext>
            </a:extLst>
          </p:cNvPr>
          <p:cNvSpPr txBox="1"/>
          <p:nvPr/>
        </p:nvSpPr>
        <p:spPr>
          <a:xfrm>
            <a:off x="3198812" y="522767"/>
            <a:ext cx="16002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Lack of the right equipment was the main reason for not adopting 4R practices.</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do not think their practices comply with the guidelines of 4R nutrient stewardship were asked: “</a:t>
            </a:r>
            <a:r>
              <a:rPr lang="en-US" dirty="0"/>
              <a:t>What is the main reason that has prevented you from adopting 4R nutrient stewardship practices?  And what are the other reasons that have prevented you from adopting 4R nutrient stewardship practices?</a:t>
            </a:r>
            <a:r>
              <a:rPr lang="en-CA" dirty="0"/>
              <a:t>”</a:t>
            </a:r>
          </a:p>
          <a:p>
            <a:r>
              <a:rPr lang="en-CA" dirty="0"/>
              <a:t>The graph illustrates the reasons for not adopting 4R nutrient stewardship practices expressed as a % of respondents who do not think that they comply with 4R nutrient stewardship guidelines.</a:t>
            </a:r>
          </a:p>
        </p:txBody>
      </p:sp>
    </p:spTree>
    <p:extLst>
      <p:ext uri="{BB962C8B-B14F-4D97-AF65-F5344CB8AC3E}">
        <p14:creationId xmlns:p14="http://schemas.microsoft.com/office/powerpoint/2010/main" val="13598085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7A72E7-F707-E1C4-A713-C5A99824D0D2}"/>
              </a:ext>
            </a:extLst>
          </p:cNvPr>
          <p:cNvPicPr>
            <a:picLocks noChangeAspect="1"/>
          </p:cNvPicPr>
          <p:nvPr/>
        </p:nvPicPr>
        <p:blipFill>
          <a:blip r:embed="rId3"/>
          <a:stretch>
            <a:fillRect/>
          </a:stretch>
        </p:blipFill>
        <p:spPr>
          <a:xfrm>
            <a:off x="2657809" y="822995"/>
            <a:ext cx="8942991" cy="576731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Fee to Prepare 4R Plan</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General Fertilizer Practices</a:t>
            </a:r>
          </a:p>
        </p:txBody>
      </p:sp>
      <p:pic>
        <p:nvPicPr>
          <p:cNvPr id="15" name="Picture 14" descr="Asset 17.png">
            <a:extLst>
              <a:ext uri="{FF2B5EF4-FFF2-40B4-BE49-F238E27FC236}">
                <a16:creationId xmlns:a16="http://schemas.microsoft.com/office/drawing/2014/main" id="{2EB0161F-DEF6-44BB-BD21-11ABFDD120E1}"/>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4" name="Object 3">
            <a:extLst>
              <a:ext uri="{FF2B5EF4-FFF2-40B4-BE49-F238E27FC236}">
                <a16:creationId xmlns:a16="http://schemas.microsoft.com/office/drawing/2014/main" id="{CD2E8F38-939E-4669-82C2-2D864192749A}"/>
              </a:ext>
            </a:extLst>
          </p:cNvPr>
          <p:cNvGraphicFramePr>
            <a:graphicFrameLocks/>
          </p:cNvGraphicFramePr>
          <p:nvPr>
            <p:extLst>
              <p:ext uri="{D42A27DB-BD31-4B8C-83A1-F6EECF244321}">
                <p14:modId xmlns:p14="http://schemas.microsoft.com/office/powerpoint/2010/main" val="1217931498"/>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CD2E8F38-939E-4669-82C2-2D864192749A}"/>
                          </a:ext>
                        </a:extLst>
                      </p:cNvPr>
                      <p:cNvPicPr/>
                      <p:nvPr/>
                    </p:nvPicPr>
                    <p:blipFill>
                      <a:blip r:embed="rId9"/>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have a 4R Plan in place were asked: "Did you pay someone a fee to prepare the 4R Plan?"</a:t>
            </a:r>
          </a:p>
          <a:p>
            <a:pPr lvl="0"/>
            <a:r>
              <a:rPr lang="en-US" dirty="0"/>
              <a:t>The chart illustrates the % of those with a 4R Plan who paid a fee to get the 4R Plan prepared in each year.</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3389070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690B7E-06F2-DD7A-B23B-14770E663B3E}"/>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Volume in Canola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graphicFrame>
        <p:nvGraphicFramePr>
          <p:cNvPr id="3" name="Object 2">
            <a:extLst>
              <a:ext uri="{FF2B5EF4-FFF2-40B4-BE49-F238E27FC236}">
                <a16:creationId xmlns:a16="http://schemas.microsoft.com/office/drawing/2014/main" id="{5524AAE6-ED92-56ED-D290-FFE1F8BC5E29}"/>
              </a:ext>
            </a:extLst>
          </p:cNvPr>
          <p:cNvGraphicFramePr>
            <a:graphicFrameLocks/>
          </p:cNvGraphicFramePr>
          <p:nvPr>
            <p:extLst>
              <p:ext uri="{D42A27DB-BD31-4B8C-83A1-F6EECF244321}">
                <p14:modId xmlns:p14="http://schemas.microsoft.com/office/powerpoint/2010/main" val="306171033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5524AAE6-ED92-56ED-D290-FFE1F8BC5E29}"/>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nitrogen volume (000’s of pounds) that was used in each year by application timing. The nitrogen volume was calculated from all sources of nitrogen contained in all fertilizer types.</a:t>
            </a:r>
          </a:p>
        </p:txBody>
      </p:sp>
    </p:spTree>
    <p:extLst>
      <p:ext uri="{BB962C8B-B14F-4D97-AF65-F5344CB8AC3E}">
        <p14:creationId xmlns:p14="http://schemas.microsoft.com/office/powerpoint/2010/main" val="1566383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59F3DE-8782-C456-6135-9AD2623EF5D5}"/>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Fee to Prepare 4R Plan</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General Fertilizer Practices</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have a 4R Plan in place were asked: "Did you pay someone a fee to prepare the 4R Plan?"</a:t>
            </a:r>
          </a:p>
          <a:p>
            <a:pPr lvl="0"/>
            <a:r>
              <a:rPr lang="en-US" dirty="0"/>
              <a:t>Separately for various geographic and demographic segments, the chart illustrates the % of those with a 4R Plan who paid a fee to get the 4R Plan prepared.</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78005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EE7ACA-5C10-3214-8C71-FF16764070C5}"/>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Sources of Information About 4R Nutrient Stewardship Program</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hlinkClick r:id="rId7" action="ppaction://hlinksldjump"/>
            <a:extLst>
              <a:ext uri="{FF2B5EF4-FFF2-40B4-BE49-F238E27FC236}">
                <a16:creationId xmlns:a16="http://schemas.microsoft.com/office/drawing/2014/main" id="{0A349D27-AEA9-434D-830D-BFE55D91606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4" name="Object 3">
            <a:extLst>
              <a:ext uri="{FF2B5EF4-FFF2-40B4-BE49-F238E27FC236}">
                <a16:creationId xmlns:a16="http://schemas.microsoft.com/office/drawing/2014/main" id="{E124CDE3-DFC2-EB96-5AFD-AF21C948F77F}"/>
              </a:ext>
            </a:extLst>
          </p:cNvPr>
          <p:cNvGraphicFramePr>
            <a:graphicFrameLocks/>
          </p:cNvGraphicFramePr>
          <p:nvPr>
            <p:extLst>
              <p:ext uri="{D42A27DB-BD31-4B8C-83A1-F6EECF244321}">
                <p14:modId xmlns:p14="http://schemas.microsoft.com/office/powerpoint/2010/main" val="246429944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E124CDE3-DFC2-EB96-5AFD-AF21C948F77F}"/>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“From what sources would you be most likely to obtain information about 4R nutrient stewardship? (Please check your main sources - you can select up to three.)”</a:t>
            </a:r>
          </a:p>
          <a:p>
            <a:r>
              <a:rPr lang="en-CA" dirty="0"/>
              <a:t>The graph illustrates the % of total respondents who mentioned each information source.</a:t>
            </a:r>
          </a:p>
        </p:txBody>
      </p:sp>
    </p:spTree>
    <p:extLst>
      <p:ext uri="{BB962C8B-B14F-4D97-AF65-F5344CB8AC3E}">
        <p14:creationId xmlns:p14="http://schemas.microsoft.com/office/powerpoint/2010/main" val="1597269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FA2A28-8E30-2638-D9D5-13F2CCB9534E}"/>
              </a:ext>
            </a:extLst>
          </p:cNvPr>
          <p:cNvPicPr>
            <a:picLocks noChangeAspect="1"/>
          </p:cNvPicPr>
          <p:nvPr/>
        </p:nvPicPr>
        <p:blipFill>
          <a:blip r:embed="rId3"/>
          <a:stretch>
            <a:fillRect/>
          </a:stretch>
        </p:blipFill>
        <p:spPr>
          <a:xfrm>
            <a:off x="2648356" y="826044"/>
            <a:ext cx="8961896" cy="576121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Programs Used to Measure Environmental Footprint </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graphicFrame>
        <p:nvGraphicFramePr>
          <p:cNvPr id="3" name="Object 2">
            <a:extLst>
              <a:ext uri="{FF2B5EF4-FFF2-40B4-BE49-F238E27FC236}">
                <a16:creationId xmlns:a16="http://schemas.microsoft.com/office/drawing/2014/main" id="{20F39787-5B13-656E-4AA3-76B01A6979D4}"/>
              </a:ext>
            </a:extLst>
          </p:cNvPr>
          <p:cNvGraphicFramePr>
            <a:graphicFrameLocks/>
          </p:cNvGraphicFramePr>
          <p:nvPr>
            <p:extLst>
              <p:ext uri="{D42A27DB-BD31-4B8C-83A1-F6EECF244321}">
                <p14:modId xmlns:p14="http://schemas.microsoft.com/office/powerpoint/2010/main" val="166634754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20F39787-5B13-656E-4AA3-76B01A6979D4}"/>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09A34E71-839E-15C8-1294-5E7E2FE42045}"/>
              </a:ext>
            </a:extLst>
          </p:cNvPr>
          <p:cNvSpPr txBox="1"/>
          <p:nvPr/>
        </p:nvSpPr>
        <p:spPr>
          <a:xfrm>
            <a:off x="7847012" y="5185695"/>
            <a:ext cx="16002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Most growers did not use any program to measure their environmental footprint. </a:t>
            </a:r>
          </a:p>
        </p:txBody>
      </p:sp>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"Agricultural practices can have adverse impacts on the environment. Fertilizer loss from the field can result in reduced air and water quality and contribute to greenhouse gas emissions. There are programs growers can use to determine the impact of their on-farm practices on the environment or their “environmental footprint.” </a:t>
            </a:r>
          </a:p>
          <a:p>
            <a:r>
              <a:rPr lang="en-US" dirty="0"/>
              <a:t>Have you ever used any of the following programs below to determine your environmental footprint? Select all that apply." </a:t>
            </a:r>
          </a:p>
          <a:p>
            <a:r>
              <a:rPr lang="en-US" dirty="0"/>
              <a:t>The chart illustrates the percent of respondents who indicated they use each of the programs to determine their environmental footprint. </a:t>
            </a:r>
            <a:endParaRPr lang="en-CA" dirty="0"/>
          </a:p>
        </p:txBody>
      </p:sp>
    </p:spTree>
    <p:extLst>
      <p:ext uri="{BB962C8B-B14F-4D97-AF65-F5344CB8AC3E}">
        <p14:creationId xmlns:p14="http://schemas.microsoft.com/office/powerpoint/2010/main" val="37652870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4474" y="571500"/>
            <a:ext cx="5164138" cy="304800"/>
          </a:xfrm>
          <a:prstGeom prst="rect">
            <a:avLst/>
          </a:prstGeom>
        </p:spPr>
        <p:txBody>
          <a:bodyPr/>
          <a:lstStyle/>
          <a:p>
            <a:pPr algn="l">
              <a:lnSpc>
                <a:spcPts val="1600"/>
              </a:lnSpc>
            </a:pPr>
            <a:r>
              <a:rPr lang="en-CA" sz="1800" b="1" dirty="0">
                <a:solidFill>
                  <a:schemeClr val="bg1"/>
                </a:solidFill>
                <a:latin typeface="Calibri" pitchFamily="34" charset="0"/>
                <a:cs typeface="Calibri" pitchFamily="34" charset="0"/>
              </a:rPr>
              <a:t>Demographics</a:t>
            </a:r>
          </a:p>
        </p:txBody>
      </p:sp>
      <p:pic>
        <p:nvPicPr>
          <p:cNvPr id="25" name="Picture 24" descr="Asset 7.png"/>
          <p:cNvPicPr>
            <a:picLocks noChangeAspect="1"/>
          </p:cNvPicPr>
          <p:nvPr/>
        </p:nvPicPr>
        <p:blipFill>
          <a:blip r:embed="rId4" cstate="print"/>
          <a:stretch>
            <a:fillRect/>
          </a:stretch>
        </p:blipFill>
        <p:spPr>
          <a:xfrm>
            <a:off x="1017464" y="5334000"/>
            <a:ext cx="301752" cy="301752"/>
          </a:xfrm>
          <a:prstGeom prst="rect">
            <a:avLst/>
          </a:prstGeom>
        </p:spPr>
      </p:pic>
      <p:sp>
        <p:nvSpPr>
          <p:cNvPr id="75" name="TextBox 74">
            <a:hlinkClick r:id="rId5" action="ppaction://hlinksldjump"/>
          </p:cNvPr>
          <p:cNvSpPr txBox="1"/>
          <p:nvPr/>
        </p:nvSpPr>
        <p:spPr>
          <a:xfrm>
            <a:off x="303212" y="956887"/>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Geographic Distribution</a:t>
            </a:r>
          </a:p>
        </p:txBody>
      </p:sp>
      <p:sp>
        <p:nvSpPr>
          <p:cNvPr id="77" name="TextBox 76">
            <a:hlinkClick r:id="rId6" action="ppaction://hlinksldjump"/>
          </p:cNvPr>
          <p:cNvSpPr txBox="1"/>
          <p:nvPr/>
        </p:nvSpPr>
        <p:spPr>
          <a:xfrm>
            <a:off x="303212" y="1118033"/>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Farm Size and Crop Acre Categories</a:t>
            </a:r>
            <a:endParaRPr lang="en-US" sz="1100" dirty="0">
              <a:solidFill>
                <a:schemeClr val="bg1"/>
              </a:solidFill>
              <a:latin typeface="Calibri Light" pitchFamily="34" charset="0"/>
              <a:cs typeface="Calibri Light" pitchFamily="34" charset="0"/>
            </a:endParaRPr>
          </a:p>
        </p:txBody>
      </p:sp>
      <p:sp>
        <p:nvSpPr>
          <p:cNvPr id="78" name="TextBox 77">
            <a:hlinkClick r:id="rId7" action="ppaction://hlinksldjump"/>
          </p:cNvPr>
          <p:cNvSpPr txBox="1"/>
          <p:nvPr/>
        </p:nvSpPr>
        <p:spPr>
          <a:xfrm>
            <a:off x="303212" y="1279179"/>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Demographics</a:t>
            </a:r>
          </a:p>
        </p:txBody>
      </p:sp>
      <p:sp>
        <p:nvSpPr>
          <p:cNvPr id="80" name="TextBox 79">
            <a:hlinkClick r:id="rId8" action="ppaction://hlinksldjump"/>
          </p:cNvPr>
          <p:cNvSpPr txBox="1"/>
          <p:nvPr/>
        </p:nvSpPr>
        <p:spPr>
          <a:xfrm>
            <a:off x="303212" y="1447800"/>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Study Methodology &amp; Sample</a:t>
            </a:r>
          </a:p>
        </p:txBody>
      </p:sp>
      <p:sp>
        <p:nvSpPr>
          <p:cNvPr id="45" name="Rounded Rectangle 44"/>
          <p:cNvSpPr/>
          <p:nvPr/>
        </p:nvSpPr>
        <p:spPr>
          <a:xfrm>
            <a:off x="227012" y="982133"/>
            <a:ext cx="76200" cy="640080"/>
          </a:xfrm>
          <a:prstGeom prst="roundRect">
            <a:avLst/>
          </a:prstGeom>
          <a:solidFill>
            <a:srgbClr val="7C716F"/>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p:cNvGrpSpPr/>
          <p:nvPr/>
        </p:nvGrpSpPr>
        <p:grpSpPr>
          <a:xfrm>
            <a:off x="5146146" y="6967862"/>
            <a:ext cx="6942666" cy="3685624"/>
            <a:chOff x="5146146" y="1066800"/>
            <a:chExt cx="6942666" cy="3685624"/>
          </a:xfrm>
        </p:grpSpPr>
        <p:sp>
          <p:nvSpPr>
            <p:cNvPr id="26" name="MoreInfo"/>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54" name="Group 53"/>
            <p:cNvGrpSpPr/>
            <p:nvPr/>
          </p:nvGrpSpPr>
          <p:grpSpPr>
            <a:xfrm>
              <a:off x="5265432" y="1711142"/>
              <a:ext cx="6696380" cy="2937058"/>
              <a:chOff x="5265432" y="1569946"/>
              <a:chExt cx="6696380" cy="2937058"/>
            </a:xfrm>
          </p:grpSpPr>
          <p:grpSp>
            <p:nvGrpSpPr>
              <p:cNvPr id="28" name="Group 27"/>
              <p:cNvGrpSpPr/>
              <p:nvPr/>
            </p:nvGrpSpPr>
            <p:grpSpPr>
              <a:xfrm>
                <a:off x="5265432" y="2362200"/>
                <a:ext cx="2089242" cy="1371600"/>
                <a:chOff x="5265432" y="2362200"/>
                <a:chExt cx="2089242" cy="1371600"/>
              </a:xfrm>
            </p:grpSpPr>
            <p:sp>
              <p:nvSpPr>
                <p:cNvPr id="29" name="TextBox 28"/>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33" name="TextBox 32"/>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35" name="Group 34"/>
              <p:cNvGrpSpPr/>
              <p:nvPr/>
            </p:nvGrpSpPr>
            <p:grpSpPr>
              <a:xfrm>
                <a:off x="10191628" y="2358792"/>
                <a:ext cx="1770184" cy="1344704"/>
                <a:chOff x="10191628" y="2358792"/>
                <a:chExt cx="1770184" cy="1344704"/>
              </a:xfrm>
            </p:grpSpPr>
            <p:sp>
              <p:nvSpPr>
                <p:cNvPr id="31" name="TextBox 30"/>
                <p:cNvSpPr txBox="1"/>
                <p:nvPr/>
              </p:nvSpPr>
              <p:spPr>
                <a:xfrm>
                  <a:off x="10191628" y="3254142"/>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sp>
              <p:nvSpPr>
                <p:cNvPr id="34" name="TextBox 33"/>
                <p:cNvSpPr txBox="1"/>
                <p:nvPr/>
              </p:nvSpPr>
              <p:spPr>
                <a:xfrm>
                  <a:off x="10191628" y="2358792"/>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grpSp>
          <p:grpSp>
            <p:nvGrpSpPr>
              <p:cNvPr id="40" name="Group 39"/>
              <p:cNvGrpSpPr/>
              <p:nvPr/>
            </p:nvGrpSpPr>
            <p:grpSpPr>
              <a:xfrm>
                <a:off x="7439651" y="1569946"/>
                <a:ext cx="2667000" cy="2937058"/>
                <a:chOff x="7439651" y="1569946"/>
                <a:chExt cx="2667000" cy="2937058"/>
              </a:xfrm>
            </p:grpSpPr>
            <p:pic>
              <p:nvPicPr>
                <p:cNvPr id="8194"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32" name="TextBox 31"/>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39" name="Straight Arrow Connector 38"/>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9"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3"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39520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3.00578E-6 L -0.00065 -0.58405 " pathEditMode="fixed" rAng="0" ptsTypes="AA">
                                      <p:cBhvr>
                                        <p:cTn id="6" dur="1000" fill="hold"/>
                                        <p:tgtEl>
                                          <p:spTgt spid="55"/>
                                        </p:tgtEl>
                                        <p:attrNameLst>
                                          <p:attrName>ppt_x</p:attrName>
                                          <p:attrName>ppt_y</p:attrName>
                                        </p:attrNameLst>
                                      </p:cBhvr>
                                      <p:rCtr x="-39" y="-29202"/>
                                    </p:animMotion>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childTnLst>
              </p:cTn>
              <p:nextCondLst>
                <p:cond evt="onClick" delay="0">
                  <p:tgtEl>
                    <p:spTgt spid="25"/>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33F2E2-2B69-ABB7-D04A-6661FF12916E}"/>
              </a:ext>
            </a:extLst>
          </p:cNvPr>
          <p:cNvPicPr>
            <a:picLocks noChangeAspect="1"/>
          </p:cNvPicPr>
          <p:nvPr/>
        </p:nvPicPr>
        <p:blipFill>
          <a:blip r:embed="rId2"/>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Geographic Distribution</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85695"/>
            <a:ext cx="301752" cy="17164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Demographics</a:t>
            </a:r>
          </a:p>
        </p:txBody>
      </p:sp>
      <p:sp>
        <p:nvSpPr>
          <p:cNvPr id="10" name="Rectangle 9"/>
          <p:cNvSpPr/>
          <p:nvPr/>
        </p:nvSpPr>
        <p:spPr>
          <a:xfrm>
            <a:off x="107564"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1" name="Picture 10"/>
          <p:cNvPicPr/>
          <p:nvPr/>
        </p:nvPicPr>
        <p:blipFill rotWithShape="1">
          <a:blip r:embed="rId5"/>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graphicFrame>
        <p:nvGraphicFramePr>
          <p:cNvPr id="4" name="Object 3">
            <a:extLst>
              <a:ext uri="{FF2B5EF4-FFF2-40B4-BE49-F238E27FC236}">
                <a16:creationId xmlns:a16="http://schemas.microsoft.com/office/drawing/2014/main" id="{A7AF4043-59F0-3A18-8D04-A7674817DD33}"/>
              </a:ext>
            </a:extLst>
          </p:cNvPr>
          <p:cNvGraphicFramePr>
            <a:graphicFrameLocks/>
          </p:cNvGraphicFramePr>
          <p:nvPr>
            <p:extLst>
              <p:ext uri="{D42A27DB-BD31-4B8C-83A1-F6EECF244321}">
                <p14:modId xmlns:p14="http://schemas.microsoft.com/office/powerpoint/2010/main" val="252882756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6" imgW="914400" imgH="771480" progId="Excel.Sheet.12">
                  <p:embed/>
                </p:oleObj>
              </mc:Choice>
              <mc:Fallback>
                <p:oleObj name="Worksheet" showAsIcon="1" r:id="rId6" imgW="914400" imgH="771480" progId="Excel.Sheet.12">
                  <p:embed/>
                  <p:pic>
                    <p:nvPicPr>
                      <p:cNvPr id="4" name="Object 3">
                        <a:extLst>
                          <a:ext uri="{FF2B5EF4-FFF2-40B4-BE49-F238E27FC236}">
                            <a16:creationId xmlns:a16="http://schemas.microsoft.com/office/drawing/2014/main" id="{A7AF4043-59F0-3A18-8D04-A7674817DD33}"/>
                          </a:ext>
                        </a:extLst>
                      </p:cNvPr>
                      <p:cNvPicPr/>
                      <p:nvPr/>
                    </p:nvPicPr>
                    <p:blipFill>
                      <a:blip r:embed="rId7"/>
                      <a:srcRect l="35417" t="2469" r="35417" b="70782"/>
                      <a:stretch>
                        <a:fillRect/>
                      </a:stretch>
                    </p:blipFill>
                    <p:spPr>
                      <a:xfrm>
                        <a:off x="736600" y="4597400"/>
                        <a:ext cx="330200" cy="330200"/>
                      </a:xfrm>
                      <a:prstGeom prst="rect">
                        <a:avLst/>
                      </a:prstGeom>
                    </p:spPr>
                  </p:pic>
                </p:oleObj>
              </mc:Fallback>
            </mc:AlternateContent>
          </a:graphicData>
        </a:graphic>
      </p:graphicFrame>
    </p:spTree>
    <p:extLst>
      <p:ext uri="{BB962C8B-B14F-4D97-AF65-F5344CB8AC3E}">
        <p14:creationId xmlns:p14="http://schemas.microsoft.com/office/powerpoint/2010/main" val="6952338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31996 -0.14676 L -0.83663 -0.14676 " pathEditMode="relative" rAng="0" ptsTypes="AA">
                                      <p:cBhvr>
                                        <p:cTn id="6" dur="500" fill="hold"/>
                                        <p:tgtEl>
                                          <p:spTgt spid="11"/>
                                        </p:tgtEl>
                                        <p:attrNameLst>
                                          <p:attrName>ppt_x</p:attrName>
                                          <p:attrName>ppt_y</p:attrName>
                                        </p:attrNameLst>
                                      </p:cBhvr>
                                      <p:rCtr x="-25833" y="0"/>
                                    </p:animMotion>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nodeType="clickEffect">
                                  <p:stCondLst>
                                    <p:cond delay="0"/>
                                  </p:stCondLst>
                                  <p:childTnLst>
                                    <p:animEffect transition="out" filter="wipe(left)">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FC5ED9-9417-AA3C-CC0E-618376BBF8BF}"/>
              </a:ext>
            </a:extLst>
          </p:cNvPr>
          <p:cNvPicPr>
            <a:picLocks noChangeAspect="1"/>
          </p:cNvPicPr>
          <p:nvPr/>
        </p:nvPicPr>
        <p:blipFill>
          <a:blip r:embed="rId2"/>
          <a:stretch>
            <a:fillRect/>
          </a:stretch>
        </p:blipFill>
        <p:spPr>
          <a:xfrm>
            <a:off x="2648356" y="828002"/>
            <a:ext cx="8961896" cy="575730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Farm Size and Crop Acre Categories</a:t>
            </a:r>
            <a:endParaRPr lang="en-US" sz="2200" dirty="0"/>
          </a:p>
        </p:txBody>
      </p:sp>
      <p:pic>
        <p:nvPicPr>
          <p:cNvPr id="11" name="Picture 10" descr="Asset 8.png">
            <a:hlinkClick r:id="rId3" action="ppaction://hlinksldjump"/>
          </p:cNvPr>
          <p:cNvPicPr>
            <a:picLocks noChangeAspect="1"/>
          </p:cNvPicPr>
          <p:nvPr/>
        </p:nvPicPr>
        <p:blipFill>
          <a:blip r:embed="rId4" cstate="print"/>
          <a:stretch>
            <a:fillRect/>
          </a:stretch>
        </p:blipFill>
        <p:spPr>
          <a:xfrm>
            <a:off x="1371600" y="5185695"/>
            <a:ext cx="301752" cy="17164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Demographics</a:t>
            </a:r>
          </a:p>
        </p:txBody>
      </p:sp>
      <p:graphicFrame>
        <p:nvGraphicFramePr>
          <p:cNvPr id="7" name="Object 6">
            <a:extLst>
              <a:ext uri="{FF2B5EF4-FFF2-40B4-BE49-F238E27FC236}">
                <a16:creationId xmlns:a16="http://schemas.microsoft.com/office/drawing/2014/main" id="{0EE96531-C532-D205-2CFF-3BDE65908CF4}"/>
              </a:ext>
            </a:extLst>
          </p:cNvPr>
          <p:cNvGraphicFramePr>
            <a:graphicFrameLocks/>
          </p:cNvGraphicFramePr>
          <p:nvPr>
            <p:extLst>
              <p:ext uri="{D42A27DB-BD31-4B8C-83A1-F6EECF244321}">
                <p14:modId xmlns:p14="http://schemas.microsoft.com/office/powerpoint/2010/main" val="202583060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5" imgW="914400" imgH="771480" progId="Excel.Sheet.12">
                  <p:embed/>
                </p:oleObj>
              </mc:Choice>
              <mc:Fallback>
                <p:oleObj name="Worksheet" showAsIcon="1" r:id="rId5" imgW="914400" imgH="771480" progId="Excel.Sheet.12">
                  <p:embed/>
                  <p:pic>
                    <p:nvPicPr>
                      <p:cNvPr id="7" name="Object 6">
                        <a:extLst>
                          <a:ext uri="{FF2B5EF4-FFF2-40B4-BE49-F238E27FC236}">
                            <a16:creationId xmlns:a16="http://schemas.microsoft.com/office/drawing/2014/main" id="{0EE96531-C532-D205-2CFF-3BDE65908CF4}"/>
                          </a:ext>
                        </a:extLst>
                      </p:cNvPr>
                      <p:cNvPicPr/>
                      <p:nvPr/>
                    </p:nvPicPr>
                    <p:blipFill>
                      <a:blip r:embed="rId6"/>
                      <a:srcRect l="35417" t="2469" r="35417" b="70782"/>
                      <a:stretch>
                        <a:fillRect/>
                      </a:stretch>
                    </p:blipFill>
                    <p:spPr>
                      <a:xfrm>
                        <a:off x="736600" y="4597400"/>
                        <a:ext cx="330200" cy="330200"/>
                      </a:xfrm>
                      <a:prstGeom prst="rect">
                        <a:avLst/>
                      </a:prstGeom>
                    </p:spPr>
                  </p:pic>
                </p:oleObj>
              </mc:Fallback>
            </mc:AlternateContent>
          </a:graphicData>
        </a:graphic>
      </p:graphicFrame>
    </p:spTree>
    <p:extLst>
      <p:ext uri="{BB962C8B-B14F-4D97-AF65-F5344CB8AC3E}">
        <p14:creationId xmlns:p14="http://schemas.microsoft.com/office/powerpoint/2010/main" val="4260133255"/>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Demographics</a:t>
            </a:r>
          </a:p>
        </p:txBody>
      </p:sp>
      <p:pic>
        <p:nvPicPr>
          <p:cNvPr id="11" name="Picture 10" descr="Asset 8.png">
            <a:hlinkClick r:id="rId2" action="ppaction://hlinksldjump"/>
          </p:cNvPr>
          <p:cNvPicPr>
            <a:picLocks noChangeAspect="1"/>
          </p:cNvPicPr>
          <p:nvPr/>
        </p:nvPicPr>
        <p:blipFill>
          <a:blip r:embed="rId3" cstate="print"/>
          <a:stretch>
            <a:fillRect/>
          </a:stretch>
        </p:blipFill>
        <p:spPr>
          <a:xfrm>
            <a:off x="1371600" y="5185695"/>
            <a:ext cx="301752" cy="17164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Demographics</a:t>
            </a:r>
          </a:p>
        </p:txBody>
      </p:sp>
      <p:graphicFrame>
        <p:nvGraphicFramePr>
          <p:cNvPr id="3" name="Object 2">
            <a:extLst>
              <a:ext uri="{FF2B5EF4-FFF2-40B4-BE49-F238E27FC236}">
                <a16:creationId xmlns:a16="http://schemas.microsoft.com/office/drawing/2014/main" id="{577B2098-C087-8934-AC7E-27199E2F9913}"/>
              </a:ext>
            </a:extLst>
          </p:cNvPr>
          <p:cNvGraphicFramePr>
            <a:graphicFrameLocks/>
          </p:cNvGraphicFramePr>
          <p:nvPr>
            <p:extLst>
              <p:ext uri="{D42A27DB-BD31-4B8C-83A1-F6EECF244321}">
                <p14:modId xmlns:p14="http://schemas.microsoft.com/office/powerpoint/2010/main" val="123633067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4" imgW="914400" imgH="771480" progId="Excel.Sheet.12">
                  <p:embed/>
                </p:oleObj>
              </mc:Choice>
              <mc:Fallback>
                <p:oleObj name="Worksheet" showAsIcon="1" r:id="rId4" imgW="914400" imgH="771480" progId="Excel.Sheet.12">
                  <p:embed/>
                  <p:pic>
                    <p:nvPicPr>
                      <p:cNvPr id="3" name="Object 2">
                        <a:extLst>
                          <a:ext uri="{FF2B5EF4-FFF2-40B4-BE49-F238E27FC236}">
                            <a16:creationId xmlns:a16="http://schemas.microsoft.com/office/drawing/2014/main" id="{577B2098-C087-8934-AC7E-27199E2F9913}"/>
                          </a:ext>
                        </a:extLst>
                      </p:cNvPr>
                      <p:cNvPicPr/>
                      <p:nvPr/>
                    </p:nvPicPr>
                    <p:blipFill>
                      <a:blip r:embed="rId5"/>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6BA84AF9-FB1A-4857-5081-25CE326A77BF}"/>
              </a:ext>
            </a:extLst>
          </p:cNvPr>
          <p:cNvPicPr>
            <a:picLocks noChangeAspect="1"/>
          </p:cNvPicPr>
          <p:nvPr/>
        </p:nvPicPr>
        <p:blipFill>
          <a:blip r:embed="rId6"/>
          <a:stretch>
            <a:fillRect/>
          </a:stretch>
        </p:blipFill>
        <p:spPr>
          <a:xfrm>
            <a:off x="2648356" y="828002"/>
            <a:ext cx="8961897" cy="5757303"/>
          </a:xfrm>
          <a:prstGeom prst="rect">
            <a:avLst/>
          </a:prstGeom>
        </p:spPr>
      </p:pic>
    </p:spTree>
    <p:extLst>
      <p:ext uri="{BB962C8B-B14F-4D97-AF65-F5344CB8AC3E}">
        <p14:creationId xmlns:p14="http://schemas.microsoft.com/office/powerpoint/2010/main" val="2637618055"/>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Study Methodology &amp; Sample</a:t>
            </a:r>
          </a:p>
        </p:txBody>
      </p:sp>
      <p:pic>
        <p:nvPicPr>
          <p:cNvPr id="9" name="Picture 8" descr="Asset 8.png">
            <a:hlinkClick r:id="rId2" action="ppaction://hlinksldjump"/>
          </p:cNvPr>
          <p:cNvPicPr>
            <a:picLocks noChangeAspect="1"/>
          </p:cNvPicPr>
          <p:nvPr/>
        </p:nvPicPr>
        <p:blipFill>
          <a:blip r:embed="rId3" cstate="print"/>
          <a:stretch>
            <a:fillRect/>
          </a:stretch>
        </p:blipFill>
        <p:spPr>
          <a:xfrm>
            <a:off x="1371600" y="5185695"/>
            <a:ext cx="301752" cy="171642"/>
          </a:xfrm>
          <a:prstGeom prst="rect">
            <a:avLst/>
          </a:prstGeom>
        </p:spPr>
      </p:pic>
      <p:sp>
        <p:nvSpPr>
          <p:cNvPr id="4"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Demographics</a:t>
            </a:r>
          </a:p>
        </p:txBody>
      </p:sp>
      <p:sp>
        <p:nvSpPr>
          <p:cNvPr id="5" name="Rectangle 29"/>
          <p:cNvSpPr>
            <a:spLocks noChangeArrowheads="1"/>
          </p:cNvSpPr>
          <p:nvPr/>
        </p:nvSpPr>
        <p:spPr bwMode="auto">
          <a:xfrm>
            <a:off x="2555080" y="885805"/>
            <a:ext cx="8949532" cy="52424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spcBef>
                <a:spcPts val="800"/>
              </a:spcBef>
            </a:pPr>
            <a:r>
              <a:rPr lang="en-US" sz="1300" b="1" cap="all" dirty="0">
                <a:cs typeface="Calibri" panose="020F0502020204030204" pitchFamily="34" charset="0"/>
              </a:rPr>
              <a:t>Data Collection</a:t>
            </a:r>
          </a:p>
          <a:p>
            <a:pPr>
              <a:spcBef>
                <a:spcPts val="800"/>
              </a:spcBef>
              <a:spcAft>
                <a:spcPts val="600"/>
              </a:spcAft>
            </a:pPr>
            <a:r>
              <a:rPr lang="en-US" sz="1300" dirty="0">
                <a:cs typeface="Calibri" panose="020F0502020204030204" pitchFamily="34" charset="0"/>
              </a:rPr>
              <a:t>Online survey:</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Data collected during period of October 30, 2023 to December 26, 2023.</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Average length was 27 minutes.</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Farmers paid $25 to $40 as an incentive for participation.</a:t>
            </a:r>
          </a:p>
          <a:p>
            <a:pPr>
              <a:spcBef>
                <a:spcPts val="800"/>
              </a:spcBef>
              <a:spcAft>
                <a:spcPts val="600"/>
              </a:spcAft>
            </a:pPr>
            <a:r>
              <a:rPr lang="en-US" sz="1300" dirty="0">
                <a:cs typeface="Calibri" panose="020F0502020204030204" pitchFamily="34" charset="0"/>
              </a:rPr>
              <a:t>Questionnaire design:</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Input provided by project technical committee.</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2023 questionnaire modified by Stratus with input from Fertilizer Canada.</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Programmed and tested by Stratus.</a:t>
            </a:r>
          </a:p>
          <a:p>
            <a:pPr>
              <a:spcBef>
                <a:spcPts val="800"/>
              </a:spcBef>
              <a:spcAft>
                <a:spcPts val="600"/>
              </a:spcAft>
            </a:pPr>
            <a:r>
              <a:rPr lang="en-US" sz="1300" dirty="0">
                <a:cs typeface="Calibri" panose="020F0502020204030204" pitchFamily="34" charset="0"/>
              </a:rPr>
              <a:t>Sampling:</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Stratus has large, unbiased database of Canadian farmers (14,000 with valid email address; 4,500 active survey participants).</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Survey invitations distributed by email to random sample. Repeated weekly.</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Screened for:</a:t>
            </a:r>
          </a:p>
          <a:p>
            <a:pPr marL="1201738" lvl="2" indent="-287338">
              <a:spcBef>
                <a:spcPts val="300"/>
              </a:spcBef>
              <a:spcAft>
                <a:spcPts val="300"/>
              </a:spcAft>
              <a:buFont typeface="Wingdings" panose="05000000000000000000" pitchFamily="2" charset="2"/>
              <a:buChar char="§"/>
            </a:pPr>
            <a:r>
              <a:rPr lang="en-US" sz="1300" dirty="0">
                <a:cs typeface="Calibri" panose="020F0502020204030204" pitchFamily="34" charset="0"/>
              </a:rPr>
              <a:t>Main decision maker for fertilizer use decisions.</a:t>
            </a:r>
          </a:p>
          <a:p>
            <a:pPr marL="1201738" lvl="2" indent="-287338">
              <a:spcBef>
                <a:spcPts val="300"/>
              </a:spcBef>
              <a:spcAft>
                <a:spcPts val="300"/>
              </a:spcAft>
              <a:buFont typeface="Wingdings" panose="05000000000000000000" pitchFamily="2" charset="2"/>
              <a:buChar char="§"/>
            </a:pPr>
            <a:r>
              <a:rPr lang="en-US" sz="1300" dirty="0">
                <a:cs typeface="Calibri" panose="020F0502020204030204" pitchFamily="34" charset="0"/>
              </a:rPr>
              <a:t>Minimum of 300 acres canola or 300 acres of spring wheat.</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Quotas set by Census Ag Region in proportion to crop acres.</a:t>
            </a:r>
          </a:p>
          <a:p>
            <a:pPr marL="287338" indent="-287338">
              <a:spcBef>
                <a:spcPts val="800"/>
              </a:spcBef>
              <a:spcAft>
                <a:spcPts val="600"/>
              </a:spcAft>
              <a:buFont typeface="Wingdings" panose="05000000000000000000" pitchFamily="2" charset="2"/>
              <a:buChar char="ü"/>
            </a:pPr>
            <a:endParaRPr lang="en-US" sz="1200" dirty="0">
              <a:solidFill>
                <a:srgbClr val="FF0000"/>
              </a:solidFill>
              <a:cs typeface="Calibri" panose="020F0502020204030204" pitchFamily="34" charset="0"/>
            </a:endParaRPr>
          </a:p>
        </p:txBody>
      </p:sp>
      <p:pic>
        <p:nvPicPr>
          <p:cNvPr id="6" name="Picture 5" descr="Asset 17.png">
            <a:extLst>
              <a:ext uri="{FF2B5EF4-FFF2-40B4-BE49-F238E27FC236}">
                <a16:creationId xmlns:a16="http://schemas.microsoft.com/office/drawing/2014/main" id="{5E83BD87-7458-45A0-9B7F-8AE43BECDA0C}"/>
              </a:ext>
            </a:extLst>
          </p:cNvPr>
          <p:cNvPicPr>
            <a:picLocks noChangeAspect="1"/>
          </p:cNvPicPr>
          <p:nvPr/>
        </p:nvPicPr>
        <p:blipFill>
          <a:blip r:embed="rId4" cstate="print"/>
          <a:stretch>
            <a:fillRect/>
          </a:stretch>
        </p:blipFill>
        <p:spPr>
          <a:xfrm>
            <a:off x="11706540" y="295922"/>
            <a:ext cx="407672" cy="407672"/>
          </a:xfrm>
          <a:prstGeom prst="rect">
            <a:avLst/>
          </a:prstGeom>
        </p:spPr>
      </p:pic>
    </p:spTree>
    <p:extLst>
      <p:ext uri="{BB962C8B-B14F-4D97-AF65-F5344CB8AC3E}">
        <p14:creationId xmlns:p14="http://schemas.microsoft.com/office/powerpoint/2010/main" val="190304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F7FB17-A333-58C4-E5EA-226C1D33D825}"/>
              </a:ext>
            </a:extLst>
          </p:cNvPr>
          <p:cNvPicPr>
            <a:picLocks noChangeAspect="1"/>
          </p:cNvPicPr>
          <p:nvPr/>
        </p:nvPicPr>
        <p:blipFill>
          <a:blip r:embed="rId2"/>
          <a:stretch>
            <a:fillRect/>
          </a:stretch>
        </p:blipFill>
        <p:spPr>
          <a:xfrm>
            <a:off x="4524692" y="2542111"/>
            <a:ext cx="5074920" cy="1435331"/>
          </a:xfrm>
          <a:prstGeom prst="rect">
            <a:avLst/>
          </a:prstGeom>
        </p:spPr>
      </p:pic>
      <p:pic>
        <p:nvPicPr>
          <p:cNvPr id="3" name="Picture 2">
            <a:extLst>
              <a:ext uri="{FF2B5EF4-FFF2-40B4-BE49-F238E27FC236}">
                <a16:creationId xmlns:a16="http://schemas.microsoft.com/office/drawing/2014/main" id="{6D57AC55-7BD6-14B2-1C64-02EE780A8EBD}"/>
              </a:ext>
            </a:extLst>
          </p:cNvPr>
          <p:cNvPicPr>
            <a:picLocks noChangeAspect="1"/>
          </p:cNvPicPr>
          <p:nvPr/>
        </p:nvPicPr>
        <p:blipFill>
          <a:blip r:embed="rId3"/>
          <a:stretch>
            <a:fillRect/>
          </a:stretch>
        </p:blipFill>
        <p:spPr>
          <a:xfrm>
            <a:off x="4524692" y="728891"/>
            <a:ext cx="5074920" cy="143533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Study Methodology &amp; Sample</a:t>
            </a:r>
          </a:p>
        </p:txBody>
      </p:sp>
      <p:pic>
        <p:nvPicPr>
          <p:cNvPr id="9" name="Picture 8"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sp>
        <p:nvSpPr>
          <p:cNvPr id="4"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Demographics</a:t>
            </a:r>
          </a:p>
        </p:txBody>
      </p:sp>
      <p:sp>
        <p:nvSpPr>
          <p:cNvPr id="6" name="Rectangle 29"/>
          <p:cNvSpPr>
            <a:spLocks noChangeArrowheads="1"/>
          </p:cNvSpPr>
          <p:nvPr/>
        </p:nvSpPr>
        <p:spPr bwMode="auto">
          <a:xfrm>
            <a:off x="2783680" y="4221381"/>
            <a:ext cx="8949532" cy="23596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spcBef>
                <a:spcPts val="800"/>
              </a:spcBef>
            </a:pPr>
            <a:r>
              <a:rPr lang="en-US" sz="1300" b="1" cap="all" dirty="0">
                <a:cs typeface="Calibri" panose="020F0502020204030204" pitchFamily="34" charset="0"/>
              </a:rPr>
              <a:t>Data Cleaning</a:t>
            </a:r>
          </a:p>
          <a:p>
            <a:pPr>
              <a:spcBef>
                <a:spcPts val="800"/>
              </a:spcBef>
              <a:spcAft>
                <a:spcPts val="600"/>
              </a:spcAft>
            </a:pPr>
            <a:r>
              <a:rPr lang="en-US" sz="1300" dirty="0">
                <a:cs typeface="Calibri" panose="020F0502020204030204" pitchFamily="34" charset="0"/>
              </a:rPr>
              <a:t>Each individual record was reviewed for accuracy:</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Eliminate any obvious duplication in fertilizer types reported as both blended and unblended products.</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Verify that fertilizer blends contained either all dry or all liquid components.</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Calculate rates for minor nutrient components (e.g. N rate in MAP).</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Calculate total pounds of each nutrient for each respondent; clean outliers.</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Check for missing rates for each nutrient; if missing fill with average rate.</a:t>
            </a:r>
          </a:p>
          <a:p>
            <a:pPr marL="287338" indent="-287338">
              <a:spcBef>
                <a:spcPts val="800"/>
              </a:spcBef>
              <a:spcAft>
                <a:spcPts val="600"/>
              </a:spcAft>
              <a:buFont typeface="Wingdings" panose="05000000000000000000" pitchFamily="2" charset="2"/>
              <a:buChar char="ü"/>
            </a:pPr>
            <a:endParaRPr lang="en-US" sz="1300" dirty="0">
              <a:solidFill>
                <a:srgbClr val="FF0000"/>
              </a:solidFill>
              <a:cs typeface="Calibri" panose="020F0502020204030204" pitchFamily="34" charset="0"/>
            </a:endParaRPr>
          </a:p>
        </p:txBody>
      </p:sp>
    </p:spTree>
    <p:extLst>
      <p:ext uri="{BB962C8B-B14F-4D97-AF65-F5344CB8AC3E}">
        <p14:creationId xmlns:p14="http://schemas.microsoft.com/office/powerpoint/2010/main" val="186635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5612" y="2914471"/>
            <a:ext cx="3200400" cy="1508105"/>
          </a:xfrm>
          <a:prstGeom prst="rect">
            <a:avLst/>
          </a:prstGeom>
          <a:noFill/>
        </p:spPr>
        <p:txBody>
          <a:bodyPr wrap="square" rtlCol="0">
            <a:spAutoFit/>
          </a:bodyPr>
          <a:lstStyle/>
          <a:p>
            <a:pPr>
              <a:lnSpc>
                <a:spcPts val="4400"/>
              </a:lnSpc>
            </a:pPr>
            <a:r>
              <a:rPr lang="en-US" sz="3600" baseline="30000" dirty="0">
                <a:solidFill>
                  <a:schemeClr val="bg1"/>
                </a:solidFill>
                <a:latin typeface="+mj-lt"/>
              </a:rPr>
              <a:t>FERTILIZER USE </a:t>
            </a:r>
            <a:endParaRPr lang="en-US" sz="2800" baseline="30000" dirty="0">
              <a:solidFill>
                <a:schemeClr val="bg1"/>
              </a:solidFill>
              <a:latin typeface="+mj-lt"/>
            </a:endParaRPr>
          </a:p>
          <a:p>
            <a:r>
              <a:rPr lang="en-US" sz="2800" baseline="30000" dirty="0">
                <a:solidFill>
                  <a:schemeClr val="bg1"/>
                </a:solidFill>
                <a:latin typeface="+mj-lt"/>
              </a:rPr>
              <a:t>Western Canada</a:t>
            </a:r>
          </a:p>
          <a:p>
            <a:r>
              <a:rPr lang="en-US" sz="2800" baseline="30000" dirty="0">
                <a:solidFill>
                  <a:schemeClr val="bg1"/>
                </a:solidFill>
                <a:latin typeface="+mj-lt"/>
              </a:rPr>
              <a:t>CDN 2023</a:t>
            </a:r>
          </a:p>
          <a:p>
            <a:endParaRPr lang="en-US" dirty="0">
              <a:latin typeface="+mj-lt"/>
            </a:endParaRPr>
          </a:p>
        </p:txBody>
      </p:sp>
    </p:spTree>
    <p:extLst>
      <p:ext uri="{BB962C8B-B14F-4D97-AF65-F5344CB8AC3E}">
        <p14:creationId xmlns:p14="http://schemas.microsoft.com/office/powerpoint/2010/main" val="2720134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1BD1B0E-2103-2323-118A-168DD11D5113}"/>
              </a:ext>
            </a:extLst>
          </p:cNvPr>
          <p:cNvPicPr>
            <a:picLocks noChangeAspect="1"/>
          </p:cNvPicPr>
          <p:nvPr/>
        </p:nvPicPr>
        <p:blipFill>
          <a:blip r:embed="rId3"/>
          <a:stretch>
            <a:fillRect/>
          </a:stretch>
        </p:blipFill>
        <p:spPr>
          <a:xfrm>
            <a:off x="2648357" y="816899"/>
            <a:ext cx="8961896"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u="none" dirty="0"/>
              <a:t>Nitrogen Fertilizer Source in Canola - All Timings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6" name="Isosceles Triangle 15"/>
          <p:cNvSpPr/>
          <p:nvPr/>
        </p:nvSpPr>
        <p:spPr>
          <a:xfrm>
            <a:off x="10576715" y="390509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10128527" y="4114800"/>
            <a:ext cx="107065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Urea edged higher.</a:t>
            </a:r>
          </a:p>
        </p:txBody>
      </p:sp>
      <p:cxnSp>
        <p:nvCxnSpPr>
          <p:cNvPr id="23" name="Straight Arrow Connector 22">
            <a:extLst>
              <a:ext uri="{FF2B5EF4-FFF2-40B4-BE49-F238E27FC236}">
                <a16:creationId xmlns:a16="http://schemas.microsoft.com/office/drawing/2014/main" id="{580B34A6-E462-4FEE-9363-BE92FD1B70B8}"/>
              </a:ext>
            </a:extLst>
          </p:cNvPr>
          <p:cNvCxnSpPr>
            <a:cxnSpLocks/>
          </p:cNvCxnSpPr>
          <p:nvPr/>
        </p:nvCxnSpPr>
        <p:spPr>
          <a:xfrm rot="16200000" flipV="1">
            <a:off x="6584208" y="1284546"/>
            <a:ext cx="0" cy="864000"/>
          </a:xfrm>
          <a:prstGeom prst="straightConnector1">
            <a:avLst/>
          </a:prstGeom>
          <a:ln w="317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9C846A0-B1EC-42CA-867C-801F585FDF95}"/>
              </a:ext>
            </a:extLst>
          </p:cNvPr>
          <p:cNvSpPr txBox="1"/>
          <p:nvPr/>
        </p:nvSpPr>
        <p:spPr>
          <a:xfrm>
            <a:off x="6693378" y="1510764"/>
            <a:ext cx="195837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Anhydrous ammonia declined in 2023 compared to 2022.</a:t>
            </a:r>
          </a:p>
        </p:txBody>
      </p:sp>
      <p:sp>
        <p:nvSpPr>
          <p:cNvPr id="27" name="Rectangle 26">
            <a:hlinkClick r:id="rId7" action="ppaction://hlinksldjump"/>
            <a:extLst>
              <a:ext uri="{FF2B5EF4-FFF2-40B4-BE49-F238E27FC236}">
                <a16:creationId xmlns:a16="http://schemas.microsoft.com/office/drawing/2014/main" id="{5F484B4C-83DB-491F-A417-241FF33F628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9" name="Picture 8">
            <a:extLst>
              <a:ext uri="{FF2B5EF4-FFF2-40B4-BE49-F238E27FC236}">
                <a16:creationId xmlns:a16="http://schemas.microsoft.com/office/drawing/2014/main" id="{30D33D7F-D7C6-71F6-31D1-D9CBCC558833}"/>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7B2147C3-A847-A042-13D1-9F72CB78B4C9}"/>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3" name="Object 2">
            <a:extLst>
              <a:ext uri="{FF2B5EF4-FFF2-40B4-BE49-F238E27FC236}">
                <a16:creationId xmlns:a16="http://schemas.microsoft.com/office/drawing/2014/main" id="{C1566B92-8F29-4F0D-B257-9A5B16AA3365}"/>
              </a:ext>
            </a:extLst>
          </p:cNvPr>
          <p:cNvGraphicFramePr>
            <a:graphicFrameLocks/>
          </p:cNvGraphicFramePr>
          <p:nvPr>
            <p:extLst>
              <p:ext uri="{D42A27DB-BD31-4B8C-83A1-F6EECF244321}">
                <p14:modId xmlns:p14="http://schemas.microsoft.com/office/powerpoint/2010/main" val="341469993"/>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3" name="Object 2">
                        <a:extLst>
                          <a:ext uri="{FF2B5EF4-FFF2-40B4-BE49-F238E27FC236}">
                            <a16:creationId xmlns:a16="http://schemas.microsoft.com/office/drawing/2014/main" id="{C1566B92-8F29-4F0D-B257-9A5B16AA3365}"/>
                          </a:ext>
                        </a:extLst>
                      </p:cNvPr>
                      <p:cNvPicPr/>
                      <p:nvPr/>
                    </p:nvPicPr>
                    <p:blipFill>
                      <a:blip r:embed="rId11"/>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nitrogen volume applied at all timings that was provided by each fertilizer type. The nitrogen volume was calculated from all sources of nitrogen contained in all fertilizer types.</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966D35-A744-D061-36DC-5440BF539AA6}"/>
              </a:ext>
            </a:extLst>
          </p:cNvPr>
          <p:cNvPicPr>
            <a:picLocks noChangeAspect="1"/>
          </p:cNvPicPr>
          <p:nvPr/>
        </p:nvPicPr>
        <p:blipFill>
          <a:blip r:embed="rId2"/>
          <a:stretch>
            <a:fillRect/>
          </a:stretch>
        </p:blipFill>
        <p:spPr>
          <a:xfrm>
            <a:off x="2648356" y="821910"/>
            <a:ext cx="8961896" cy="576948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Fertilizer Source in Canola - Fall Timing</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8" name="EX-MOREINFO-001"/>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nitrogen volume applied in the fall of the previous year that was provided by each fertilizer type. The nitrogen volume was calculated from all sources of nitrogen contained in all fertilizer types.</a:t>
            </a:r>
          </a:p>
        </p:txBody>
      </p:sp>
      <p:sp>
        <p:nvSpPr>
          <p:cNvPr id="3" name="Isosceles Triangle 2">
            <a:extLst>
              <a:ext uri="{FF2B5EF4-FFF2-40B4-BE49-F238E27FC236}">
                <a16:creationId xmlns:a16="http://schemas.microsoft.com/office/drawing/2014/main" id="{69F64FB5-7AAA-D3E1-915F-6A9C14F340F8}"/>
              </a:ext>
            </a:extLst>
          </p:cNvPr>
          <p:cNvSpPr/>
          <p:nvPr/>
        </p:nvSpPr>
        <p:spPr>
          <a:xfrm>
            <a:off x="9218612" y="185428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23" name="TextBox 22">
            <a:extLst>
              <a:ext uri="{FF2B5EF4-FFF2-40B4-BE49-F238E27FC236}">
                <a16:creationId xmlns:a16="http://schemas.microsoft.com/office/drawing/2014/main" id="{E6CE44EF-5FA1-42CF-AA17-466292A89C1E}"/>
              </a:ext>
            </a:extLst>
          </p:cNvPr>
          <p:cNvSpPr txBox="1"/>
          <p:nvPr/>
        </p:nvSpPr>
        <p:spPr>
          <a:xfrm>
            <a:off x="8646839" y="2061573"/>
            <a:ext cx="212505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Anhydrous ammonia in the fall declined in 2023 compared to 2022.</a:t>
            </a:r>
          </a:p>
        </p:txBody>
      </p:sp>
      <p:cxnSp>
        <p:nvCxnSpPr>
          <p:cNvPr id="6" name="Straight Arrow Connector 5">
            <a:extLst>
              <a:ext uri="{FF2B5EF4-FFF2-40B4-BE49-F238E27FC236}">
                <a16:creationId xmlns:a16="http://schemas.microsoft.com/office/drawing/2014/main" id="{7D685F0C-FBE5-33C9-9D75-EA5727DE9CED}"/>
              </a:ext>
            </a:extLst>
          </p:cNvPr>
          <p:cNvCxnSpPr>
            <a:cxnSpLocks/>
          </p:cNvCxnSpPr>
          <p:nvPr/>
        </p:nvCxnSpPr>
        <p:spPr>
          <a:xfrm rot="16200000" flipV="1">
            <a:off x="6733530" y="2334599"/>
            <a:ext cx="0" cy="864000"/>
          </a:xfrm>
          <a:prstGeom prst="straightConnector1">
            <a:avLst/>
          </a:prstGeom>
          <a:ln w="317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36854E-C27E-C5D3-2BD7-3F793EBEAD4A}"/>
              </a:ext>
            </a:extLst>
          </p:cNvPr>
          <p:cNvSpPr txBox="1"/>
          <p:nvPr/>
        </p:nvSpPr>
        <p:spPr>
          <a:xfrm>
            <a:off x="6704012" y="2590800"/>
            <a:ext cx="157871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ESN/SuperU at the fall timing increased in 2023.</a:t>
            </a:r>
          </a:p>
        </p:txBody>
      </p:sp>
      <p:pic>
        <p:nvPicPr>
          <p:cNvPr id="14" name="Picture 13">
            <a:extLst>
              <a:ext uri="{FF2B5EF4-FFF2-40B4-BE49-F238E27FC236}">
                <a16:creationId xmlns:a16="http://schemas.microsoft.com/office/drawing/2014/main" id="{28C9D600-C3AC-DECD-0EEB-CCA5EBC2316B}"/>
              </a:ext>
            </a:extLst>
          </p:cNvPr>
          <p:cNvPicPr>
            <a:picLocks noChangeAspect="1"/>
          </p:cNvPicPr>
          <p:nvPr/>
        </p:nvPicPr>
        <p:blipFill>
          <a:blip r:embed="rId7"/>
          <a:stretch>
            <a:fillRect/>
          </a:stretch>
        </p:blipFill>
        <p:spPr>
          <a:xfrm>
            <a:off x="12266612" y="0"/>
            <a:ext cx="4839315" cy="6858000"/>
          </a:xfrm>
          <a:prstGeom prst="rect">
            <a:avLst/>
          </a:prstGeom>
        </p:spPr>
      </p:pic>
      <p:pic>
        <p:nvPicPr>
          <p:cNvPr id="16" name="Picture 15" descr="Asset 9.png">
            <a:extLst>
              <a:ext uri="{FF2B5EF4-FFF2-40B4-BE49-F238E27FC236}">
                <a16:creationId xmlns:a16="http://schemas.microsoft.com/office/drawing/2014/main" id="{C5BB1EFD-0DDE-4EB7-F06F-CA0C2E13F5AF}"/>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954228C7-8BE4-BCFD-A656-2B381E913188}"/>
              </a:ext>
            </a:extLst>
          </p:cNvPr>
          <p:cNvGraphicFramePr>
            <a:graphicFrameLocks/>
          </p:cNvGraphicFramePr>
          <p:nvPr>
            <p:extLst>
              <p:ext uri="{D42A27DB-BD31-4B8C-83A1-F6EECF244321}">
                <p14:modId xmlns:p14="http://schemas.microsoft.com/office/powerpoint/2010/main" val="393727816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12" name="Object 11">
                        <a:extLst>
                          <a:ext uri="{FF2B5EF4-FFF2-40B4-BE49-F238E27FC236}">
                            <a16:creationId xmlns:a16="http://schemas.microsoft.com/office/drawing/2014/main" id="{954228C7-8BE4-BCFD-A656-2B381E913188}"/>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Tree>
    <p:extLst>
      <p:ext uri="{BB962C8B-B14F-4D97-AF65-F5344CB8AC3E}">
        <p14:creationId xmlns:p14="http://schemas.microsoft.com/office/powerpoint/2010/main" val="839825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E6DE6-9207-4C99-A8EB-5D2F0E467441}"/>
              </a:ext>
            </a:extLst>
          </p:cNvPr>
          <p:cNvPicPr>
            <a:picLocks noChangeAspect="1"/>
          </p:cNvPicPr>
          <p:nvPr/>
        </p:nvPicPr>
        <p:blipFill>
          <a:blip r:embed="rId3"/>
          <a:stretch>
            <a:fillRect/>
          </a:stretch>
        </p:blipFill>
        <p:spPr>
          <a:xfrm>
            <a:off x="2460754" y="729832"/>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Fertilizer Source in Canola - Spring Before Planting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pic>
        <p:nvPicPr>
          <p:cNvPr id="11" name="Picture 10">
            <a:extLst>
              <a:ext uri="{FF2B5EF4-FFF2-40B4-BE49-F238E27FC236}">
                <a16:creationId xmlns:a16="http://schemas.microsoft.com/office/drawing/2014/main" id="{D9ACC408-646D-9007-C843-2D4BF884CDD4}"/>
              </a:ext>
            </a:extLst>
          </p:cNvPr>
          <p:cNvPicPr>
            <a:picLocks noChangeAspect="1"/>
          </p:cNvPicPr>
          <p:nvPr/>
        </p:nvPicPr>
        <p:blipFill>
          <a:blip r:embed="rId8"/>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8ADA369B-40D9-634A-8A48-171AB1E6780E}"/>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nitrogen volume applied in the spring before planting that was provided by each fertilizer type. The nitrogen volume was calculated from all sources of nitrogen contained in all fertilizer types.</a:t>
            </a:r>
          </a:p>
        </p:txBody>
      </p:sp>
    </p:spTree>
    <p:extLst>
      <p:ext uri="{BB962C8B-B14F-4D97-AF65-F5344CB8AC3E}">
        <p14:creationId xmlns:p14="http://schemas.microsoft.com/office/powerpoint/2010/main" val="36537155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1"/>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6D152-FA03-C62D-B3F7-FD3C321E4160}"/>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Fertilizer Source in Canola - At Planting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6" name="Isosceles Triangle 15"/>
          <p:cNvSpPr/>
          <p:nvPr/>
        </p:nvSpPr>
        <p:spPr>
          <a:xfrm>
            <a:off x="10666412" y="384325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9218612" y="4038600"/>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Urea was the primary source of Nitrogen applied at planting in 2023.</a:t>
            </a:r>
          </a:p>
        </p:txBody>
      </p:sp>
      <p:pic>
        <p:nvPicPr>
          <p:cNvPr id="11" name="Picture 10">
            <a:extLst>
              <a:ext uri="{FF2B5EF4-FFF2-40B4-BE49-F238E27FC236}">
                <a16:creationId xmlns:a16="http://schemas.microsoft.com/office/drawing/2014/main" id="{4BB63654-0CA3-497F-948D-09C9E0D9CB2A}"/>
              </a:ext>
            </a:extLst>
          </p:cNvPr>
          <p:cNvPicPr>
            <a:picLocks noChangeAspect="1"/>
          </p:cNvPicPr>
          <p:nvPr/>
        </p:nvPicPr>
        <p:blipFill>
          <a:blip r:embed="rId8"/>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908F8061-7342-7320-5C30-5F88DE70A335}"/>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nitrogen volume applied in the spring at planting that was provided by each fertilizer type. The nitrogen volume was calculated from all sources of nitrogen contained in all fertilizer types.</a:t>
            </a:r>
          </a:p>
        </p:txBody>
      </p:sp>
    </p:spTree>
    <p:extLst>
      <p:ext uri="{BB962C8B-B14F-4D97-AF65-F5344CB8AC3E}">
        <p14:creationId xmlns:p14="http://schemas.microsoft.com/office/powerpoint/2010/main" val="2577188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1"/>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C7C769-8F5F-A6F2-37A4-4BF881E78E08}"/>
              </a:ext>
            </a:extLst>
          </p:cNvPr>
          <p:cNvPicPr>
            <a:picLocks noChangeAspect="1"/>
          </p:cNvPicPr>
          <p:nvPr/>
        </p:nvPicPr>
        <p:blipFill>
          <a:blip r:embed="rId3"/>
          <a:stretch>
            <a:fillRect/>
          </a:stretch>
        </p:blipFill>
        <p:spPr>
          <a:xfrm>
            <a:off x="2648356" y="826044"/>
            <a:ext cx="8961896" cy="576121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Fertilizer Source in Canola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pic>
        <p:nvPicPr>
          <p:cNvPr id="10" name="Picture 9">
            <a:extLst>
              <a:ext uri="{FF2B5EF4-FFF2-40B4-BE49-F238E27FC236}">
                <a16:creationId xmlns:a16="http://schemas.microsoft.com/office/drawing/2014/main" id="{79EA1985-464D-118B-C80B-ADD3FDF1BD0A}"/>
              </a:ext>
            </a:extLst>
          </p:cNvPr>
          <p:cNvPicPr>
            <a:picLocks noChangeAspect="1"/>
          </p:cNvPicPr>
          <p:nvPr/>
        </p:nvPicPr>
        <p:blipFill>
          <a:blip r:embed="rId7"/>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234D7B39-94A0-BB0B-6840-A0C1E58C62C7}"/>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nitrogen volume applied in canola that came from each fertilizer source.</a:t>
            </a:r>
          </a:p>
          <a:p>
            <a:r>
              <a:rPr lang="en-CA" dirty="0"/>
              <a:t>Total pounds of actual nitrogen applied was calculated based on all sources of nitrogen from all fertilizer types.</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0"/>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DEA7E3-EA84-4C6A-A87B-BB2C197FC315}"/>
              </a:ext>
            </a:extLst>
          </p:cNvPr>
          <p:cNvPicPr>
            <a:picLocks noChangeAspect="1"/>
          </p:cNvPicPr>
          <p:nvPr/>
        </p:nvPicPr>
        <p:blipFill>
          <a:blip r:embed="rId3"/>
          <a:stretch>
            <a:fillRect/>
          </a:stretch>
        </p:blipFill>
        <p:spPr>
          <a:xfrm>
            <a:off x="2460754" y="738977"/>
            <a:ext cx="8961897" cy="5761219"/>
          </a:xfrm>
          <a:prstGeom prst="rect">
            <a:avLst/>
          </a:prstGeom>
        </p:spPr>
      </p:pic>
      <p:sp>
        <p:nvSpPr>
          <p:cNvPr id="2" name="Title 1"/>
          <p:cNvSpPr>
            <a:spLocks noGrp="1"/>
          </p:cNvSpPr>
          <p:nvPr>
            <p:ph type="title" idx="4294967295"/>
          </p:nvPr>
        </p:nvSpPr>
        <p:spPr>
          <a:xfrm>
            <a:off x="2165064" y="250825"/>
            <a:ext cx="10023762" cy="334963"/>
          </a:xfrm>
          <a:prstGeom prst="rect">
            <a:avLst/>
          </a:prstGeom>
        </p:spPr>
        <p:txBody>
          <a:bodyPr/>
          <a:lstStyle/>
          <a:p>
            <a:r>
              <a:rPr lang="en-CA" sz="2200" u="none" dirty="0"/>
              <a:t>% of Canola Growers Using Each </a:t>
            </a:r>
            <a:r>
              <a:rPr lang="en-CA" sz="2200" dirty="0"/>
              <a:t>Phosphorus (P₂O₅) Source </a:t>
            </a:r>
            <a:r>
              <a:rPr lang="en-CA" sz="2200" u="none" dirty="0"/>
              <a:t>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pic>
        <p:nvPicPr>
          <p:cNvPr id="13" name="Picture 12"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3" name="Isosceles Triangle 2">
            <a:extLst>
              <a:ext uri="{FF2B5EF4-FFF2-40B4-BE49-F238E27FC236}">
                <a16:creationId xmlns:a16="http://schemas.microsoft.com/office/drawing/2014/main" id="{A84B79CA-31CC-CC7D-FC59-E270A53C75A0}"/>
              </a:ext>
            </a:extLst>
          </p:cNvPr>
          <p:cNvSpPr/>
          <p:nvPr/>
        </p:nvSpPr>
        <p:spPr>
          <a:xfrm>
            <a:off x="9159037" y="353845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4" name="TextBox 3">
            <a:extLst>
              <a:ext uri="{FF2B5EF4-FFF2-40B4-BE49-F238E27FC236}">
                <a16:creationId xmlns:a16="http://schemas.microsoft.com/office/drawing/2014/main" id="{589CFBFC-C9F8-ED34-2A48-E25B181AF01D}"/>
              </a:ext>
            </a:extLst>
          </p:cNvPr>
          <p:cNvSpPr txBox="1"/>
          <p:nvPr/>
        </p:nvSpPr>
        <p:spPr>
          <a:xfrm>
            <a:off x="8609012" y="3733800"/>
            <a:ext cx="127111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6</a:t>
            </a:r>
            <a:r>
              <a:rPr lang="en-US" sz="1000" dirty="0">
                <a:solidFill>
                  <a:srgbClr val="201B1A"/>
                </a:solidFill>
                <a:latin typeface="Calibri"/>
              </a:rPr>
              <a:t>9</a:t>
            </a:r>
            <a:r>
              <a:rPr kumimoji="0" lang="en-US" sz="1000" b="0" i="0" u="none" strike="noStrike" kern="1200" cap="none" spc="0" normalizeH="0" baseline="0" noProof="0" dirty="0">
                <a:ln>
                  <a:noFill/>
                </a:ln>
                <a:solidFill>
                  <a:srgbClr val="201B1A"/>
                </a:solidFill>
                <a:effectLst/>
                <a:uLnTx/>
                <a:uFillTx/>
                <a:latin typeface="Calibri"/>
                <a:ea typeface="+mn-ea"/>
                <a:cs typeface="+mn-cs"/>
              </a:rPr>
              <a:t>% of canola growers used MAP in 2023.</a:t>
            </a:r>
          </a:p>
        </p:txBody>
      </p:sp>
      <p:pic>
        <p:nvPicPr>
          <p:cNvPr id="14" name="Picture 13">
            <a:extLst>
              <a:ext uri="{FF2B5EF4-FFF2-40B4-BE49-F238E27FC236}">
                <a16:creationId xmlns:a16="http://schemas.microsoft.com/office/drawing/2014/main" id="{6FDC3A67-EDDA-E332-CA80-8C1CFF912AD3}"/>
              </a:ext>
            </a:extLst>
          </p:cNvPr>
          <p:cNvPicPr>
            <a:picLocks noChangeAspect="1"/>
          </p:cNvPicPr>
          <p:nvPr/>
        </p:nvPicPr>
        <p:blipFill>
          <a:blip r:embed="rId8"/>
          <a:stretch>
            <a:fillRect/>
          </a:stretch>
        </p:blipFill>
        <p:spPr>
          <a:xfrm>
            <a:off x="12266612" y="0"/>
            <a:ext cx="4839315" cy="6858000"/>
          </a:xfrm>
          <a:prstGeom prst="rect">
            <a:avLst/>
          </a:prstGeom>
        </p:spPr>
      </p:pic>
      <p:pic>
        <p:nvPicPr>
          <p:cNvPr id="15" name="Picture 14" descr="Asset 9.png">
            <a:extLst>
              <a:ext uri="{FF2B5EF4-FFF2-40B4-BE49-F238E27FC236}">
                <a16:creationId xmlns:a16="http://schemas.microsoft.com/office/drawing/2014/main" id="{ABC57973-F71C-4002-3A5C-1A2AF9967CD1}"/>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65A2B481-DCE2-71D4-F281-B87A96F2786F}"/>
              </a:ext>
            </a:extLst>
          </p:cNvPr>
          <p:cNvGraphicFramePr>
            <a:graphicFrameLocks/>
          </p:cNvGraphicFramePr>
          <p:nvPr>
            <p:extLst>
              <p:ext uri="{D42A27DB-BD31-4B8C-83A1-F6EECF244321}">
                <p14:modId xmlns:p14="http://schemas.microsoft.com/office/powerpoint/2010/main" val="183552144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1" name="Object 10">
                        <a:extLst>
                          <a:ext uri="{FF2B5EF4-FFF2-40B4-BE49-F238E27FC236}">
                            <a16:creationId xmlns:a16="http://schemas.microsoft.com/office/drawing/2014/main" id="{65A2B481-DCE2-71D4-F281-B87A96F2786F}"/>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canola crop, did you apply fertilizer or manure at each timing? – and given the options of a) Applied in fall of previous year, b) in the spring before planting, c) in the spring at planting and d) after planting/in-crop.  For your 2023 canola crop, which fertilizer types did you apply at each timing?</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canola growers who indicated that they used this nutrient and each fertilizer type in canola in 2023.  </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Nutrients were defined based on any fertilizer type that contains the nutrient.</a:t>
            </a:r>
          </a:p>
        </p:txBody>
      </p:sp>
    </p:spTree>
    <p:extLst>
      <p:ext uri="{BB962C8B-B14F-4D97-AF65-F5344CB8AC3E}">
        <p14:creationId xmlns:p14="http://schemas.microsoft.com/office/powerpoint/2010/main" val="3798791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900C0F-C737-92E2-8C78-CDB1063E69AB}"/>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Canola Growers Using </a:t>
            </a:r>
            <a:r>
              <a:rPr lang="en-CA" sz="2400" kern="1200" dirty="0">
                <a:solidFill>
                  <a:schemeClr val="accent2"/>
                </a:solidFill>
                <a:effectLst/>
                <a:latin typeface="Calibri" pitchFamily="34" charset="0"/>
                <a:ea typeface="+mj-ea"/>
                <a:cs typeface="+mj-cs"/>
              </a:rPr>
              <a:t>Phosphorus (P₂O₅)</a:t>
            </a:r>
            <a:r>
              <a:rPr lang="en-CA" sz="2200" u="none" dirty="0"/>
              <a:t>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sp>
        <p:nvSpPr>
          <p:cNvPr id="13" name="Rectangle 12"/>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4" name="Picture 13"/>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canola crop, did you apply fertilizer or manure at each timing? – and given the options of a) Applied in fall of previous year, b) in the spring before planting, c) in the spring at planting and d) after planting/in-crop.  For your 2023 canola crop, which fertilizer types did you apply at each timing?</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canola growers who indicated that they used this nutrient in canola in 2023 by province, eco zone, farm size, age and 4R familiarity.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Nutrients were defined based on any fertilizer type that contains the nutrient.</a:t>
            </a:r>
          </a:p>
        </p:txBody>
      </p:sp>
    </p:spTree>
    <p:extLst>
      <p:ext uri="{BB962C8B-B14F-4D97-AF65-F5344CB8AC3E}">
        <p14:creationId xmlns:p14="http://schemas.microsoft.com/office/powerpoint/2010/main" val="38993957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4"/>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11D3EC-2E4A-E58E-D199-6D864245BD06}"/>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Acres Treated With Each </a:t>
            </a:r>
            <a:r>
              <a:rPr lang="en-CA" sz="2400" kern="1200" dirty="0">
                <a:solidFill>
                  <a:schemeClr val="accent2"/>
                </a:solidFill>
                <a:effectLst/>
                <a:latin typeface="Calibri" pitchFamily="34" charset="0"/>
                <a:ea typeface="+mj-ea"/>
                <a:cs typeface="+mj-cs"/>
              </a:rPr>
              <a:t>Phosphorus (P₂O₅)</a:t>
            </a:r>
            <a:r>
              <a:rPr lang="en-CA" sz="2200" u="none" dirty="0"/>
              <a:t> Source in Canola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sp>
        <p:nvSpPr>
          <p:cNvPr id="3" name="Isosceles Triangle 2">
            <a:extLst>
              <a:ext uri="{FF2B5EF4-FFF2-40B4-BE49-F238E27FC236}">
                <a16:creationId xmlns:a16="http://schemas.microsoft.com/office/drawing/2014/main" id="{5C20BC28-A7C3-FBA3-D361-8735A2B5D866}"/>
              </a:ext>
            </a:extLst>
          </p:cNvPr>
          <p:cNvSpPr/>
          <p:nvPr/>
        </p:nvSpPr>
        <p:spPr>
          <a:xfrm>
            <a:off x="8811590" y="361465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9" name="TextBox 8">
            <a:extLst>
              <a:ext uri="{FF2B5EF4-FFF2-40B4-BE49-F238E27FC236}">
                <a16:creationId xmlns:a16="http://schemas.microsoft.com/office/drawing/2014/main" id="{5573A26B-8356-6C7D-774F-C5961A6390F8}"/>
              </a:ext>
            </a:extLst>
          </p:cNvPr>
          <p:cNvSpPr txBox="1"/>
          <p:nvPr/>
        </p:nvSpPr>
        <p:spPr>
          <a:xfrm>
            <a:off x="8065438" y="3810000"/>
            <a:ext cx="164392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66% of canola acres received an application of MAP in 2023.</a:t>
            </a:r>
          </a:p>
        </p:txBody>
      </p:sp>
      <p:sp>
        <p:nvSpPr>
          <p:cNvPr id="10" name="Rectangle 9">
            <a:hlinkClick r:id="rId7" action="ppaction://hlinksldjump"/>
            <a:extLst>
              <a:ext uri="{FF2B5EF4-FFF2-40B4-BE49-F238E27FC236}">
                <a16:creationId xmlns:a16="http://schemas.microsoft.com/office/drawing/2014/main" id="{5E46B941-7FE0-4FFF-6F70-CD3E7C8C66B8}"/>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4" name="Picture 13">
            <a:extLst>
              <a:ext uri="{FF2B5EF4-FFF2-40B4-BE49-F238E27FC236}">
                <a16:creationId xmlns:a16="http://schemas.microsoft.com/office/drawing/2014/main" id="{B4E4A5E7-05A7-9394-8F9E-8CA70C1E2459}"/>
              </a:ext>
            </a:extLst>
          </p:cNvPr>
          <p:cNvPicPr>
            <a:picLocks noChangeAspect="1"/>
          </p:cNvPicPr>
          <p:nvPr/>
        </p:nvPicPr>
        <p:blipFill>
          <a:blip r:embed="rId8"/>
          <a:stretch>
            <a:fillRect/>
          </a:stretch>
        </p:blipFill>
        <p:spPr>
          <a:xfrm>
            <a:off x="12266612" y="0"/>
            <a:ext cx="4839315" cy="6858000"/>
          </a:xfrm>
          <a:prstGeom prst="rect">
            <a:avLst/>
          </a:prstGeom>
        </p:spPr>
      </p:pic>
      <p:pic>
        <p:nvPicPr>
          <p:cNvPr id="15" name="Picture 14" descr="Asset 9.png">
            <a:extLst>
              <a:ext uri="{FF2B5EF4-FFF2-40B4-BE49-F238E27FC236}">
                <a16:creationId xmlns:a16="http://schemas.microsoft.com/office/drawing/2014/main" id="{B96BDF56-534A-FFED-7497-B0A34B0B4F4A}"/>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FC5406EF-6F45-D0D9-E3D1-E98EC0CB715A}"/>
              </a:ext>
            </a:extLst>
          </p:cNvPr>
          <p:cNvGraphicFramePr>
            <a:graphicFrameLocks/>
          </p:cNvGraphicFramePr>
          <p:nvPr>
            <p:extLst>
              <p:ext uri="{D42A27DB-BD31-4B8C-83A1-F6EECF244321}">
                <p14:modId xmlns:p14="http://schemas.microsoft.com/office/powerpoint/2010/main" val="420505362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2" name="Object 11">
                        <a:extLst>
                          <a:ext uri="{FF2B5EF4-FFF2-40B4-BE49-F238E27FC236}">
                            <a16:creationId xmlns:a16="http://schemas.microsoft.com/office/drawing/2014/main" id="{FC5406EF-6F45-D0D9-E3D1-E98EC0CB715A}"/>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canola, how many acres of each fertilizer type did you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total canola acres that were treated with this nutrient and each fertilizer type in 2023.</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Nutrients were defined based on the primary component (see adjacent fertilizer types by clicking on the “A” button).</a:t>
            </a:r>
          </a:p>
        </p:txBody>
      </p:sp>
    </p:spTree>
    <p:extLst>
      <p:ext uri="{BB962C8B-B14F-4D97-AF65-F5344CB8AC3E}">
        <p14:creationId xmlns:p14="http://schemas.microsoft.com/office/powerpoint/2010/main" val="1035772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255837" y="4876038"/>
            <a:ext cx="1319139" cy="1280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40" name="Straight Connector 39"/>
          <p:cNvCxnSpPr/>
          <p:nvPr/>
        </p:nvCxnSpPr>
        <p:spPr>
          <a:xfrm>
            <a:off x="2255837" y="6162675"/>
            <a:ext cx="969955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51"/>
          <p:cNvSpPr>
            <a:spLocks noChangeArrowheads="1"/>
          </p:cNvSpPr>
          <p:nvPr/>
        </p:nvSpPr>
        <p:spPr bwMode="auto">
          <a:xfrm>
            <a:off x="3572402" y="821117"/>
            <a:ext cx="8586670" cy="5934573"/>
          </a:xfrm>
          <a:prstGeom prst="rect">
            <a:avLst/>
          </a:prstGeom>
          <a:noFill/>
          <a:ln>
            <a:noFill/>
          </a:ln>
          <a:scene3d>
            <a:camera prst="orthographicFront"/>
            <a:lightRig rig="threePt" dir="t"/>
          </a:scene3d>
          <a:sp3d prstMaterial="metal">
            <a:bevelT w="0"/>
          </a:sp3d>
        </p:spPr>
        <p:txBody>
          <a:bodyPr vert="horz" wrap="square" lIns="91440" tIns="91440" rIns="0" bIns="0" numCol="1" anchor="t"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lang="en-US" sz="1200" b="1" dirty="0">
                <a:cs typeface="Calibri" panose="020F0502020204030204" pitchFamily="34" charset="0"/>
              </a:rPr>
              <a:t>Primary Nitrogen fertilizers were applied on 113% of spring wheat acres (multiple applications on some acres). </a:t>
            </a:r>
            <a:r>
              <a:rPr kumimoji="0" lang="en-US" sz="1200" b="0" i="0" u="none" strike="noStrike" kern="1200" cap="none" spc="0" normalizeH="0" baseline="0" noProof="0" dirty="0">
                <a:ln>
                  <a:noFill/>
                </a:ln>
                <a:effectLst/>
                <a:uLnTx/>
                <a:uFillTx/>
                <a:latin typeface="Calibri"/>
                <a:ea typeface="+mn-ea"/>
                <a:cs typeface="+mn-cs"/>
                <a:sym typeface="Wingdings 3"/>
                <a:hlinkClick r:id="rId2" action="ppaction://hlinksldjump">
                  <a:extLst>
                    <a:ext uri="{A12FA001-AC4F-418D-AE19-62706E023703}">
                      <ahyp:hlinkClr xmlns:ahyp="http://schemas.microsoft.com/office/drawing/2018/hyperlinkcolor" val="tx"/>
                    </a:ext>
                  </a:extLst>
                </a:hlinkClick>
              </a:rPr>
              <a:t></a:t>
            </a:r>
            <a:endParaRPr kumimoji="0" lang="en-US" sz="1200" b="1" i="0" u="none" strike="noStrike" kern="1200" cap="none" spc="0" normalizeH="0" baseline="0" noProof="0" dirty="0">
              <a:ln>
                <a:noFill/>
              </a:ln>
              <a:effectLst/>
              <a:uLnTx/>
              <a:uFillTx/>
              <a:latin typeface="Calibri"/>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dirty="0"/>
              <a:t>Urea represents 55% of total Nitrogen volume, similar to 2022; use of anhydrous ammonia appears to be trending lower</a:t>
            </a:r>
            <a:r>
              <a:rPr kumimoji="0" lang="en-US" sz="1200" b="0" i="0" u="none" strike="noStrike" kern="1200" cap="none" spc="0" normalizeH="0" baseline="0" noProof="0" dirty="0">
                <a:ln>
                  <a:noFill/>
                </a:ln>
                <a:effectLst/>
                <a:uLnTx/>
                <a:uFillTx/>
                <a:latin typeface="Calibri"/>
                <a:ea typeface="+mn-ea"/>
                <a:cs typeface="+mn-cs"/>
              </a:rPr>
              <a:t>.</a:t>
            </a:r>
            <a:r>
              <a:rPr kumimoji="0" lang="en-CA" sz="1200" b="0" i="0" u="none" strike="noStrike" kern="1200" cap="none" spc="0" normalizeH="0" baseline="0" noProof="0" dirty="0">
                <a:ln>
                  <a:noFill/>
                </a:ln>
                <a:effectLst/>
                <a:uLnTx/>
                <a:uFillTx/>
                <a:latin typeface="Calibri"/>
                <a:ea typeface="+mn-ea"/>
                <a:cs typeface="+mn-cs"/>
              </a:rPr>
              <a:t> </a:t>
            </a:r>
            <a:r>
              <a:rPr kumimoji="0" lang="en-US" sz="1200" b="0" i="0" u="none" strike="noStrike" kern="1200" cap="none" spc="0" normalizeH="0" baseline="0" noProof="0" dirty="0">
                <a:ln>
                  <a:noFill/>
                </a:ln>
                <a:effectLst/>
                <a:uLnTx/>
                <a:uFillTx/>
                <a:latin typeface="Calibri"/>
                <a:ea typeface="+mn-ea"/>
                <a:cs typeface="+mn-cs"/>
                <a:sym typeface="Wingdings 3"/>
                <a:hlinkClick r:id="rId3" action="ppaction://hlinksldjump">
                  <a:extLst>
                    <a:ext uri="{A12FA001-AC4F-418D-AE19-62706E023703}">
                      <ahyp:hlinkClr xmlns:ahyp="http://schemas.microsoft.com/office/drawing/2018/hyperlinkcolor" val="tx"/>
                    </a:ext>
                  </a:extLst>
                </a:hlinkClick>
              </a:rPr>
              <a:t></a:t>
            </a:r>
            <a:endParaRPr kumimoji="0" lang="en-US" sz="1200" b="0" i="0" u="none" strike="noStrike" kern="1200" cap="none" spc="0" normalizeH="0" baseline="0" noProof="0" dirty="0">
              <a:ln>
                <a:noFill/>
              </a:ln>
              <a:effectLst/>
              <a:uLnTx/>
              <a:uFillTx/>
              <a:latin typeface="Calibri"/>
              <a:ea typeface="+mn-ea"/>
              <a:cs typeface="+mn-cs"/>
              <a:sym typeface="Wingdings 3"/>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dirty="0"/>
              <a:t>74% of Nitrogen volumes were applied at planting (a decline); applications in the fall and before planting both increased in 2023.</a:t>
            </a:r>
            <a:r>
              <a:rPr lang="en-US" sz="1200" dirty="0">
                <a:latin typeface="Calibri"/>
                <a:sym typeface="Wingdings 3"/>
              </a:rPr>
              <a:t> </a:t>
            </a:r>
            <a:r>
              <a:rPr kumimoji="0" lang="en-US" sz="1200" b="0" i="0" u="none" strike="noStrike" kern="1200" cap="none" spc="0" normalizeH="0" baseline="0" noProof="0" dirty="0">
                <a:ln>
                  <a:noFill/>
                </a:ln>
                <a:effectLst/>
                <a:uLnTx/>
                <a:uFillTx/>
                <a:latin typeface="Calibri"/>
                <a:ea typeface="+mn-ea"/>
                <a:cs typeface="+mn-cs"/>
                <a:sym typeface="Wingdings 3"/>
                <a:hlinkClick r:id="rId4" action="ppaction://hlinksldjump">
                  <a:extLst>
                    <a:ext uri="{A12FA001-AC4F-418D-AE19-62706E023703}">
                      <ahyp:hlinkClr xmlns:ahyp="http://schemas.microsoft.com/office/drawing/2018/hyperlinkcolor" val="tx"/>
                    </a:ext>
                  </a:extLst>
                </a:hlinkClick>
              </a:rPr>
              <a:t></a:t>
            </a:r>
            <a:endParaRPr lang="en-US" sz="1200" dirty="0"/>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CA" sz="1200" dirty="0"/>
              <a:t>At planting, 35% of Nitrogen volume was mid-row banded and 30% side banded. </a:t>
            </a:r>
            <a:r>
              <a:rPr kumimoji="0" lang="en-US" sz="1200" b="0" i="0" u="none" strike="noStrike" kern="1200" cap="none" spc="0" normalizeH="0" baseline="0" noProof="0" dirty="0">
                <a:ln>
                  <a:noFill/>
                </a:ln>
                <a:effectLst/>
                <a:uLnTx/>
                <a:uFillTx/>
                <a:latin typeface="Calibri"/>
                <a:ea typeface="+mn-ea"/>
                <a:cs typeface="+mn-cs"/>
                <a:sym typeface="Wingdings 3"/>
                <a:hlinkClick r:id="rId5" action="ppaction://hlinksldjump">
                  <a:extLst>
                    <a:ext uri="{A12FA001-AC4F-418D-AE19-62706E023703}">
                      <ahyp:hlinkClr xmlns:ahyp="http://schemas.microsoft.com/office/drawing/2018/hyperlinkcolor" val="tx"/>
                    </a:ext>
                  </a:extLst>
                </a:hlinkClick>
              </a:rPr>
              <a:t> </a:t>
            </a:r>
            <a:endParaRPr kumimoji="0" lang="en-US" sz="1200" b="0" i="0" u="none" strike="noStrike" kern="1200" cap="none" spc="0" normalizeH="0" baseline="0" noProof="0" dirty="0">
              <a:ln>
                <a:noFill/>
              </a:ln>
              <a:effectLst/>
              <a:uLnTx/>
              <a:uFillTx/>
              <a:latin typeface="Calibri"/>
              <a:ea typeface="+mn-ea"/>
              <a:cs typeface="+mn-cs"/>
              <a:sym typeface="Wingdings 3"/>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CA" sz="1200" dirty="0"/>
              <a:t>Average rate = 99 lbs./ac; an increase compared to 2022.</a:t>
            </a:r>
            <a:r>
              <a:rPr lang="en-US" sz="1200" dirty="0">
                <a:latin typeface="Calibri"/>
                <a:sym typeface="Wingdings 3"/>
              </a:rPr>
              <a:t> </a:t>
            </a:r>
            <a:r>
              <a:rPr kumimoji="0" lang="en-US" sz="1200" b="0" i="0" u="none" strike="noStrike" kern="1200" cap="none" spc="0" normalizeH="0" baseline="0" noProof="0" dirty="0">
                <a:ln>
                  <a:noFill/>
                </a:ln>
                <a:effectLst/>
                <a:uLnTx/>
                <a:uFillTx/>
                <a:latin typeface="Calibri"/>
                <a:ea typeface="+mn-ea"/>
                <a:cs typeface="+mn-cs"/>
                <a:sym typeface="Wingdings 3"/>
                <a:hlinkClick r:id="rId6" action="ppaction://hlinksldjump">
                  <a:extLst>
                    <a:ext uri="{A12FA001-AC4F-418D-AE19-62706E023703}">
                      <ahyp:hlinkClr xmlns:ahyp="http://schemas.microsoft.com/office/drawing/2018/hyperlinkcolor" val="tx"/>
                    </a:ext>
                  </a:extLst>
                </a:hlinkClick>
              </a:rPr>
              <a:t></a:t>
            </a:r>
            <a:r>
              <a:rPr lang="en-US" sz="1200" dirty="0">
                <a:sym typeface="Wingdings 3"/>
              </a:rPr>
              <a:t>  In the spring before planting the average Nitrogen rate was 100 lbs./ac. </a:t>
            </a:r>
            <a:r>
              <a:rPr kumimoji="0" lang="en-US" sz="1200" b="0" i="0" u="none" strike="noStrike" kern="1200" cap="none" spc="0" normalizeH="0" baseline="0" noProof="0" dirty="0">
                <a:ln>
                  <a:noFill/>
                </a:ln>
                <a:effectLst/>
                <a:uLnTx/>
                <a:uFillTx/>
                <a:latin typeface="Calibri"/>
                <a:ea typeface="+mn-ea"/>
                <a:cs typeface="+mn-cs"/>
                <a:sym typeface="Wingdings 3"/>
                <a:hlinkClick r:id="rId7" action="ppaction://hlinksldjump">
                  <a:extLst>
                    <a:ext uri="{A12FA001-AC4F-418D-AE19-62706E023703}">
                      <ahyp:hlinkClr xmlns:ahyp="http://schemas.microsoft.com/office/drawing/2018/hyperlinkcolor" val="tx"/>
                    </a:ext>
                  </a:extLst>
                </a:hlinkClick>
              </a:rPr>
              <a:t></a:t>
            </a:r>
            <a:r>
              <a:rPr lang="en-US" sz="1200" dirty="0">
                <a:sym typeface="Wingdings 3"/>
              </a:rPr>
              <a:t> </a:t>
            </a:r>
            <a:endParaRPr kumimoji="0" lang="en-CA" sz="1200" b="0" i="0" u="none" strike="noStrike" kern="1200" cap="none" spc="0" normalizeH="0" baseline="0" noProof="0" dirty="0">
              <a:ln>
                <a:noFill/>
              </a:ln>
              <a:effectLst/>
              <a:uLnTx/>
              <a:uFillTx/>
              <a:latin typeface="Calibri"/>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US" sz="1200" dirty="0">
              <a:latin typeface="Calibri"/>
              <a:cs typeface="Calibri" panose="020F0502020204030204"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lang="en-US" sz="1200" b="1" dirty="0">
                <a:cs typeface="Calibri" panose="020F0502020204030204" pitchFamily="34" charset="0"/>
              </a:rPr>
              <a:t>Primary Phosphorus fertilizers were applied on 91% of spring wheat acres</a:t>
            </a:r>
            <a:r>
              <a:rPr kumimoji="0" lang="en-US" sz="1200" b="1" i="0" u="none" strike="noStrike" kern="1200" cap="none" spc="0" normalizeH="0" baseline="0" noProof="0" dirty="0">
                <a:ln>
                  <a:noFill/>
                </a:ln>
                <a:effectLst/>
                <a:uLnTx/>
                <a:uFillTx/>
                <a:latin typeface="Calibri"/>
                <a:ea typeface="+mn-ea"/>
                <a:cs typeface="Calibri" panose="020F0502020204030204" pitchFamily="34" charset="0"/>
              </a:rPr>
              <a:t>. </a:t>
            </a:r>
            <a:r>
              <a:rPr kumimoji="0" lang="en-US" sz="1200" b="0" i="0" u="none" strike="noStrike" kern="1200" cap="none" spc="0" normalizeH="0" baseline="0" noProof="0" dirty="0">
                <a:ln>
                  <a:noFill/>
                </a:ln>
                <a:effectLst/>
                <a:uLnTx/>
                <a:uFillTx/>
                <a:latin typeface="Calibri"/>
                <a:ea typeface="+mn-ea"/>
                <a:cs typeface="+mn-cs"/>
                <a:sym typeface="Wingdings 3"/>
                <a:hlinkClick r:id="rId8" action="ppaction://hlinksldjump">
                  <a:extLst>
                    <a:ext uri="{A12FA001-AC4F-418D-AE19-62706E023703}">
                      <ahyp:hlinkClr xmlns:ahyp="http://schemas.microsoft.com/office/drawing/2018/hyperlinkcolor" val="tx"/>
                    </a:ext>
                  </a:extLst>
                </a:hlinkClick>
              </a:rPr>
              <a:t></a:t>
            </a:r>
            <a:r>
              <a:rPr kumimoji="0" lang="en-US" sz="1200" b="0" i="0" u="none" strike="noStrike" kern="1200" cap="none" spc="0" normalizeH="0" baseline="0" noProof="0" dirty="0">
                <a:ln>
                  <a:noFill/>
                </a:ln>
                <a:effectLst/>
                <a:uLnTx/>
                <a:uFillTx/>
                <a:latin typeface="Calibri"/>
                <a:ea typeface="+mn-ea"/>
                <a:cs typeface="+mn-cs"/>
                <a:sym typeface="Wingdings 3"/>
                <a:hlinkClick r:id="rId2" action="ppaction://hlinksldjump">
                  <a:extLst>
                    <a:ext uri="{A12FA001-AC4F-418D-AE19-62706E023703}">
                      <ahyp:hlinkClr xmlns:ahyp="http://schemas.microsoft.com/office/drawing/2018/hyperlinkcolor" val="tx"/>
                    </a:ext>
                  </a:extLst>
                </a:hlinkClick>
              </a:rPr>
              <a:t> </a:t>
            </a:r>
            <a:endParaRPr kumimoji="0" lang="en-US" sz="1200" b="0" i="0" u="none" strike="noStrike" kern="1200" cap="none" spc="0" normalizeH="0" baseline="0" noProof="0" dirty="0">
              <a:ln>
                <a:noFill/>
              </a:ln>
              <a:effectLst/>
              <a:uLnTx/>
              <a:uFillTx/>
              <a:latin typeface="Calibri"/>
              <a:ea typeface="+mn-ea"/>
              <a:cs typeface="+mn-cs"/>
              <a:sym typeface="Wingdings 3"/>
            </a:endParaRP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dirty="0"/>
              <a:t>MAP represents 78% of total Phosphorus volume an increase in 2023; use of liquid ammonium polyphosphate also increased</a:t>
            </a:r>
            <a:r>
              <a:rPr kumimoji="0" lang="en-US" sz="1200" b="0" i="0" u="none" strike="noStrike" kern="1200" cap="none" spc="0" normalizeH="0" baseline="0" noProof="0" dirty="0">
                <a:ln>
                  <a:noFill/>
                </a:ln>
                <a:effectLst/>
                <a:uLnTx/>
                <a:uFillTx/>
                <a:latin typeface="Calibri"/>
                <a:ea typeface="+mn-ea"/>
                <a:cs typeface="+mn-cs"/>
              </a:rPr>
              <a:t>. </a:t>
            </a:r>
            <a:r>
              <a:rPr kumimoji="0" lang="en-US" sz="1200" b="0" i="0" u="none" strike="noStrike" kern="1200" cap="none" spc="0" normalizeH="0" baseline="0" noProof="0" dirty="0">
                <a:ln>
                  <a:noFill/>
                </a:ln>
                <a:effectLst/>
                <a:uLnTx/>
                <a:uFillTx/>
                <a:latin typeface="Calibri"/>
                <a:ea typeface="+mn-ea"/>
                <a:cs typeface="+mn-cs"/>
                <a:sym typeface="Wingdings 3"/>
                <a:hlinkClick r:id="rId9" action="ppaction://hlinksldjump">
                  <a:extLst>
                    <a:ext uri="{A12FA001-AC4F-418D-AE19-62706E023703}">
                      <ahyp:hlinkClr xmlns:ahyp="http://schemas.microsoft.com/office/drawing/2018/hyperlinkcolor" val="tx"/>
                    </a:ext>
                  </a:extLst>
                </a:hlinkClick>
              </a:rPr>
              <a:t></a:t>
            </a:r>
            <a:endParaRPr kumimoji="0" lang="en-US" sz="1200" b="0" i="0" u="none" strike="noStrike" kern="1200" cap="none" spc="0" normalizeH="0" baseline="0" noProof="0" dirty="0">
              <a:ln>
                <a:noFill/>
              </a:ln>
              <a:effectLst/>
              <a:uLnTx/>
              <a:uFillTx/>
              <a:latin typeface="Calibri"/>
              <a:ea typeface="+mn-ea"/>
              <a:cs typeface="+mn-cs"/>
              <a:sym typeface="Wingdings 3"/>
            </a:endParaRPr>
          </a:p>
          <a:p>
            <a:pPr marL="171450" indent="-171450">
              <a:spcBef>
                <a:spcPts val="300"/>
              </a:spcBef>
              <a:buFont typeface="Arial" panose="020B0604020202020204" pitchFamily="34" charset="0"/>
              <a:buChar char="•"/>
              <a:defRPr/>
            </a:pPr>
            <a:r>
              <a:rPr lang="en-US" sz="1200" dirty="0"/>
              <a:t>90% of Phosphorus volumes were applied at planting; similar to volumes applied in 2022. </a:t>
            </a:r>
            <a:r>
              <a:rPr kumimoji="0" lang="en-US" sz="1200" b="0" i="0" u="none" strike="noStrike" kern="1200" cap="none" spc="0" normalizeH="0" baseline="0" noProof="0" dirty="0">
                <a:ln>
                  <a:noFill/>
                </a:ln>
                <a:effectLst/>
                <a:uLnTx/>
                <a:uFillTx/>
                <a:latin typeface="Calibri"/>
                <a:ea typeface="+mn-ea"/>
                <a:cs typeface="+mn-cs"/>
                <a:sym typeface="Wingdings 3"/>
                <a:hlinkClick r:id="rId10" action="ppaction://hlinksldjump">
                  <a:extLst>
                    <a:ext uri="{A12FA001-AC4F-418D-AE19-62706E023703}">
                      <ahyp:hlinkClr xmlns:ahyp="http://schemas.microsoft.com/office/drawing/2018/hyperlinkcolor" val="tx"/>
                    </a:ext>
                  </a:extLst>
                </a:hlinkClick>
              </a:rPr>
              <a:t></a:t>
            </a:r>
            <a:endParaRPr lang="en-US" sz="1200" dirty="0"/>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dirty="0"/>
              <a:t>50% of P₂O₅ volumes were seed placed, 28% side-banded and 14% mid-row banded. </a:t>
            </a:r>
            <a:r>
              <a:rPr kumimoji="0" lang="en-US" sz="1200" b="0" i="0" u="none" strike="noStrike" kern="1200" cap="none" spc="0" normalizeH="0" baseline="0" noProof="0" dirty="0">
                <a:ln>
                  <a:noFill/>
                </a:ln>
                <a:effectLst/>
                <a:uLnTx/>
                <a:uFillTx/>
                <a:latin typeface="Calibri"/>
                <a:ea typeface="+mn-ea"/>
                <a:cs typeface="+mn-cs"/>
                <a:sym typeface="Wingdings 3"/>
                <a:hlinkClick r:id="rId11" action="ppaction://hlinksldjump">
                  <a:extLst>
                    <a:ext uri="{A12FA001-AC4F-418D-AE19-62706E023703}">
                      <ahyp:hlinkClr xmlns:ahyp="http://schemas.microsoft.com/office/drawing/2018/hyperlinkcolor" val="tx"/>
                    </a:ext>
                  </a:extLst>
                </a:hlinkClick>
              </a:rPr>
              <a:t></a:t>
            </a:r>
            <a:r>
              <a:rPr kumimoji="0" lang="en-US" sz="1200" b="0" i="0" u="none" strike="noStrike" kern="1200" cap="none" spc="0" normalizeH="0" baseline="0" noProof="0" dirty="0">
                <a:ln>
                  <a:noFill/>
                </a:ln>
                <a:effectLst/>
                <a:uLnTx/>
                <a:uFillTx/>
                <a:latin typeface="Calibri"/>
                <a:ea typeface="+mn-ea"/>
                <a:cs typeface="+mn-cs"/>
                <a:sym typeface="Wingdings 3"/>
                <a:hlinkClick r:id="rId5" action="ppaction://hlinksldjump">
                  <a:extLst>
                    <a:ext uri="{A12FA001-AC4F-418D-AE19-62706E023703}">
                      <ahyp:hlinkClr xmlns:ahyp="http://schemas.microsoft.com/office/drawing/2018/hyperlinkcolor" val="tx"/>
                    </a:ext>
                  </a:extLst>
                </a:hlinkClick>
              </a:rPr>
              <a:t> </a:t>
            </a:r>
            <a:endParaRPr lang="en-US" sz="1200" dirty="0"/>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CA" sz="1200" dirty="0"/>
              <a:t>Average rate = 30 lbs./ac; stable in 2023. </a:t>
            </a:r>
            <a:r>
              <a:rPr kumimoji="0" lang="en-US" sz="1200" b="0" i="0" u="none" strike="noStrike" kern="1200" cap="none" spc="0" normalizeH="0" baseline="0" noProof="0" dirty="0">
                <a:ln>
                  <a:noFill/>
                </a:ln>
                <a:effectLst/>
                <a:uLnTx/>
                <a:uFillTx/>
                <a:latin typeface="Calibri"/>
                <a:ea typeface="+mn-ea"/>
                <a:cs typeface="+mn-cs"/>
                <a:sym typeface="Wingdings 3"/>
                <a:hlinkClick r:id="rId12" action="ppaction://hlinksldjump">
                  <a:extLst>
                    <a:ext uri="{A12FA001-AC4F-418D-AE19-62706E023703}">
                      <ahyp:hlinkClr xmlns:ahyp="http://schemas.microsoft.com/office/drawing/2018/hyperlinkcolor" val="tx"/>
                    </a:ext>
                  </a:extLst>
                </a:hlinkClick>
              </a:rPr>
              <a:t></a:t>
            </a:r>
            <a:r>
              <a:rPr lang="en-US" sz="1200" dirty="0">
                <a:sym typeface="Wingdings 3"/>
              </a:rPr>
              <a:t> About 13% of spring wheat acres were not treated with </a:t>
            </a:r>
            <a:r>
              <a:rPr lang="en-US" sz="1200" dirty="0"/>
              <a:t>P₂O₅. </a:t>
            </a:r>
            <a:r>
              <a:rPr kumimoji="0" lang="en-US" sz="1200" b="0" i="0" u="none" strike="noStrike" kern="1200" cap="none" spc="0" normalizeH="0" baseline="0" noProof="0" dirty="0">
                <a:ln>
                  <a:noFill/>
                </a:ln>
                <a:effectLst/>
                <a:uLnTx/>
                <a:uFillTx/>
                <a:latin typeface="Calibri"/>
                <a:ea typeface="+mn-ea"/>
                <a:cs typeface="+mn-cs"/>
                <a:sym typeface="Wingdings 3"/>
                <a:hlinkClick r:id="rId13" action="ppaction://hlinksldjump">
                  <a:extLst>
                    <a:ext uri="{A12FA001-AC4F-418D-AE19-62706E023703}">
                      <ahyp:hlinkClr xmlns:ahyp="http://schemas.microsoft.com/office/drawing/2018/hyperlinkcolor" val="tx"/>
                    </a:ext>
                  </a:extLst>
                </a:hlinkClick>
              </a:rPr>
              <a:t></a:t>
            </a:r>
            <a:endParaRPr kumimoji="0" lang="en-CA" sz="1200" b="0" i="0" u="none" strike="noStrike" kern="1200" cap="none" spc="0" normalizeH="0" baseline="0" noProof="0" dirty="0">
              <a:ln>
                <a:noFill/>
              </a:ln>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0000"/>
              </a:solidFill>
              <a:effectLst/>
              <a:uLnTx/>
              <a:uFillTx/>
              <a:latin typeface="Calibri"/>
              <a:ea typeface="+mn-ea"/>
              <a:cs typeface="+mn-cs"/>
            </a:endParaRPr>
          </a:p>
          <a:p>
            <a:pPr>
              <a:spcAft>
                <a:spcPts val="300"/>
              </a:spcAft>
              <a:defRPr/>
            </a:pPr>
            <a:r>
              <a:rPr lang="en-US" sz="1200" b="1" dirty="0">
                <a:cs typeface="Calibri" panose="020F0502020204030204" pitchFamily="34" charset="0"/>
              </a:rPr>
              <a:t>Potassium fertilizers were applied on 38% of spring wheat acres</a:t>
            </a:r>
            <a:r>
              <a:rPr kumimoji="0" lang="en-US" sz="1200" b="1" i="0" u="none" strike="noStrike" kern="1200" cap="none" spc="0" normalizeH="0" baseline="0" noProof="0" dirty="0">
                <a:ln>
                  <a:noFill/>
                </a:ln>
                <a:effectLst/>
                <a:uLnTx/>
                <a:uFillTx/>
                <a:latin typeface="Calibri"/>
                <a:ea typeface="+mn-ea"/>
                <a:cs typeface="Calibri" panose="020F0502020204030204" pitchFamily="34" charset="0"/>
              </a:rPr>
              <a:t>. </a:t>
            </a:r>
            <a:r>
              <a:rPr kumimoji="0" lang="en-US" sz="1200" b="0" i="0" u="none" strike="noStrike" kern="1200" cap="none" spc="0" normalizeH="0" baseline="0" noProof="0" dirty="0">
                <a:ln>
                  <a:noFill/>
                </a:ln>
                <a:effectLst/>
                <a:uLnTx/>
                <a:uFillTx/>
                <a:latin typeface="Calibri"/>
                <a:ea typeface="+mn-ea"/>
                <a:cs typeface="+mn-cs"/>
                <a:sym typeface="Wingdings 3"/>
                <a:hlinkClick r:id="rId14" action="ppaction://hlinksldjump">
                  <a:extLst>
                    <a:ext uri="{A12FA001-AC4F-418D-AE19-62706E023703}">
                      <ahyp:hlinkClr xmlns:ahyp="http://schemas.microsoft.com/office/drawing/2018/hyperlinkcolor" val="tx"/>
                    </a:ext>
                  </a:extLst>
                </a:hlinkClick>
              </a:rPr>
              <a:t></a:t>
            </a:r>
            <a:r>
              <a:rPr kumimoji="0" lang="en-US" sz="1200" b="0" i="0" u="none" strike="noStrike" kern="1200" cap="none" spc="0" normalizeH="0" baseline="0" noProof="0" dirty="0">
                <a:ln>
                  <a:noFill/>
                </a:ln>
                <a:effectLst/>
                <a:uLnTx/>
                <a:uFillTx/>
                <a:latin typeface="Calibri"/>
                <a:ea typeface="+mn-ea"/>
                <a:cs typeface="+mn-cs"/>
                <a:sym typeface="Wingdings 3"/>
                <a:hlinkClick r:id="rId2" action="ppaction://hlinksldjump">
                  <a:extLst>
                    <a:ext uri="{A12FA001-AC4F-418D-AE19-62706E023703}">
                      <ahyp:hlinkClr xmlns:ahyp="http://schemas.microsoft.com/office/drawing/2018/hyperlinkcolor" val="tx"/>
                    </a:ext>
                  </a:extLst>
                </a:hlinkClick>
              </a:rPr>
              <a:t> </a:t>
            </a:r>
            <a:endParaRPr kumimoji="0" lang="en-US" sz="1200" b="1" i="0" u="none" strike="noStrike" kern="1200" cap="none" spc="0" normalizeH="0" baseline="0" noProof="0" dirty="0">
              <a:ln>
                <a:noFill/>
              </a:ln>
              <a:effectLst/>
              <a:uLnTx/>
              <a:uFillTx/>
              <a:latin typeface="Calibri"/>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dirty="0"/>
              <a:t>Dry potash represents 87% of total volume; similar to volumes in 2022</a:t>
            </a:r>
            <a:r>
              <a:rPr kumimoji="0" lang="en-US" sz="1200" b="0" i="0" u="none" strike="noStrike" kern="1200" cap="none" spc="0" normalizeH="0" baseline="0" noProof="0" dirty="0">
                <a:ln>
                  <a:noFill/>
                </a:ln>
                <a:effectLst/>
                <a:uLnTx/>
                <a:uFillTx/>
                <a:latin typeface="Calibri"/>
                <a:ea typeface="+mn-ea"/>
                <a:cs typeface="+mn-cs"/>
              </a:rPr>
              <a:t>.</a:t>
            </a:r>
            <a:r>
              <a:rPr kumimoji="0" lang="en-CA" sz="1200" b="0" i="0" u="none" strike="noStrike" kern="1200" cap="none" spc="0" normalizeH="0" baseline="0" noProof="0" dirty="0">
                <a:ln>
                  <a:noFill/>
                </a:ln>
                <a:effectLst/>
                <a:uLnTx/>
                <a:uFillTx/>
                <a:latin typeface="Calibri"/>
                <a:ea typeface="+mn-ea"/>
                <a:cs typeface="+mn-cs"/>
              </a:rPr>
              <a:t> </a:t>
            </a:r>
            <a:r>
              <a:rPr kumimoji="0" lang="en-US" sz="1200" b="0" i="0" u="none" strike="noStrike" kern="1200" cap="none" spc="0" normalizeH="0" baseline="0" noProof="0" dirty="0">
                <a:ln>
                  <a:noFill/>
                </a:ln>
                <a:effectLst/>
                <a:uLnTx/>
                <a:uFillTx/>
                <a:latin typeface="Calibri"/>
                <a:ea typeface="+mn-ea"/>
                <a:cs typeface="+mn-cs"/>
                <a:sym typeface="Wingdings 3"/>
                <a:hlinkClick r:id="rId15" action="ppaction://hlinksldjump">
                  <a:extLst>
                    <a:ext uri="{A12FA001-AC4F-418D-AE19-62706E023703}">
                      <ahyp:hlinkClr xmlns:ahyp="http://schemas.microsoft.com/office/drawing/2018/hyperlinkcolor" val="tx"/>
                    </a:ext>
                  </a:extLst>
                </a:hlinkClick>
              </a:rPr>
              <a:t></a:t>
            </a:r>
            <a:endParaRPr kumimoji="0" lang="en-US" sz="1200" b="0" i="0" u="none" strike="noStrike" kern="1200" cap="none" spc="0" normalizeH="0" baseline="0" noProof="0" dirty="0">
              <a:ln>
                <a:noFill/>
              </a:ln>
              <a:effectLst/>
              <a:uLnTx/>
              <a:uFillTx/>
              <a:latin typeface="Calibri"/>
              <a:ea typeface="+mn-ea"/>
              <a:cs typeface="+mn-cs"/>
              <a:sym typeface="Wingdings 3"/>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dirty="0"/>
              <a:t>91% of K₂O volumes were applied at planting; similar volumes applied at all other timings. </a:t>
            </a:r>
            <a:r>
              <a:rPr kumimoji="0" lang="en-US" sz="1200" b="0" i="0" u="none" strike="noStrike" kern="1200" cap="none" spc="0" normalizeH="0" baseline="0" noProof="0" dirty="0">
                <a:ln>
                  <a:noFill/>
                </a:ln>
                <a:effectLst/>
                <a:uLnTx/>
                <a:uFillTx/>
                <a:latin typeface="Calibri"/>
                <a:ea typeface="+mn-ea"/>
                <a:cs typeface="+mn-cs"/>
                <a:sym typeface="Wingdings 3"/>
                <a:hlinkClick r:id="rId16" action="ppaction://hlinksldjump">
                  <a:extLst>
                    <a:ext uri="{A12FA001-AC4F-418D-AE19-62706E023703}">
                      <ahyp:hlinkClr xmlns:ahyp="http://schemas.microsoft.com/office/drawing/2018/hyperlinkcolor" val="tx"/>
                    </a:ext>
                  </a:extLst>
                </a:hlinkClick>
              </a:rPr>
              <a:t></a:t>
            </a:r>
            <a:endParaRPr lang="en-US" sz="1200" dirty="0"/>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dirty="0"/>
              <a:t>26% of K₂O volumes were side-banded, 27% mid-row banded, and 34% seed placed. </a:t>
            </a:r>
            <a:r>
              <a:rPr kumimoji="0" lang="en-US" sz="1200" b="0" i="0" u="none" strike="noStrike" kern="1200" cap="none" spc="0" normalizeH="0" baseline="0" noProof="0" dirty="0">
                <a:ln>
                  <a:noFill/>
                </a:ln>
                <a:effectLst/>
                <a:uLnTx/>
                <a:uFillTx/>
                <a:latin typeface="Calibri"/>
                <a:ea typeface="+mn-ea"/>
                <a:cs typeface="+mn-cs"/>
                <a:sym typeface="Wingdings 3"/>
                <a:hlinkClick r:id="rId17" action="ppaction://hlinksldjump">
                  <a:extLst>
                    <a:ext uri="{A12FA001-AC4F-418D-AE19-62706E023703}">
                      <ahyp:hlinkClr xmlns:ahyp="http://schemas.microsoft.com/office/drawing/2018/hyperlinkcolor" val="tx"/>
                    </a:ext>
                  </a:extLst>
                </a:hlinkClick>
              </a:rPr>
              <a:t></a:t>
            </a:r>
            <a:r>
              <a:rPr kumimoji="0" lang="en-US" sz="1200" b="0" i="0" u="none" strike="noStrike" kern="1200" cap="none" spc="0" normalizeH="0" baseline="0" noProof="0" dirty="0">
                <a:ln>
                  <a:noFill/>
                </a:ln>
                <a:effectLst/>
                <a:uLnTx/>
                <a:uFillTx/>
                <a:latin typeface="Calibri"/>
                <a:ea typeface="+mn-ea"/>
                <a:cs typeface="+mn-cs"/>
                <a:sym typeface="Wingdings 3"/>
                <a:hlinkClick r:id="rId5" action="ppaction://hlinksldjump">
                  <a:extLst>
                    <a:ext uri="{A12FA001-AC4F-418D-AE19-62706E023703}">
                      <ahyp:hlinkClr xmlns:ahyp="http://schemas.microsoft.com/office/drawing/2018/hyperlinkcolor" val="tx"/>
                    </a:ext>
                  </a:extLst>
                </a:hlinkClick>
              </a:rPr>
              <a:t> </a:t>
            </a:r>
            <a:endParaRPr lang="en-US" sz="1200" dirty="0"/>
          </a:p>
          <a:p>
            <a:pPr marL="171450" indent="-171450">
              <a:spcAft>
                <a:spcPts val="300"/>
              </a:spcAft>
              <a:buFont typeface="Arial" panose="020B0604020202020204" pitchFamily="34" charset="0"/>
              <a:buChar char="•"/>
              <a:defRPr/>
            </a:pPr>
            <a:r>
              <a:rPr lang="en-US" sz="1200" dirty="0"/>
              <a:t>Average rate = 6.5 lbs./ac; slightly lower in 2023. </a:t>
            </a:r>
            <a:r>
              <a:rPr kumimoji="0" lang="en-US" sz="1200" b="0" i="0" u="none" strike="noStrike" kern="1200" cap="none" spc="0" normalizeH="0" baseline="0" noProof="0" dirty="0">
                <a:ln>
                  <a:noFill/>
                </a:ln>
                <a:effectLst/>
                <a:uLnTx/>
                <a:uFillTx/>
                <a:latin typeface="Calibri"/>
                <a:ea typeface="+mn-ea"/>
                <a:cs typeface="+mn-cs"/>
                <a:sym typeface="Wingdings 3"/>
                <a:hlinkClick r:id="rId18" action="ppaction://hlinksldjump">
                  <a:extLst>
                    <a:ext uri="{A12FA001-AC4F-418D-AE19-62706E023703}">
                      <ahyp:hlinkClr xmlns:ahyp="http://schemas.microsoft.com/office/drawing/2018/hyperlinkcolor" val="tx"/>
                    </a:ext>
                  </a:extLst>
                </a:hlinkClick>
              </a:rPr>
              <a:t></a:t>
            </a:r>
            <a:r>
              <a:rPr lang="en-US" sz="1200" dirty="0"/>
              <a:t> </a:t>
            </a:r>
            <a:r>
              <a:rPr lang="en-US" sz="1200" dirty="0">
                <a:sym typeface="Wingdings 3"/>
              </a:rPr>
              <a:t>61% of spring wheat acres were not treated with any K₂O. </a:t>
            </a:r>
            <a:r>
              <a:rPr kumimoji="0" lang="en-US" sz="1200" b="0" i="0" u="none" strike="noStrike" kern="1200" cap="none" spc="0" normalizeH="0" baseline="0" noProof="0" dirty="0">
                <a:ln>
                  <a:noFill/>
                </a:ln>
                <a:effectLst/>
                <a:uLnTx/>
                <a:uFillTx/>
                <a:latin typeface="Calibri"/>
                <a:ea typeface="+mn-ea"/>
                <a:cs typeface="+mn-cs"/>
                <a:sym typeface="Wingdings 3"/>
                <a:hlinkClick r:id="rId19" action="ppaction://hlinksldjump">
                  <a:extLst>
                    <a:ext uri="{A12FA001-AC4F-418D-AE19-62706E023703}">
                      <ahyp:hlinkClr xmlns:ahyp="http://schemas.microsoft.com/office/drawing/2018/hyperlinkcolor" val="tx"/>
                    </a:ext>
                  </a:extLst>
                </a:hlinkClick>
              </a:rPr>
              <a:t></a:t>
            </a:r>
            <a:endParaRPr kumimoji="0" lang="en-CA" sz="1200" b="0" i="0" u="none" strike="noStrike" kern="1200" cap="none" spc="0" normalizeH="0" baseline="0" noProof="0" dirty="0">
              <a:ln>
                <a:noFill/>
              </a:ln>
              <a:effectLst/>
              <a:uLnTx/>
              <a:uFillTx/>
              <a:latin typeface="Calibri"/>
              <a:ea typeface="+mn-ea"/>
              <a:cs typeface="+mn-cs"/>
            </a:endParaRPr>
          </a:p>
          <a:p>
            <a:pPr marR="0" lvl="0" algn="l" defTabSz="914400" rtl="0" eaLnBrk="1" fontAlgn="auto" latinLnBrk="0" hangingPunct="1">
              <a:lnSpc>
                <a:spcPct val="100000"/>
              </a:lnSpc>
              <a:spcBef>
                <a:spcPts val="0"/>
              </a:spcBef>
              <a:spcAft>
                <a:spcPts val="300"/>
              </a:spcAft>
              <a:buClrTx/>
              <a:buSzTx/>
              <a:tabLst/>
              <a:defRPr/>
            </a:pPr>
            <a:r>
              <a:rPr lang="en-US" sz="1200" dirty="0">
                <a:solidFill>
                  <a:srgbClr val="FF0000"/>
                </a:solidFill>
                <a:sym typeface="Wingdings 3"/>
              </a:rPr>
              <a:t> </a:t>
            </a:r>
            <a:endParaRPr kumimoji="0" lang="en-CA" sz="12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200" b="1" dirty="0">
                <a:cs typeface="Calibri" panose="020F0502020204030204" pitchFamily="34" charset="0"/>
              </a:rPr>
              <a:t>Primary Sulphur fertilizers were applied on 29% of </a:t>
            </a:r>
            <a:r>
              <a:rPr lang="en-CA" sz="1200" b="1" dirty="0">
                <a:cs typeface="Calibri" panose="020F0502020204030204" pitchFamily="34" charset="0"/>
              </a:rPr>
              <a:t>s</a:t>
            </a:r>
            <a:r>
              <a:rPr lang="en-CA" sz="1200" b="1" dirty="0"/>
              <a:t>pring wheat acres</a:t>
            </a:r>
            <a:r>
              <a:rPr kumimoji="0" lang="en-US" sz="1200" b="1" i="0" u="none" strike="noStrike" kern="1200" cap="none" spc="0" normalizeH="0" baseline="0" noProof="0" dirty="0">
                <a:ln>
                  <a:noFill/>
                </a:ln>
                <a:effectLst/>
                <a:uLnTx/>
                <a:uFillTx/>
                <a:latin typeface="Calibri"/>
                <a:ea typeface="+mn-ea"/>
                <a:cs typeface="Calibri" panose="020F0502020204030204" pitchFamily="34" charset="0"/>
              </a:rPr>
              <a:t>. </a:t>
            </a:r>
            <a:r>
              <a:rPr kumimoji="0" lang="en-US" sz="1200" b="0" i="0" u="none" strike="noStrike" kern="1200" cap="none" spc="0" normalizeH="0" baseline="0" noProof="0" dirty="0">
                <a:ln>
                  <a:noFill/>
                </a:ln>
                <a:effectLst/>
                <a:uLnTx/>
                <a:uFillTx/>
                <a:latin typeface="Calibri"/>
                <a:ea typeface="+mn-ea"/>
                <a:cs typeface="+mn-cs"/>
                <a:sym typeface="Wingdings 3"/>
                <a:hlinkClick r:id="rId20" action="ppaction://hlinksldjump">
                  <a:extLst>
                    <a:ext uri="{A12FA001-AC4F-418D-AE19-62706E023703}">
                      <ahyp:hlinkClr xmlns:ahyp="http://schemas.microsoft.com/office/drawing/2018/hyperlinkcolor" val="tx"/>
                    </a:ext>
                  </a:extLst>
                </a:hlinkClick>
              </a:rPr>
              <a:t></a:t>
            </a:r>
            <a:r>
              <a:rPr kumimoji="0" lang="en-US" sz="1200" b="0" i="0" u="none" strike="noStrike" kern="1200" cap="none" spc="0" normalizeH="0" baseline="0" noProof="0" dirty="0">
                <a:ln>
                  <a:noFill/>
                </a:ln>
                <a:effectLst/>
                <a:uLnTx/>
                <a:uFillTx/>
                <a:latin typeface="Calibri"/>
                <a:ea typeface="+mn-ea"/>
                <a:cs typeface="+mn-cs"/>
                <a:sym typeface="Wingdings 3"/>
                <a:hlinkClick r:id="rId2" action="ppaction://hlinksldjump">
                  <a:extLst>
                    <a:ext uri="{A12FA001-AC4F-418D-AE19-62706E023703}">
                      <ahyp:hlinkClr xmlns:ahyp="http://schemas.microsoft.com/office/drawing/2018/hyperlinkcolor" val="tx"/>
                    </a:ext>
                  </a:extLst>
                </a:hlinkClick>
              </a:rPr>
              <a:t> </a:t>
            </a:r>
            <a:endParaRPr kumimoji="0" lang="en-US" sz="1200" b="0" i="0" u="none" strike="noStrike" kern="1200" cap="none" spc="0" normalizeH="0" baseline="0" noProof="0" dirty="0">
              <a:ln>
                <a:noFill/>
              </a:ln>
              <a:effectLst/>
              <a:uLnTx/>
              <a:uFillTx/>
              <a:latin typeface="Calibri"/>
              <a:ea typeface="+mn-ea"/>
              <a:cs typeface="+mn-cs"/>
              <a:sym typeface="Wingdings 3"/>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dirty="0">
                <a:cs typeface="Calibri" panose="020F0502020204030204" pitchFamily="34" charset="0"/>
              </a:rPr>
              <a:t>Ammonium sulphate represents 26% of total volume; MicroEssentials, ammonium thiosulphate and Super S all increased in 2023. </a:t>
            </a:r>
            <a:r>
              <a:rPr kumimoji="0" lang="en-US" sz="1200" b="0" i="0" u="none" strike="noStrike" kern="1200" cap="none" spc="0" normalizeH="0" baseline="0" noProof="0" dirty="0">
                <a:ln>
                  <a:noFill/>
                </a:ln>
                <a:effectLst/>
                <a:uLnTx/>
                <a:uFillTx/>
                <a:latin typeface="Calibri"/>
                <a:ea typeface="+mn-ea"/>
                <a:cs typeface="+mn-cs"/>
                <a:sym typeface="Wingdings 3"/>
                <a:hlinkClick r:id="rId21" action="ppaction://hlinksldjump">
                  <a:extLst>
                    <a:ext uri="{A12FA001-AC4F-418D-AE19-62706E023703}">
                      <ahyp:hlinkClr xmlns:ahyp="http://schemas.microsoft.com/office/drawing/2018/hyperlinkcolor" val="tx"/>
                    </a:ext>
                  </a:extLst>
                </a:hlinkClick>
              </a:rPr>
              <a:t></a:t>
            </a:r>
            <a:endParaRPr kumimoji="0" lang="en-US" sz="1200" b="0" i="0" u="none" strike="noStrike" kern="1200" cap="none" spc="0" normalizeH="0" baseline="0" noProof="0" dirty="0">
              <a:ln>
                <a:noFill/>
              </a:ln>
              <a:effectLst/>
              <a:uLnTx/>
              <a:uFillTx/>
              <a:latin typeface="Calibri"/>
              <a:ea typeface="+mn-ea"/>
              <a:cs typeface="+mn-cs"/>
              <a:sym typeface="Wingdings 3"/>
            </a:endParaRPr>
          </a:p>
          <a:p>
            <a:pPr marL="171450" marR="0" lvl="0" indent="-171450" algn="l" defTabSz="914400" rtl="0" eaLnBrk="1" fontAlgn="auto" latinLnBrk="0" hangingPunct="1">
              <a:lnSpc>
                <a:spcPts val="1600"/>
              </a:lnSpc>
              <a:spcBef>
                <a:spcPts val="0"/>
              </a:spcBef>
              <a:spcAft>
                <a:spcPts val="300"/>
              </a:spcAft>
              <a:buClrTx/>
              <a:buSzTx/>
              <a:buFont typeface="Arial" pitchFamily="34" charset="0"/>
              <a:buChar char="•"/>
              <a:tabLst/>
              <a:defRPr/>
            </a:pPr>
            <a:r>
              <a:rPr lang="en-US" sz="1200" dirty="0">
                <a:cs typeface="Calibri" panose="020F0502020204030204" pitchFamily="34" charset="0"/>
              </a:rPr>
              <a:t>86% of Sulphur volumes were applied at planting, edging slightly lower compared to 2022. </a:t>
            </a:r>
            <a:r>
              <a:rPr kumimoji="0" lang="en-US" sz="1200" b="0" i="0" u="none" strike="noStrike" kern="1200" cap="none" spc="0" normalizeH="0" baseline="0" noProof="0" dirty="0">
                <a:ln>
                  <a:noFill/>
                </a:ln>
                <a:effectLst/>
                <a:uLnTx/>
                <a:uFillTx/>
                <a:latin typeface="Calibri"/>
                <a:ea typeface="+mn-ea"/>
                <a:cs typeface="+mn-cs"/>
                <a:sym typeface="Wingdings 3"/>
                <a:hlinkClick r:id="rId22"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marR="0" lvl="0" indent="-171450" algn="l" defTabSz="914400" rtl="0" eaLnBrk="1" fontAlgn="auto" latinLnBrk="0" hangingPunct="1">
              <a:lnSpc>
                <a:spcPts val="1600"/>
              </a:lnSpc>
              <a:spcBef>
                <a:spcPts val="0"/>
              </a:spcBef>
              <a:spcAft>
                <a:spcPts val="300"/>
              </a:spcAft>
              <a:buClrTx/>
              <a:buSzTx/>
              <a:buFont typeface="Arial" pitchFamily="34" charset="0"/>
              <a:buChar char="•"/>
              <a:tabLst/>
              <a:defRPr/>
            </a:pPr>
            <a:r>
              <a:rPr lang="en-US" sz="1200" dirty="0">
                <a:cs typeface="Calibri" panose="020F0502020204030204" pitchFamily="34" charset="0"/>
              </a:rPr>
              <a:t>23% of Sulphur volumes were side banded, 44% seed placed and 20% mid-row banded.</a:t>
            </a:r>
            <a:r>
              <a:rPr lang="en-US" sz="1200" dirty="0"/>
              <a:t> </a:t>
            </a:r>
            <a:r>
              <a:rPr kumimoji="0" lang="en-US" sz="1200" b="0" i="0" u="none" strike="noStrike" kern="1200" cap="none" spc="0" normalizeH="0" baseline="0" noProof="0" dirty="0">
                <a:ln>
                  <a:noFill/>
                </a:ln>
                <a:effectLst/>
                <a:uLnTx/>
                <a:uFillTx/>
                <a:latin typeface="Calibri"/>
                <a:ea typeface="+mn-ea"/>
                <a:cs typeface="+mn-cs"/>
                <a:sym typeface="Wingdings 3"/>
                <a:hlinkClick r:id="rId23" action="ppaction://hlinksldjump">
                  <a:extLst>
                    <a:ext uri="{A12FA001-AC4F-418D-AE19-62706E023703}">
                      <ahyp:hlinkClr xmlns:ahyp="http://schemas.microsoft.com/office/drawing/2018/hyperlinkcolor" val="tx"/>
                    </a:ext>
                  </a:extLst>
                </a:hlinkClick>
              </a:rPr>
              <a:t></a:t>
            </a:r>
            <a:r>
              <a:rPr kumimoji="0" lang="en-US" sz="1200" b="0" i="0" u="none" strike="noStrike" kern="1200" cap="none" spc="0" normalizeH="0" baseline="0" noProof="0" dirty="0">
                <a:ln>
                  <a:noFill/>
                </a:ln>
                <a:effectLst/>
                <a:uLnTx/>
                <a:uFillTx/>
                <a:latin typeface="Calibri"/>
                <a:ea typeface="+mn-ea"/>
                <a:cs typeface="+mn-cs"/>
                <a:sym typeface="Wingdings 3"/>
                <a:hlinkClick r:id="rId5" action="ppaction://hlinksldjump">
                  <a:extLst>
                    <a:ext uri="{A12FA001-AC4F-418D-AE19-62706E023703}">
                      <ahyp:hlinkClr xmlns:ahyp="http://schemas.microsoft.com/office/drawing/2018/hyperlinkcolor" val="tx"/>
                    </a:ext>
                  </a:extLst>
                </a:hlinkClick>
              </a:rPr>
              <a:t> </a:t>
            </a:r>
            <a:endParaRPr kumimoji="0" lang="en-US" sz="1200" b="0" i="0" u="none" strike="noStrike" kern="1200" cap="none" spc="0" normalizeH="0" baseline="0" noProof="0" dirty="0">
              <a:ln>
                <a:noFill/>
              </a:ln>
              <a:effectLst/>
              <a:uLnTx/>
              <a:uFillTx/>
              <a:latin typeface="Calibri"/>
              <a:ea typeface="+mn-ea"/>
              <a:cs typeface="Calibri" panose="020F0502020204030204" pitchFamily="34" charset="0"/>
            </a:endParaRPr>
          </a:p>
          <a:p>
            <a:pPr marL="171450" indent="-171450">
              <a:lnSpc>
                <a:spcPts val="1600"/>
              </a:lnSpc>
              <a:spcAft>
                <a:spcPts val="300"/>
              </a:spcAft>
              <a:buFont typeface="Arial" pitchFamily="34" charset="0"/>
              <a:buChar char="•"/>
              <a:defRPr/>
            </a:pPr>
            <a:r>
              <a:rPr lang="en-US" sz="1200" dirty="0">
                <a:cs typeface="Calibri" panose="020F0502020204030204" pitchFamily="34" charset="0"/>
              </a:rPr>
              <a:t>Average rate = 5.3 lbs./ac; a slight decrease compared to 2022. </a:t>
            </a:r>
            <a:r>
              <a:rPr lang="en-US" sz="1200" dirty="0">
                <a:cs typeface="Calibri" panose="020F0502020204030204" pitchFamily="34" charset="0"/>
                <a:sym typeface="Wingdings 3"/>
                <a:hlinkClick r:id="rId24"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sym typeface="Wingdings 3"/>
              </a:rPr>
              <a:t> 60% of spring wheat acres were not treated with any Sulphur. </a:t>
            </a:r>
            <a:r>
              <a:rPr lang="en-US" sz="1200" dirty="0">
                <a:cs typeface="Calibri" panose="020F0502020204030204" pitchFamily="34" charset="0"/>
                <a:sym typeface="Wingdings 3"/>
                <a:hlinkClick r:id="rId25" action="ppaction://hlinksldjump">
                  <a:extLst>
                    <a:ext uri="{A12FA001-AC4F-418D-AE19-62706E023703}">
                      <ahyp:hlinkClr xmlns:ahyp="http://schemas.microsoft.com/office/drawing/2018/hyperlinkcolor" val="tx"/>
                    </a:ext>
                  </a:extLst>
                </a:hlinkClick>
              </a:rPr>
              <a:t></a:t>
            </a:r>
            <a:endParaRPr kumimoji="0" lang="en-US" sz="1200" b="0" i="0" u="none" strike="noStrike" kern="1200" cap="none" spc="0" normalizeH="0" baseline="0" noProof="0" dirty="0">
              <a:ln>
                <a:noFill/>
              </a:ln>
              <a:effectLst/>
              <a:uLnTx/>
              <a:uFillTx/>
              <a:latin typeface="Calibri"/>
              <a:ea typeface="+mn-ea"/>
              <a:cs typeface="Calibri" panose="020F0502020204030204" pitchFamily="34" charset="0"/>
              <a:sym typeface="Wingdings 3"/>
            </a:endParaRPr>
          </a:p>
          <a:p>
            <a:pPr marL="171450" marR="0" lvl="0" indent="-171450" algn="l" defTabSz="914400" rtl="0" eaLnBrk="1" fontAlgn="auto" latinLnBrk="0" hangingPunct="1">
              <a:lnSpc>
                <a:spcPts val="1600"/>
              </a:lnSpc>
              <a:spcBef>
                <a:spcPts val="0"/>
              </a:spcBef>
              <a:spcAft>
                <a:spcPts val="300"/>
              </a:spcAft>
              <a:buClrTx/>
              <a:buSzTx/>
              <a:buFont typeface="Arial" pitchFamily="34" charset="0"/>
              <a:buChar char="•"/>
              <a:tabLst/>
              <a:defRPr/>
            </a:pPr>
            <a:endParaRPr kumimoji="0" lang="en-US" sz="1200" b="0" i="0" u="none" strike="noStrike" kern="1200" cap="none" spc="0" normalizeH="0" baseline="0" noProof="0" dirty="0">
              <a:ln>
                <a:noFill/>
              </a:ln>
              <a:solidFill>
                <a:srgbClr val="FF0000"/>
              </a:solidFill>
              <a:effectLst/>
              <a:uLnTx/>
              <a:uFillTx/>
              <a:latin typeface="Calibri"/>
              <a:ea typeface="+mn-ea"/>
              <a:cs typeface="Calibri" panose="020F0502020204030204" pitchFamily="34" charset="0"/>
              <a:sym typeface="Wingdings 3"/>
            </a:endParaRPr>
          </a:p>
          <a:p>
            <a:pPr marL="171450" marR="0" lvl="0" indent="-171450" algn="l" defTabSz="914400" rtl="0" eaLnBrk="1" fontAlgn="auto" latinLnBrk="0" hangingPunct="1">
              <a:lnSpc>
                <a:spcPts val="1600"/>
              </a:lnSpc>
              <a:spcBef>
                <a:spcPts val="0"/>
              </a:spcBef>
              <a:spcAft>
                <a:spcPts val="300"/>
              </a:spcAft>
              <a:buClrTx/>
              <a:buSzTx/>
              <a:buFont typeface="Arial" pitchFamily="34" charset="0"/>
              <a:buChar char="•"/>
              <a:tabLst/>
              <a:defRPr/>
            </a:pPr>
            <a:endParaRPr kumimoji="0" lang="en-US" sz="1200" b="0" i="0" u="none" strike="noStrike" kern="1200" cap="none" spc="0" normalizeH="0" baseline="0" noProof="0" dirty="0">
              <a:ln>
                <a:noFill/>
              </a:ln>
              <a:solidFill>
                <a:srgbClr val="FF0000"/>
              </a:solidFill>
              <a:effectLst/>
              <a:uLnTx/>
              <a:uFillTx/>
              <a:latin typeface="Calibri"/>
              <a:ea typeface="+mn-ea"/>
              <a:cs typeface="Calibri" panose="020F0502020204030204" pitchFamily="34" charset="0"/>
              <a:sym typeface="Wingdings 3"/>
            </a:endParaRPr>
          </a:p>
        </p:txBody>
      </p:sp>
      <p:grpSp>
        <p:nvGrpSpPr>
          <p:cNvPr id="2" name="Group 1"/>
          <p:cNvGrpSpPr/>
          <p:nvPr/>
        </p:nvGrpSpPr>
        <p:grpSpPr>
          <a:xfrm>
            <a:off x="2245326" y="3552825"/>
            <a:ext cx="9699552" cy="1280160"/>
            <a:chOff x="2360612" y="5019675"/>
            <a:chExt cx="9525000" cy="1280160"/>
          </a:xfrm>
        </p:grpSpPr>
        <p:sp>
          <p:nvSpPr>
            <p:cNvPr id="3" name="Rectangle 2"/>
            <p:cNvSpPr/>
            <p:nvPr/>
          </p:nvSpPr>
          <p:spPr>
            <a:xfrm>
              <a:off x="2360612" y="5019675"/>
              <a:ext cx="1295400" cy="1280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4" name="Straight Connector 3"/>
            <p:cNvCxnSpPr/>
            <p:nvPr/>
          </p:nvCxnSpPr>
          <p:spPr>
            <a:xfrm>
              <a:off x="2360612" y="6294967"/>
              <a:ext cx="9525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2245326" y="2202541"/>
            <a:ext cx="9699552" cy="1284667"/>
            <a:chOff x="2360612" y="3048000"/>
            <a:chExt cx="9525000" cy="1284667"/>
          </a:xfrm>
        </p:grpSpPr>
        <p:sp>
          <p:nvSpPr>
            <p:cNvPr id="6" name="Rectangle 5"/>
            <p:cNvSpPr/>
            <p:nvPr/>
          </p:nvSpPr>
          <p:spPr>
            <a:xfrm>
              <a:off x="2360612" y="3048000"/>
              <a:ext cx="1295400" cy="1280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7" name="Straight Connector 6"/>
            <p:cNvCxnSpPr/>
            <p:nvPr/>
          </p:nvCxnSpPr>
          <p:spPr>
            <a:xfrm>
              <a:off x="2360612" y="4332667"/>
              <a:ext cx="9525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245326" y="868546"/>
            <a:ext cx="9699552" cy="1285875"/>
            <a:chOff x="2360612" y="905256"/>
            <a:chExt cx="9525000" cy="999744"/>
          </a:xfrm>
        </p:grpSpPr>
        <p:sp>
          <p:nvSpPr>
            <p:cNvPr id="12" name="Rectangle 11"/>
            <p:cNvSpPr/>
            <p:nvPr/>
          </p:nvSpPr>
          <p:spPr>
            <a:xfrm>
              <a:off x="2360612" y="905256"/>
              <a:ext cx="1295400" cy="999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3" name="Straight Connector 12"/>
            <p:cNvCxnSpPr/>
            <p:nvPr/>
          </p:nvCxnSpPr>
          <p:spPr>
            <a:xfrm>
              <a:off x="2360612" y="1905000"/>
              <a:ext cx="9525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2284412" y="866775"/>
            <a:ext cx="1241543" cy="307777"/>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NITROGEN</a:t>
            </a:r>
          </a:p>
        </p:txBody>
      </p:sp>
      <p:sp>
        <p:nvSpPr>
          <p:cNvPr id="17" name="TextBox 16"/>
          <p:cNvSpPr txBox="1"/>
          <p:nvPr/>
        </p:nvSpPr>
        <p:spPr>
          <a:xfrm>
            <a:off x="2284412" y="2209800"/>
            <a:ext cx="1241543" cy="307777"/>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PHOSPHORUS</a:t>
            </a:r>
          </a:p>
        </p:txBody>
      </p:sp>
      <p:sp>
        <p:nvSpPr>
          <p:cNvPr id="18" name="TextBox 17"/>
          <p:cNvSpPr txBox="1"/>
          <p:nvPr/>
        </p:nvSpPr>
        <p:spPr>
          <a:xfrm>
            <a:off x="2284412" y="3592780"/>
            <a:ext cx="1241543" cy="274370"/>
          </a:xfrm>
          <a:prstGeom prst="rect">
            <a:avLst/>
          </a:prstGeom>
          <a:noFill/>
        </p:spPr>
        <p:txBody>
          <a:bodyPr wrap="square" rtlCol="0" anchor="b">
            <a:spAutoFit/>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POTASSIUM</a:t>
            </a:r>
          </a:p>
        </p:txBody>
      </p:sp>
      <p:sp>
        <p:nvSpPr>
          <p:cNvPr id="19" name="Title 18"/>
          <p:cNvSpPr>
            <a:spLocks noGrp="1"/>
          </p:cNvSpPr>
          <p:nvPr>
            <p:ph type="title" idx="4294967295"/>
          </p:nvPr>
        </p:nvSpPr>
        <p:spPr>
          <a:xfrm>
            <a:off x="2711450" y="250825"/>
            <a:ext cx="9477375" cy="334963"/>
          </a:xfrm>
          <a:prstGeom prst="rect">
            <a:avLst/>
          </a:prstGeom>
        </p:spPr>
        <p:txBody>
          <a:bodyPr/>
          <a:lstStyle/>
          <a:p>
            <a:r>
              <a:rPr lang="en-CA" sz="2200" b="1" dirty="0"/>
              <a:t>Spring Wheat in Western Canada - Summary </a:t>
            </a:r>
          </a:p>
        </p:txBody>
      </p:sp>
      <p:sp>
        <p:nvSpPr>
          <p:cNvPr id="30" name="TextBox 29"/>
          <p:cNvSpPr txBox="1"/>
          <p:nvPr/>
        </p:nvSpPr>
        <p:spPr>
          <a:xfrm>
            <a:off x="2570162" y="3823122"/>
            <a:ext cx="914400" cy="192873"/>
          </a:xfrm>
          <a:prstGeom prst="rect">
            <a:avLst/>
          </a:prstGeom>
          <a:solidFill>
            <a:srgbClr val="CAA977"/>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Source:  </a:t>
            </a:r>
          </a:p>
        </p:txBody>
      </p:sp>
      <p:sp>
        <p:nvSpPr>
          <p:cNvPr id="31" name="TextBox 30"/>
          <p:cNvSpPr txBox="1"/>
          <p:nvPr/>
        </p:nvSpPr>
        <p:spPr>
          <a:xfrm>
            <a:off x="2570162" y="4054944"/>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Timing: </a:t>
            </a:r>
          </a:p>
        </p:txBody>
      </p:sp>
      <p:sp>
        <p:nvSpPr>
          <p:cNvPr id="32" name="TextBox 31"/>
          <p:cNvSpPr txBox="1"/>
          <p:nvPr/>
        </p:nvSpPr>
        <p:spPr>
          <a:xfrm>
            <a:off x="2570162" y="4278140"/>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Placement:</a:t>
            </a:r>
          </a:p>
        </p:txBody>
      </p:sp>
      <p:sp>
        <p:nvSpPr>
          <p:cNvPr id="33" name="TextBox 32"/>
          <p:cNvSpPr txBox="1"/>
          <p:nvPr/>
        </p:nvSpPr>
        <p:spPr>
          <a:xfrm>
            <a:off x="2570162" y="4492710"/>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Rate:</a:t>
            </a:r>
          </a:p>
        </p:txBody>
      </p:sp>
      <p:sp>
        <p:nvSpPr>
          <p:cNvPr id="35" name="TextBox 34"/>
          <p:cNvSpPr txBox="1"/>
          <p:nvPr/>
        </p:nvSpPr>
        <p:spPr>
          <a:xfrm>
            <a:off x="2589212" y="5159969"/>
            <a:ext cx="914400" cy="192873"/>
          </a:xfrm>
          <a:prstGeom prst="rect">
            <a:avLst/>
          </a:prstGeom>
          <a:solidFill>
            <a:srgbClr val="201B1A">
              <a:lumMod val="75000"/>
              <a:lumOff val="25000"/>
            </a:srgbClr>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Source:  </a:t>
            </a:r>
          </a:p>
        </p:txBody>
      </p:sp>
      <p:sp>
        <p:nvSpPr>
          <p:cNvPr id="36" name="TextBox 35"/>
          <p:cNvSpPr txBox="1"/>
          <p:nvPr/>
        </p:nvSpPr>
        <p:spPr>
          <a:xfrm>
            <a:off x="2589212" y="5402797"/>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Timing: </a:t>
            </a:r>
          </a:p>
        </p:txBody>
      </p:sp>
      <p:sp>
        <p:nvSpPr>
          <p:cNvPr id="37" name="TextBox 36"/>
          <p:cNvSpPr txBox="1"/>
          <p:nvPr/>
        </p:nvSpPr>
        <p:spPr>
          <a:xfrm>
            <a:off x="2589212" y="5641457"/>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Placement:</a:t>
            </a:r>
          </a:p>
        </p:txBody>
      </p:sp>
      <p:sp>
        <p:nvSpPr>
          <p:cNvPr id="38" name="TextBox 37"/>
          <p:cNvSpPr txBox="1"/>
          <p:nvPr/>
        </p:nvSpPr>
        <p:spPr>
          <a:xfrm>
            <a:off x="2589212" y="5877249"/>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Rate:</a:t>
            </a:r>
          </a:p>
        </p:txBody>
      </p:sp>
      <p:sp>
        <p:nvSpPr>
          <p:cNvPr id="41" name="TextBox 40"/>
          <p:cNvSpPr txBox="1"/>
          <p:nvPr/>
        </p:nvSpPr>
        <p:spPr>
          <a:xfrm>
            <a:off x="2293937" y="4895008"/>
            <a:ext cx="1241543" cy="274370"/>
          </a:xfrm>
          <a:prstGeom prst="rect">
            <a:avLst/>
          </a:prstGeom>
          <a:noFill/>
        </p:spPr>
        <p:txBody>
          <a:bodyPr wrap="square" rtlCol="0" anchor="b">
            <a:spAutoFit/>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SULPHUR</a:t>
            </a:r>
          </a:p>
        </p:txBody>
      </p:sp>
      <p:grpSp>
        <p:nvGrpSpPr>
          <p:cNvPr id="44" name="Group 43"/>
          <p:cNvGrpSpPr/>
          <p:nvPr/>
        </p:nvGrpSpPr>
        <p:grpSpPr>
          <a:xfrm>
            <a:off x="2564768" y="2514600"/>
            <a:ext cx="914400" cy="836976"/>
            <a:chOff x="2570162" y="2517258"/>
            <a:chExt cx="914400" cy="836976"/>
          </a:xfrm>
        </p:grpSpPr>
        <p:sp>
          <p:nvSpPr>
            <p:cNvPr id="45" name="TextBox 44"/>
            <p:cNvSpPr txBox="1"/>
            <p:nvPr/>
          </p:nvSpPr>
          <p:spPr>
            <a:xfrm>
              <a:off x="2570162" y="2517258"/>
              <a:ext cx="914400" cy="192873"/>
            </a:xfrm>
            <a:prstGeom prst="rect">
              <a:avLst/>
            </a:prstGeom>
            <a:solidFill>
              <a:srgbClr val="4D6681"/>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Source:  </a:t>
              </a:r>
            </a:p>
          </p:txBody>
        </p:sp>
        <p:sp>
          <p:nvSpPr>
            <p:cNvPr id="46" name="TextBox 45"/>
            <p:cNvSpPr txBox="1"/>
            <p:nvPr/>
          </p:nvSpPr>
          <p:spPr>
            <a:xfrm>
              <a:off x="2570162" y="2729084"/>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Timing: </a:t>
              </a:r>
            </a:p>
          </p:txBody>
        </p:sp>
        <p:sp>
          <p:nvSpPr>
            <p:cNvPr id="47" name="TextBox 46"/>
            <p:cNvSpPr txBox="1"/>
            <p:nvPr/>
          </p:nvSpPr>
          <p:spPr>
            <a:xfrm>
              <a:off x="2570162" y="2949536"/>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Placement:</a:t>
              </a:r>
            </a:p>
          </p:txBody>
        </p:sp>
        <p:sp>
          <p:nvSpPr>
            <p:cNvPr id="48" name="TextBox 47"/>
            <p:cNvSpPr txBox="1"/>
            <p:nvPr/>
          </p:nvSpPr>
          <p:spPr>
            <a:xfrm>
              <a:off x="2570162" y="3161361"/>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Rate:</a:t>
              </a:r>
            </a:p>
          </p:txBody>
        </p:sp>
      </p:grpSp>
      <p:sp>
        <p:nvSpPr>
          <p:cNvPr id="55" name="TextBox 54"/>
          <p:cNvSpPr txBox="1"/>
          <p:nvPr/>
        </p:nvSpPr>
        <p:spPr>
          <a:xfrm>
            <a:off x="2570162" y="1163623"/>
            <a:ext cx="914400" cy="192872"/>
          </a:xfrm>
          <a:prstGeom prst="rect">
            <a:avLst/>
          </a:prstGeom>
          <a:solidFill>
            <a:srgbClr val="4E7F6B"/>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Source:  </a:t>
            </a:r>
          </a:p>
        </p:txBody>
      </p:sp>
      <p:sp>
        <p:nvSpPr>
          <p:cNvPr id="56" name="TextBox 55"/>
          <p:cNvSpPr txBox="1"/>
          <p:nvPr/>
        </p:nvSpPr>
        <p:spPr>
          <a:xfrm>
            <a:off x="2570162" y="1372650"/>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Timing: </a:t>
            </a:r>
          </a:p>
        </p:txBody>
      </p:sp>
      <p:sp>
        <p:nvSpPr>
          <p:cNvPr id="57" name="TextBox 56"/>
          <p:cNvSpPr txBox="1"/>
          <p:nvPr/>
        </p:nvSpPr>
        <p:spPr>
          <a:xfrm>
            <a:off x="2570162" y="1590303"/>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Placement:</a:t>
            </a:r>
          </a:p>
        </p:txBody>
      </p:sp>
      <p:sp>
        <p:nvSpPr>
          <p:cNvPr id="58" name="TextBox 57"/>
          <p:cNvSpPr txBox="1"/>
          <p:nvPr/>
        </p:nvSpPr>
        <p:spPr>
          <a:xfrm>
            <a:off x="2570162" y="1816583"/>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Rate:</a:t>
            </a:r>
          </a:p>
        </p:txBody>
      </p:sp>
      <p:sp>
        <p:nvSpPr>
          <p:cNvPr id="42" name="Rectangle 41">
            <a:hlinkClick r:id="rId26" action="ppaction://hlinksldjump"/>
            <a:extLst>
              <a:ext uri="{FF2B5EF4-FFF2-40B4-BE49-F238E27FC236}">
                <a16:creationId xmlns:a16="http://schemas.microsoft.com/office/drawing/2014/main" id="{B4C332C3-6600-465C-819A-4988BBD16714}"/>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Spring Wheat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61840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10614-D4B2-B9DC-BA58-42204AE902AC}"/>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Volume in Canola</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2" name="TextBox 11">
            <a:extLst>
              <a:ext uri="{FF2B5EF4-FFF2-40B4-BE49-F238E27FC236}">
                <a16:creationId xmlns:a16="http://schemas.microsoft.com/office/drawing/2014/main" id="{6737C1A9-380D-4078-9A3B-DCB749748B13}"/>
              </a:ext>
            </a:extLst>
          </p:cNvPr>
          <p:cNvSpPr txBox="1"/>
          <p:nvPr/>
        </p:nvSpPr>
        <p:spPr>
          <a:xfrm>
            <a:off x="7161212" y="5540368"/>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758 million pounds of P</a:t>
            </a:r>
            <a:r>
              <a:rPr lang="en-US" sz="1000" baseline="-25000" dirty="0"/>
              <a:t>2</a:t>
            </a:r>
            <a:r>
              <a:rPr lang="en-US" sz="1000" dirty="0"/>
              <a:t>O</a:t>
            </a:r>
            <a:r>
              <a:rPr lang="en-US" sz="1000" baseline="-25000" dirty="0"/>
              <a:t>5</a:t>
            </a:r>
            <a:r>
              <a:rPr lang="en-US" sz="1000" dirty="0"/>
              <a:t> was used in canola in 2023.</a:t>
            </a:r>
          </a:p>
        </p:txBody>
      </p:sp>
      <p:graphicFrame>
        <p:nvGraphicFramePr>
          <p:cNvPr id="6" name="Object 5">
            <a:extLst>
              <a:ext uri="{FF2B5EF4-FFF2-40B4-BE49-F238E27FC236}">
                <a16:creationId xmlns:a16="http://schemas.microsoft.com/office/drawing/2014/main" id="{DCDE653B-6E12-499B-ADFE-805118046AC0}"/>
              </a:ext>
            </a:extLst>
          </p:cNvPr>
          <p:cNvGraphicFramePr>
            <a:graphicFrameLocks/>
          </p:cNvGraphicFramePr>
          <p:nvPr>
            <p:extLst>
              <p:ext uri="{D42A27DB-BD31-4B8C-83A1-F6EECF244321}">
                <p14:modId xmlns:p14="http://schemas.microsoft.com/office/powerpoint/2010/main" val="3133995443"/>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6" name="Object 5">
                        <a:extLst>
                          <a:ext uri="{FF2B5EF4-FFF2-40B4-BE49-F238E27FC236}">
                            <a16:creationId xmlns:a16="http://schemas.microsoft.com/office/drawing/2014/main" id="{DCDE653B-6E12-499B-ADFE-805118046AC0}"/>
                          </a:ext>
                        </a:extLst>
                      </p:cNvPr>
                      <p:cNvPicPr/>
                      <p:nvPr/>
                    </p:nvPicPr>
                    <p:blipFill>
                      <a:blip r:embed="rId8"/>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phosphorus (P₂O₅) volume (000’s of pounds) that was used in each year. The phosphorus (P₂O₅) volume was calculated from all sources of phosphorus (P₂O₅) contained in all fertilizer types.</a:t>
            </a:r>
          </a:p>
        </p:txBody>
      </p:sp>
    </p:spTree>
    <p:extLst>
      <p:ext uri="{BB962C8B-B14F-4D97-AF65-F5344CB8AC3E}">
        <p14:creationId xmlns:p14="http://schemas.microsoft.com/office/powerpoint/2010/main" val="2707280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AA5CCB-49D5-90AA-7136-C4E4CA078B7C}"/>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Volume in Canola</a:t>
            </a:r>
            <a:r>
              <a:rPr lang="en-CA" sz="2200" u="none" dirty="0"/>
              <a:t>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graphicFrame>
        <p:nvGraphicFramePr>
          <p:cNvPr id="6" name="Object 5">
            <a:extLst>
              <a:ext uri="{FF2B5EF4-FFF2-40B4-BE49-F238E27FC236}">
                <a16:creationId xmlns:a16="http://schemas.microsoft.com/office/drawing/2014/main" id="{7A90EDA8-47FC-3656-4837-FB6337DAF143}"/>
              </a:ext>
            </a:extLst>
          </p:cNvPr>
          <p:cNvGraphicFramePr>
            <a:graphicFrameLocks/>
          </p:cNvGraphicFramePr>
          <p:nvPr>
            <p:extLst>
              <p:ext uri="{D42A27DB-BD31-4B8C-83A1-F6EECF244321}">
                <p14:modId xmlns:p14="http://schemas.microsoft.com/office/powerpoint/2010/main" val="315305354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6" name="Object 5">
                        <a:extLst>
                          <a:ext uri="{FF2B5EF4-FFF2-40B4-BE49-F238E27FC236}">
                            <a16:creationId xmlns:a16="http://schemas.microsoft.com/office/drawing/2014/main" id="{7A90EDA8-47FC-3656-4837-FB6337DAF143}"/>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phosphorus (P₂O₅) volume (000’s of pounds) that was used in each year by application timing. The phosphorus (P₂O₅) volume was calculated from all sources of phosphorus (P₂O₅) contained in all fertilizer types.</a:t>
            </a:r>
          </a:p>
        </p:txBody>
      </p:sp>
    </p:spTree>
    <p:extLst>
      <p:ext uri="{BB962C8B-B14F-4D97-AF65-F5344CB8AC3E}">
        <p14:creationId xmlns:p14="http://schemas.microsoft.com/office/powerpoint/2010/main" val="1024126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BC5B5-357E-93E7-162D-2449B82EC30F}"/>
              </a:ext>
            </a:extLst>
          </p:cNvPr>
          <p:cNvPicPr>
            <a:picLocks noChangeAspect="1"/>
          </p:cNvPicPr>
          <p:nvPr/>
        </p:nvPicPr>
        <p:blipFill>
          <a:blip r:embed="rId3"/>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Fertilizer Source in Canola - All Timings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6" name="Isosceles Triangle 15"/>
          <p:cNvSpPr/>
          <p:nvPr/>
        </p:nvSpPr>
        <p:spPr>
          <a:xfrm>
            <a:off x="10742612" y="426623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9142412" y="4448401"/>
            <a:ext cx="216638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MAP increased as a % of total Phosphorus (P₂O₅) volume in 2023.</a:t>
            </a:r>
          </a:p>
        </p:txBody>
      </p:sp>
      <p:sp>
        <p:nvSpPr>
          <p:cNvPr id="22" name="Rectangle 21">
            <a:hlinkClick r:id="rId7" action="ppaction://hlinksldjump"/>
            <a:extLst>
              <a:ext uri="{FF2B5EF4-FFF2-40B4-BE49-F238E27FC236}">
                <a16:creationId xmlns:a16="http://schemas.microsoft.com/office/drawing/2014/main" id="{282CFB2E-78DF-4A27-A7B8-83688B897C3E}"/>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cxnSp>
        <p:nvCxnSpPr>
          <p:cNvPr id="20" name="Straight Arrow Connector 19">
            <a:extLst>
              <a:ext uri="{FF2B5EF4-FFF2-40B4-BE49-F238E27FC236}">
                <a16:creationId xmlns:a16="http://schemas.microsoft.com/office/drawing/2014/main" id="{560E897C-F079-4E4C-8092-A2BC1B6FF1AE}"/>
              </a:ext>
            </a:extLst>
          </p:cNvPr>
          <p:cNvCxnSpPr>
            <a:cxnSpLocks/>
          </p:cNvCxnSpPr>
          <p:nvPr/>
        </p:nvCxnSpPr>
        <p:spPr>
          <a:xfrm rot="16200000" flipV="1">
            <a:off x="5550863" y="1971894"/>
            <a:ext cx="0" cy="864000"/>
          </a:xfrm>
          <a:prstGeom prst="straightConnector1">
            <a:avLst/>
          </a:prstGeom>
          <a:ln w="317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6D53BF9-2B6B-4CEA-8748-E765EC20E1E3}"/>
              </a:ext>
            </a:extLst>
          </p:cNvPr>
          <p:cNvSpPr txBox="1"/>
          <p:nvPr/>
        </p:nvSpPr>
        <p:spPr>
          <a:xfrm>
            <a:off x="5828095" y="2304259"/>
            <a:ext cx="1637918" cy="211134"/>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DAP increased in 2023.</a:t>
            </a:r>
          </a:p>
        </p:txBody>
      </p:sp>
      <p:cxnSp>
        <p:nvCxnSpPr>
          <p:cNvPr id="21" name="Straight Arrow Connector 20">
            <a:extLst>
              <a:ext uri="{FF2B5EF4-FFF2-40B4-BE49-F238E27FC236}">
                <a16:creationId xmlns:a16="http://schemas.microsoft.com/office/drawing/2014/main" id="{B9546CED-753B-4BCD-972A-296AABCB388B}"/>
              </a:ext>
            </a:extLst>
          </p:cNvPr>
          <p:cNvCxnSpPr>
            <a:cxnSpLocks/>
          </p:cNvCxnSpPr>
          <p:nvPr/>
        </p:nvCxnSpPr>
        <p:spPr>
          <a:xfrm rot="16200000" flipV="1">
            <a:off x="6851194" y="5417428"/>
            <a:ext cx="0" cy="864000"/>
          </a:xfrm>
          <a:prstGeom prst="straightConnector1">
            <a:avLst/>
          </a:prstGeom>
          <a:ln w="317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369341B-3B1A-4191-80A9-363F64C4FD46}"/>
              </a:ext>
            </a:extLst>
          </p:cNvPr>
          <p:cNvSpPr txBox="1"/>
          <p:nvPr/>
        </p:nvSpPr>
        <p:spPr>
          <a:xfrm>
            <a:off x="6976026" y="5643827"/>
            <a:ext cx="178538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Fewer other Phosphorus fertilizer types were used in 2023.</a:t>
            </a:r>
          </a:p>
        </p:txBody>
      </p:sp>
      <p:pic>
        <p:nvPicPr>
          <p:cNvPr id="12" name="Picture 11">
            <a:extLst>
              <a:ext uri="{FF2B5EF4-FFF2-40B4-BE49-F238E27FC236}">
                <a16:creationId xmlns:a16="http://schemas.microsoft.com/office/drawing/2014/main" id="{7A1592F3-1915-0BA8-9612-9C8C87C989D3}"/>
              </a:ext>
            </a:extLst>
          </p:cNvPr>
          <p:cNvPicPr>
            <a:picLocks noChangeAspect="1"/>
          </p:cNvPicPr>
          <p:nvPr/>
        </p:nvPicPr>
        <p:blipFill>
          <a:blip r:embed="rId8"/>
          <a:stretch>
            <a:fillRect/>
          </a:stretch>
        </p:blipFill>
        <p:spPr>
          <a:xfrm>
            <a:off x="12266612" y="0"/>
            <a:ext cx="4839315" cy="6858000"/>
          </a:xfrm>
          <a:prstGeom prst="rect">
            <a:avLst/>
          </a:prstGeom>
        </p:spPr>
      </p:pic>
      <p:pic>
        <p:nvPicPr>
          <p:cNvPr id="13" name="Picture 12" descr="Asset 9.png">
            <a:extLst>
              <a:ext uri="{FF2B5EF4-FFF2-40B4-BE49-F238E27FC236}">
                <a16:creationId xmlns:a16="http://schemas.microsoft.com/office/drawing/2014/main" id="{CD5A0D0B-8E9E-9E3A-32FE-689689535832}"/>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70A3366B-2F6A-1104-C3F6-DD9C449A728A}"/>
              </a:ext>
            </a:extLst>
          </p:cNvPr>
          <p:cNvGraphicFramePr>
            <a:graphicFrameLocks/>
          </p:cNvGraphicFramePr>
          <p:nvPr>
            <p:extLst>
              <p:ext uri="{D42A27DB-BD31-4B8C-83A1-F6EECF244321}">
                <p14:modId xmlns:p14="http://schemas.microsoft.com/office/powerpoint/2010/main" val="281529195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6" name="Object 5">
                        <a:extLst>
                          <a:ext uri="{FF2B5EF4-FFF2-40B4-BE49-F238E27FC236}">
                            <a16:creationId xmlns:a16="http://schemas.microsoft.com/office/drawing/2014/main" id="{70A3366B-2F6A-1104-C3F6-DD9C449A728A}"/>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phosphorus (P₂O₅) volume applied at all timings that was provided by each fertilizer type. The phosphorus (P₂O₅) volume was calculated from all sources of phosphorus (P₂O₅) contained in all fertilizer types.</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2"/>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F6D4DF-DD62-4FD2-55CF-7454491245B8}"/>
              </a:ext>
            </a:extLst>
          </p:cNvPr>
          <p:cNvPicPr>
            <a:picLocks noChangeAspect="1"/>
          </p:cNvPicPr>
          <p:nvPr/>
        </p:nvPicPr>
        <p:blipFill>
          <a:blip r:embed="rId3"/>
          <a:stretch>
            <a:fillRect/>
          </a:stretch>
        </p:blipFill>
        <p:spPr>
          <a:xfrm>
            <a:off x="2648357" y="816899"/>
            <a:ext cx="8961896"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Fertilizer Source in Canola - Fall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pic>
        <p:nvPicPr>
          <p:cNvPr id="18" name="Picture 17" descr="Asset 17.png">
            <a:extLst>
              <a:ext uri="{FF2B5EF4-FFF2-40B4-BE49-F238E27FC236}">
                <a16:creationId xmlns:a16="http://schemas.microsoft.com/office/drawing/2014/main" id="{F80442E5-A286-484A-B394-BCF43EC05026}"/>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10" name="Picture 9">
            <a:extLst>
              <a:ext uri="{FF2B5EF4-FFF2-40B4-BE49-F238E27FC236}">
                <a16:creationId xmlns:a16="http://schemas.microsoft.com/office/drawing/2014/main" id="{36E4EB78-31E6-C8DC-0318-090728FAFF29}"/>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D62C6330-6AC0-15CC-1BF0-4A6F37503480}"/>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DDFE98BB-A007-8287-AF53-DC3782E7DD64}"/>
              </a:ext>
            </a:extLst>
          </p:cNvPr>
          <p:cNvGraphicFramePr>
            <a:graphicFrameLocks/>
          </p:cNvGraphicFramePr>
          <p:nvPr>
            <p:extLst>
              <p:ext uri="{D42A27DB-BD31-4B8C-83A1-F6EECF244321}">
                <p14:modId xmlns:p14="http://schemas.microsoft.com/office/powerpoint/2010/main" val="114604340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9" name="Object 8">
                        <a:extLst>
                          <a:ext uri="{FF2B5EF4-FFF2-40B4-BE49-F238E27FC236}">
                            <a16:creationId xmlns:a16="http://schemas.microsoft.com/office/drawing/2014/main" id="{DDFE98BB-A007-8287-AF53-DC3782E7DD64}"/>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1D44AFDF-2A5E-B455-9036-8A513914CBF2}"/>
              </a:ext>
            </a:extLst>
          </p:cNvPr>
          <p:cNvSpPr txBox="1"/>
          <p:nvPr/>
        </p:nvSpPr>
        <p:spPr>
          <a:xfrm>
            <a:off x="9540468" y="4179763"/>
            <a:ext cx="158314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MAP in the fall continues to trend lower.</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phosphorus (P₂O₅) volume applied at the fall timing that was provided by each fertilizer type. The phosphorus (P₂O₅) volume was calculated from all sources of phosphorus (P₂O₅) contained in all fertilizer types.</a:t>
            </a:r>
          </a:p>
        </p:txBody>
      </p:sp>
    </p:spTree>
    <p:extLst>
      <p:ext uri="{BB962C8B-B14F-4D97-AF65-F5344CB8AC3E}">
        <p14:creationId xmlns:p14="http://schemas.microsoft.com/office/powerpoint/2010/main" val="3358156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0"/>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42BAA7-28F2-7DC3-DF41-9FBCFE415EA9}"/>
              </a:ext>
            </a:extLst>
          </p:cNvPr>
          <p:cNvPicPr>
            <a:picLocks noChangeAspect="1"/>
          </p:cNvPicPr>
          <p:nvPr/>
        </p:nvPicPr>
        <p:blipFill>
          <a:blip r:embed="rId3"/>
          <a:stretch>
            <a:fillRect/>
          </a:stretch>
        </p:blipFill>
        <p:spPr>
          <a:xfrm>
            <a:off x="2648356" y="818863"/>
            <a:ext cx="8961897" cy="5775580"/>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Fertilizer Source in Canola - Spring Before Planting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4" name="Isosceles Triangle 13"/>
          <p:cNvSpPr/>
          <p:nvPr/>
        </p:nvSpPr>
        <p:spPr>
          <a:xfrm>
            <a:off x="9691568" y="419750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8594118" y="4392852"/>
            <a:ext cx="189270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MAP in the spring before planting edged back to 2021 levels.</a:t>
            </a:r>
          </a:p>
        </p:txBody>
      </p:sp>
      <p:pic>
        <p:nvPicPr>
          <p:cNvPr id="20" name="Picture 19" descr="Asset 17.png">
            <a:extLst>
              <a:ext uri="{FF2B5EF4-FFF2-40B4-BE49-F238E27FC236}">
                <a16:creationId xmlns:a16="http://schemas.microsoft.com/office/drawing/2014/main" id="{A4923B7E-41E8-4048-B570-3A602AA7C7A9}"/>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10" name="Picture 9">
            <a:extLst>
              <a:ext uri="{FF2B5EF4-FFF2-40B4-BE49-F238E27FC236}">
                <a16:creationId xmlns:a16="http://schemas.microsoft.com/office/drawing/2014/main" id="{C1AAB9F3-F351-CF8E-D42D-29B1EC8C459C}"/>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051FF3C1-A5C5-ECAD-5D5E-5EB865ED3012}"/>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phosphorus (P₂O₅) volume applied in the spring before planting that was provided by each fertilizer type. The phosphorus (P₂O₅) volume was calculated from all sources of phosphorus (P₂O₅) contained in all fertilizer types.</a:t>
            </a:r>
          </a:p>
        </p:txBody>
      </p:sp>
    </p:spTree>
    <p:extLst>
      <p:ext uri="{BB962C8B-B14F-4D97-AF65-F5344CB8AC3E}">
        <p14:creationId xmlns:p14="http://schemas.microsoft.com/office/powerpoint/2010/main" val="2904919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0"/>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DBEB7E-1AF8-150C-345A-D33CD894F8B3}"/>
              </a:ext>
            </a:extLst>
          </p:cNvPr>
          <p:cNvPicPr>
            <a:picLocks noChangeAspect="1"/>
          </p:cNvPicPr>
          <p:nvPr/>
        </p:nvPicPr>
        <p:blipFill>
          <a:blip r:embed="rId4"/>
          <a:stretch>
            <a:fillRect/>
          </a:stretch>
        </p:blipFill>
        <p:spPr>
          <a:xfrm>
            <a:off x="2648356" y="816899"/>
            <a:ext cx="8961896" cy="577950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Fertilizer Source in Canola - At Planting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pic>
        <p:nvPicPr>
          <p:cNvPr id="20" name="Picture 19" descr="Asset 17.png">
            <a:extLst>
              <a:ext uri="{FF2B5EF4-FFF2-40B4-BE49-F238E27FC236}">
                <a16:creationId xmlns:a16="http://schemas.microsoft.com/office/drawing/2014/main" id="{65111964-DA5C-4856-A047-7A3936C5FDA4}"/>
              </a:ext>
            </a:extLst>
          </p:cNvPr>
          <p:cNvPicPr>
            <a:picLocks noChangeAspect="1"/>
          </p:cNvPicPr>
          <p:nvPr/>
        </p:nvPicPr>
        <p:blipFill>
          <a:blip r:embed="rId8" cstate="print"/>
          <a:stretch>
            <a:fillRect/>
          </a:stretch>
        </p:blipFill>
        <p:spPr>
          <a:xfrm>
            <a:off x="11706540" y="295922"/>
            <a:ext cx="407672" cy="407672"/>
          </a:xfrm>
          <a:prstGeom prst="rect">
            <a:avLst/>
          </a:prstGeom>
        </p:spPr>
      </p:pic>
      <p:pic>
        <p:nvPicPr>
          <p:cNvPr id="12" name="Picture 11">
            <a:extLst>
              <a:ext uri="{FF2B5EF4-FFF2-40B4-BE49-F238E27FC236}">
                <a16:creationId xmlns:a16="http://schemas.microsoft.com/office/drawing/2014/main" id="{DB5AC959-CE9A-EDE9-96A7-41F1DEF83BE5}"/>
              </a:ext>
            </a:extLst>
          </p:cNvPr>
          <p:cNvPicPr>
            <a:picLocks noChangeAspect="1"/>
          </p:cNvPicPr>
          <p:nvPr/>
        </p:nvPicPr>
        <p:blipFill>
          <a:blip r:embed="rId9"/>
          <a:stretch>
            <a:fillRect/>
          </a:stretch>
        </p:blipFill>
        <p:spPr>
          <a:xfrm>
            <a:off x="12266612" y="0"/>
            <a:ext cx="4839315" cy="6858000"/>
          </a:xfrm>
          <a:prstGeom prst="rect">
            <a:avLst/>
          </a:prstGeom>
        </p:spPr>
      </p:pic>
      <p:pic>
        <p:nvPicPr>
          <p:cNvPr id="14" name="Picture 13" descr="Asset 9.png">
            <a:extLst>
              <a:ext uri="{FF2B5EF4-FFF2-40B4-BE49-F238E27FC236}">
                <a16:creationId xmlns:a16="http://schemas.microsoft.com/office/drawing/2014/main" id="{CF301AFF-2888-D88A-00EE-833EF7216D3F}"/>
              </a:ext>
            </a:extLst>
          </p:cNvPr>
          <p:cNvPicPr>
            <a:picLocks noChangeAspect="1"/>
          </p:cNvPicPr>
          <p:nvPr/>
        </p:nvPicPr>
        <p:blipFill>
          <a:blip r:embed="rId10" cstate="print"/>
          <a:stretch>
            <a:fillRect/>
          </a:stretch>
        </p:blipFill>
        <p:spPr>
          <a:xfrm>
            <a:off x="226808" y="4568952"/>
            <a:ext cx="305631" cy="304800"/>
          </a:xfrm>
          <a:prstGeom prst="rect">
            <a:avLst/>
          </a:prstGeom>
        </p:spPr>
      </p:pic>
      <p:cxnSp>
        <p:nvCxnSpPr>
          <p:cNvPr id="4" name="Straight Arrow Connector 3">
            <a:extLst>
              <a:ext uri="{FF2B5EF4-FFF2-40B4-BE49-F238E27FC236}">
                <a16:creationId xmlns:a16="http://schemas.microsoft.com/office/drawing/2014/main" id="{AE1BB488-8590-8B1A-7299-96CBEC9CBEA8}"/>
              </a:ext>
            </a:extLst>
          </p:cNvPr>
          <p:cNvCxnSpPr>
            <a:cxnSpLocks/>
          </p:cNvCxnSpPr>
          <p:nvPr/>
        </p:nvCxnSpPr>
        <p:spPr>
          <a:xfrm rot="16200000" flipV="1">
            <a:off x="5458177" y="1973614"/>
            <a:ext cx="0" cy="864000"/>
          </a:xfrm>
          <a:prstGeom prst="straightConnector1">
            <a:avLst/>
          </a:prstGeom>
          <a:ln w="317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377E7D4-FB42-E550-9C57-C5D9F16A7AB1}"/>
              </a:ext>
            </a:extLst>
          </p:cNvPr>
          <p:cNvSpPr txBox="1"/>
          <p:nvPr/>
        </p:nvSpPr>
        <p:spPr>
          <a:xfrm>
            <a:off x="5468983" y="2193749"/>
            <a:ext cx="100642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DAP increased in 2023.</a:t>
            </a:r>
          </a:p>
        </p:txBody>
      </p:sp>
      <p:sp>
        <p:nvSpPr>
          <p:cNvPr id="16" name="Isosceles Triangle 15">
            <a:extLst>
              <a:ext uri="{FF2B5EF4-FFF2-40B4-BE49-F238E27FC236}">
                <a16:creationId xmlns:a16="http://schemas.microsoft.com/office/drawing/2014/main" id="{2DA72182-CD5B-D09E-CC12-6E1AA57D1B51}"/>
              </a:ext>
            </a:extLst>
          </p:cNvPr>
          <p:cNvSpPr/>
          <p:nvPr/>
        </p:nvSpPr>
        <p:spPr>
          <a:xfrm>
            <a:off x="10795879" y="4237088"/>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9780199" y="4419486"/>
            <a:ext cx="157502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At planting, MAP share increased in 2023.</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phosphorus (P₂O₅) volume applied in the spring at planting that was provided by each fertilizer type. The phosphorus (P₂O₅) volume was calculated from all sources of phosphorus (P₂O₅) contained in all fertilizer types.</a:t>
            </a:r>
          </a:p>
        </p:txBody>
      </p:sp>
    </p:spTree>
    <p:extLst>
      <p:ext uri="{BB962C8B-B14F-4D97-AF65-F5344CB8AC3E}">
        <p14:creationId xmlns:p14="http://schemas.microsoft.com/office/powerpoint/2010/main" val="2904919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2"/>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8" grpId="0" animBg="1"/>
      <p:bldP spid="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7074" y="6124281"/>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8623CC8A-A389-621F-732A-56697CB0B51F}"/>
              </a:ext>
            </a:extLst>
          </p:cNvPr>
          <p:cNvPicPr>
            <a:picLocks noChangeAspect="1"/>
          </p:cNvPicPr>
          <p:nvPr/>
        </p:nvPicPr>
        <p:blipFill>
          <a:blip r:embed="rId4"/>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Fertilizer Source in Canola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pic>
        <p:nvPicPr>
          <p:cNvPr id="10" name="Picture 9">
            <a:extLst>
              <a:ext uri="{FF2B5EF4-FFF2-40B4-BE49-F238E27FC236}">
                <a16:creationId xmlns:a16="http://schemas.microsoft.com/office/drawing/2014/main" id="{9A14CDE0-ACFC-5B4F-B144-96D4159F2A73}"/>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7611BA8E-84F7-745B-833E-C68D517E2634}"/>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phosphorus (P₂O₅) volume applied in canola that came from each fertilizer source.</a:t>
            </a:r>
          </a:p>
          <a:p>
            <a:r>
              <a:rPr lang="en-CA" dirty="0"/>
              <a:t>Total pounds of actual phosphorus (P₂O₅) applied was calculated based on all sources of phosphorus (P₂O₅) from all fertilizer types.</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0"/>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BA58CCA-C605-BE55-E6D4-9EB423FD163B}"/>
              </a:ext>
            </a:extLst>
          </p:cNvPr>
          <p:cNvPicPr>
            <a:picLocks noChangeAspect="1"/>
          </p:cNvPicPr>
          <p:nvPr/>
        </p:nvPicPr>
        <p:blipFill>
          <a:blip r:embed="rId3"/>
          <a:stretch>
            <a:fillRect/>
          </a:stretch>
        </p:blipFill>
        <p:spPr>
          <a:xfrm>
            <a:off x="2648356" y="826044"/>
            <a:ext cx="8961896" cy="5761218"/>
          </a:xfrm>
          <a:prstGeom prst="rect">
            <a:avLst/>
          </a:prstGeom>
        </p:spPr>
      </p:pic>
      <p:sp>
        <p:nvSpPr>
          <p:cNvPr id="2" name="Title 1"/>
          <p:cNvSpPr>
            <a:spLocks noGrp="1"/>
          </p:cNvSpPr>
          <p:nvPr>
            <p:ph type="title" idx="4294967295"/>
          </p:nvPr>
        </p:nvSpPr>
        <p:spPr>
          <a:xfrm>
            <a:off x="2165064" y="250825"/>
            <a:ext cx="10023762" cy="334963"/>
          </a:xfrm>
          <a:prstGeom prst="rect">
            <a:avLst/>
          </a:prstGeom>
        </p:spPr>
        <p:txBody>
          <a:bodyPr/>
          <a:lstStyle/>
          <a:p>
            <a:r>
              <a:rPr lang="en-CA" sz="2200" u="none" dirty="0"/>
              <a:t>% of Canola Growers Using Each </a:t>
            </a:r>
            <a:r>
              <a:rPr lang="en-CA" sz="2200" dirty="0"/>
              <a:t>Potassium (K₂O) Source </a:t>
            </a:r>
            <a:r>
              <a:rPr lang="en-CA" sz="2200" u="none" dirty="0"/>
              <a:t>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pic>
        <p:nvPicPr>
          <p:cNvPr id="13" name="Picture 12"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3" name="Isosceles Triangle 2">
            <a:extLst>
              <a:ext uri="{FF2B5EF4-FFF2-40B4-BE49-F238E27FC236}">
                <a16:creationId xmlns:a16="http://schemas.microsoft.com/office/drawing/2014/main" id="{FB835116-8D66-7927-78FE-F730CAFFD053}"/>
              </a:ext>
            </a:extLst>
          </p:cNvPr>
          <p:cNvSpPr/>
          <p:nvPr/>
        </p:nvSpPr>
        <p:spPr>
          <a:xfrm>
            <a:off x="9904412" y="3921358"/>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4" name="TextBox 3">
            <a:extLst>
              <a:ext uri="{FF2B5EF4-FFF2-40B4-BE49-F238E27FC236}">
                <a16:creationId xmlns:a16="http://schemas.microsoft.com/office/drawing/2014/main" id="{BBD21163-2C78-1434-B64F-D2E32EAEB8B9}"/>
              </a:ext>
            </a:extLst>
          </p:cNvPr>
          <p:cNvSpPr txBox="1"/>
          <p:nvPr/>
        </p:nvSpPr>
        <p:spPr>
          <a:xfrm>
            <a:off x="9462534" y="4116706"/>
            <a:ext cx="135627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31% of canola growers used dry potash in 2023.</a:t>
            </a:r>
          </a:p>
        </p:txBody>
      </p:sp>
      <p:pic>
        <p:nvPicPr>
          <p:cNvPr id="11" name="Picture 10">
            <a:extLst>
              <a:ext uri="{FF2B5EF4-FFF2-40B4-BE49-F238E27FC236}">
                <a16:creationId xmlns:a16="http://schemas.microsoft.com/office/drawing/2014/main" id="{BC97CD12-2400-FF60-408D-29B02152B7E5}"/>
              </a:ext>
            </a:extLst>
          </p:cNvPr>
          <p:cNvPicPr>
            <a:picLocks noChangeAspect="1"/>
          </p:cNvPicPr>
          <p:nvPr/>
        </p:nvPicPr>
        <p:blipFill>
          <a:blip r:embed="rId8"/>
          <a:stretch>
            <a:fillRect/>
          </a:stretch>
        </p:blipFill>
        <p:spPr>
          <a:xfrm>
            <a:off x="12266612" y="0"/>
            <a:ext cx="4839315" cy="6858000"/>
          </a:xfrm>
          <a:prstGeom prst="rect">
            <a:avLst/>
          </a:prstGeom>
        </p:spPr>
      </p:pic>
      <p:pic>
        <p:nvPicPr>
          <p:cNvPr id="15" name="Picture 14" descr="Asset 9.png">
            <a:extLst>
              <a:ext uri="{FF2B5EF4-FFF2-40B4-BE49-F238E27FC236}">
                <a16:creationId xmlns:a16="http://schemas.microsoft.com/office/drawing/2014/main" id="{D720C2FC-2D46-C447-BDDA-524ADF921701}"/>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0" name="Object 9">
            <a:extLst>
              <a:ext uri="{FF2B5EF4-FFF2-40B4-BE49-F238E27FC236}">
                <a16:creationId xmlns:a16="http://schemas.microsoft.com/office/drawing/2014/main" id="{2F0B0927-BDEC-7D5F-43E5-15372715BE5F}"/>
              </a:ext>
            </a:extLst>
          </p:cNvPr>
          <p:cNvGraphicFramePr>
            <a:graphicFrameLocks/>
          </p:cNvGraphicFramePr>
          <p:nvPr>
            <p:extLst>
              <p:ext uri="{D42A27DB-BD31-4B8C-83A1-F6EECF244321}">
                <p14:modId xmlns:p14="http://schemas.microsoft.com/office/powerpoint/2010/main" val="36714159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0" name="Object 9">
                        <a:extLst>
                          <a:ext uri="{FF2B5EF4-FFF2-40B4-BE49-F238E27FC236}">
                            <a16:creationId xmlns:a16="http://schemas.microsoft.com/office/drawing/2014/main" id="{2F0B0927-BDEC-7D5F-43E5-15372715BE5F}"/>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canola crop, did you apply fertilizer or manure at each timing? – and given the options of a) Applied in fall of previous year, b) in the spring before planting, c) in the spring at planting and d) after planting/in-crop.  For your 2023 canola crop, which fertilizer types did you apply at each timing?</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canola growers who indicated that they used this nutrient and each fertilizer type in canola in 2023.  </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Nutrients were defined based on any fertilizer type that contains the nutrient.</a:t>
            </a:r>
          </a:p>
        </p:txBody>
      </p:sp>
    </p:spTree>
    <p:extLst>
      <p:ext uri="{BB962C8B-B14F-4D97-AF65-F5344CB8AC3E}">
        <p14:creationId xmlns:p14="http://schemas.microsoft.com/office/powerpoint/2010/main" val="1682750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1"/>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D97E74-5D16-96BC-DADB-B4CA8A33349D}"/>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Canola Growers Using </a:t>
            </a:r>
            <a:r>
              <a:rPr lang="en-CA" sz="2400" kern="1200" dirty="0">
                <a:solidFill>
                  <a:schemeClr val="accent2"/>
                </a:solidFill>
                <a:effectLst/>
                <a:latin typeface="Calibri" pitchFamily="34" charset="0"/>
                <a:ea typeface="+mj-ea"/>
                <a:cs typeface="+mj-cs"/>
              </a:rPr>
              <a:t>Potassium (K₂O)</a:t>
            </a:r>
            <a:r>
              <a:rPr lang="en-CA" sz="2200" u="none" dirty="0"/>
              <a:t>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sp>
        <p:nvSpPr>
          <p:cNvPr id="13" name="Rectangle 12"/>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4" name="Picture 13"/>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canola crop, did you apply fertilizer or manure at each timing? – and given the options of a) Applied in fall of previous year, b) in the spring before planting, c) in the spring at planting and d) after planting/in-crop.  For your 2023 canola crop, which fertilizer types did you apply at each timing?</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canola growers who indicated that they used this nutrient in canola in 2023 by province, eco zone, farm size, age and 4R familiarity.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Nutrients were defined based on any fertilizer type that contains the nutrient.</a:t>
            </a:r>
          </a:p>
        </p:txBody>
      </p:sp>
    </p:spTree>
    <p:extLst>
      <p:ext uri="{BB962C8B-B14F-4D97-AF65-F5344CB8AC3E}">
        <p14:creationId xmlns:p14="http://schemas.microsoft.com/office/powerpoint/2010/main" val="32777293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4"/>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3FD394-0872-1144-A298-6C3705D46D3A}"/>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Acres Treated With Each </a:t>
            </a:r>
            <a:r>
              <a:rPr lang="en-CA" sz="2400" kern="1200" dirty="0">
                <a:solidFill>
                  <a:schemeClr val="accent2"/>
                </a:solidFill>
                <a:effectLst/>
                <a:latin typeface="Calibri" pitchFamily="34" charset="0"/>
                <a:ea typeface="+mj-ea"/>
                <a:cs typeface="+mj-cs"/>
              </a:rPr>
              <a:t>Potassium (K₂O)</a:t>
            </a:r>
            <a:r>
              <a:rPr lang="en-CA" sz="2200" u="none" dirty="0"/>
              <a:t> Source in Canola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sp>
        <p:nvSpPr>
          <p:cNvPr id="3" name="Isosceles Triangle 2">
            <a:extLst>
              <a:ext uri="{FF2B5EF4-FFF2-40B4-BE49-F238E27FC236}">
                <a16:creationId xmlns:a16="http://schemas.microsoft.com/office/drawing/2014/main" id="{8B31B1CE-228F-F034-144C-9BDF932ADE44}"/>
              </a:ext>
            </a:extLst>
          </p:cNvPr>
          <p:cNvSpPr/>
          <p:nvPr/>
        </p:nvSpPr>
        <p:spPr>
          <a:xfrm>
            <a:off x="9804061" y="391945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9" name="TextBox 8">
            <a:extLst>
              <a:ext uri="{FF2B5EF4-FFF2-40B4-BE49-F238E27FC236}">
                <a16:creationId xmlns:a16="http://schemas.microsoft.com/office/drawing/2014/main" id="{98836CD4-8BA9-C28A-6FF9-BD159F86C9CF}"/>
              </a:ext>
            </a:extLst>
          </p:cNvPr>
          <p:cNvSpPr txBox="1"/>
          <p:nvPr/>
        </p:nvSpPr>
        <p:spPr>
          <a:xfrm>
            <a:off x="8882001" y="4114800"/>
            <a:ext cx="181983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30% of canola acres received an application of dry potash in 2023.</a:t>
            </a:r>
          </a:p>
        </p:txBody>
      </p:sp>
      <p:sp>
        <p:nvSpPr>
          <p:cNvPr id="10" name="Rectangle 9">
            <a:hlinkClick r:id="rId7" action="ppaction://hlinksldjump"/>
            <a:extLst>
              <a:ext uri="{FF2B5EF4-FFF2-40B4-BE49-F238E27FC236}">
                <a16:creationId xmlns:a16="http://schemas.microsoft.com/office/drawing/2014/main" id="{EBB0AFA9-952A-4B16-A32D-1681B7895A7E}"/>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4" name="Picture 13">
            <a:extLst>
              <a:ext uri="{FF2B5EF4-FFF2-40B4-BE49-F238E27FC236}">
                <a16:creationId xmlns:a16="http://schemas.microsoft.com/office/drawing/2014/main" id="{B19C4A5C-E9B6-516B-BD81-376CE20603AE}"/>
              </a:ext>
            </a:extLst>
          </p:cNvPr>
          <p:cNvPicPr>
            <a:picLocks noChangeAspect="1"/>
          </p:cNvPicPr>
          <p:nvPr/>
        </p:nvPicPr>
        <p:blipFill>
          <a:blip r:embed="rId8"/>
          <a:stretch>
            <a:fillRect/>
          </a:stretch>
        </p:blipFill>
        <p:spPr>
          <a:xfrm>
            <a:off x="12266612" y="0"/>
            <a:ext cx="4839315" cy="6858000"/>
          </a:xfrm>
          <a:prstGeom prst="rect">
            <a:avLst/>
          </a:prstGeom>
        </p:spPr>
      </p:pic>
      <p:pic>
        <p:nvPicPr>
          <p:cNvPr id="15" name="Picture 14" descr="Asset 9.png">
            <a:extLst>
              <a:ext uri="{FF2B5EF4-FFF2-40B4-BE49-F238E27FC236}">
                <a16:creationId xmlns:a16="http://schemas.microsoft.com/office/drawing/2014/main" id="{CAC1DB9C-C0C5-D269-9D12-C3FAEAFB78B2}"/>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F2D10EF5-0EAA-AF6D-EEF5-1A97BBEEE5A8}"/>
              </a:ext>
            </a:extLst>
          </p:cNvPr>
          <p:cNvGraphicFramePr>
            <a:graphicFrameLocks/>
          </p:cNvGraphicFramePr>
          <p:nvPr>
            <p:extLst>
              <p:ext uri="{D42A27DB-BD31-4B8C-83A1-F6EECF244321}">
                <p14:modId xmlns:p14="http://schemas.microsoft.com/office/powerpoint/2010/main" val="178829892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2" name="Object 11">
                        <a:extLst>
                          <a:ext uri="{FF2B5EF4-FFF2-40B4-BE49-F238E27FC236}">
                            <a16:creationId xmlns:a16="http://schemas.microsoft.com/office/drawing/2014/main" id="{F2D10EF5-0EAA-AF6D-EEF5-1A97BBEEE5A8}"/>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canola, how many acres of each fertilizer type did you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total canola acres that were treated with this nutrient and each fertilizer type in 2023.</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Nutrients were defined based on the primary component (see adjacent fertilizer types by clicking on the “A” button).</a:t>
            </a:r>
          </a:p>
        </p:txBody>
      </p:sp>
    </p:spTree>
    <p:extLst>
      <p:ext uri="{BB962C8B-B14F-4D97-AF65-F5344CB8AC3E}">
        <p14:creationId xmlns:p14="http://schemas.microsoft.com/office/powerpoint/2010/main" val="14491927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284412" y="866775"/>
            <a:ext cx="1241543" cy="307777"/>
          </a:xfrm>
          <a:prstGeom prst="rect">
            <a:avLst/>
          </a:prstGeom>
          <a:noFill/>
        </p:spPr>
        <p:txBody>
          <a:bodyPr wrap="square" rtlCol="0" anchor="b">
            <a:spAutoFit/>
          </a:bodyPr>
          <a:lstStyle/>
          <a:p>
            <a:pPr algn="r"/>
            <a:r>
              <a:rPr lang="en-US" sz="1400" dirty="0">
                <a:solidFill>
                  <a:prstClr val="white"/>
                </a:solidFill>
              </a:rPr>
              <a:t>NITROGEN</a:t>
            </a:r>
          </a:p>
        </p:txBody>
      </p:sp>
      <p:sp>
        <p:nvSpPr>
          <p:cNvPr id="17" name="TextBox 16"/>
          <p:cNvSpPr txBox="1"/>
          <p:nvPr/>
        </p:nvSpPr>
        <p:spPr>
          <a:xfrm>
            <a:off x="2284412" y="2209800"/>
            <a:ext cx="1241543" cy="307777"/>
          </a:xfrm>
          <a:prstGeom prst="rect">
            <a:avLst/>
          </a:prstGeom>
          <a:noFill/>
        </p:spPr>
        <p:txBody>
          <a:bodyPr wrap="square" rtlCol="0" anchor="b">
            <a:spAutoFit/>
          </a:bodyPr>
          <a:lstStyle/>
          <a:p>
            <a:pPr algn="r"/>
            <a:r>
              <a:rPr lang="en-US" sz="1400" dirty="0">
                <a:solidFill>
                  <a:prstClr val="white"/>
                </a:solidFill>
              </a:rPr>
              <a:t>PHOSPHORUS</a:t>
            </a:r>
          </a:p>
        </p:txBody>
      </p:sp>
      <p:sp>
        <p:nvSpPr>
          <p:cNvPr id="18" name="TextBox 17"/>
          <p:cNvSpPr txBox="1"/>
          <p:nvPr/>
        </p:nvSpPr>
        <p:spPr>
          <a:xfrm>
            <a:off x="2284412" y="3592780"/>
            <a:ext cx="1241543" cy="274370"/>
          </a:xfrm>
          <a:prstGeom prst="rect">
            <a:avLst/>
          </a:prstGeom>
          <a:noFill/>
        </p:spPr>
        <p:txBody>
          <a:bodyPr wrap="square" rtlCol="0" anchor="b">
            <a:spAutoFit/>
          </a:bodyPr>
          <a:lstStyle/>
          <a:p>
            <a:pPr algn="r">
              <a:lnSpc>
                <a:spcPts val="1400"/>
              </a:lnSpc>
            </a:pPr>
            <a:r>
              <a:rPr lang="en-US" sz="1400" dirty="0">
                <a:solidFill>
                  <a:prstClr val="white"/>
                </a:solidFill>
              </a:rPr>
              <a:t>POTASSIUM</a:t>
            </a:r>
          </a:p>
        </p:txBody>
      </p:sp>
      <p:sp>
        <p:nvSpPr>
          <p:cNvPr id="19" name="Title 18"/>
          <p:cNvSpPr>
            <a:spLocks noGrp="1"/>
          </p:cNvSpPr>
          <p:nvPr>
            <p:ph type="title" idx="4294967295"/>
          </p:nvPr>
        </p:nvSpPr>
        <p:spPr>
          <a:xfrm>
            <a:off x="2711450" y="250825"/>
            <a:ext cx="9477375" cy="334963"/>
          </a:xfrm>
          <a:prstGeom prst="rect">
            <a:avLst/>
          </a:prstGeom>
        </p:spPr>
        <p:txBody>
          <a:bodyPr/>
          <a:lstStyle/>
          <a:p>
            <a:r>
              <a:rPr lang="en-CA" sz="2200" b="1" dirty="0"/>
              <a:t>4R Nutrient Stewardship - Summary </a:t>
            </a:r>
          </a:p>
        </p:txBody>
      </p:sp>
      <p:sp>
        <p:nvSpPr>
          <p:cNvPr id="41" name="TextBox 40"/>
          <p:cNvSpPr txBox="1"/>
          <p:nvPr/>
        </p:nvSpPr>
        <p:spPr>
          <a:xfrm>
            <a:off x="2293937" y="4869130"/>
            <a:ext cx="1241543" cy="274370"/>
          </a:xfrm>
          <a:prstGeom prst="rect">
            <a:avLst/>
          </a:prstGeom>
          <a:noFill/>
        </p:spPr>
        <p:txBody>
          <a:bodyPr wrap="square" rtlCol="0" anchor="b">
            <a:spAutoFit/>
          </a:bodyPr>
          <a:lstStyle/>
          <a:p>
            <a:pPr algn="r">
              <a:lnSpc>
                <a:spcPts val="1400"/>
              </a:lnSpc>
            </a:pPr>
            <a:r>
              <a:rPr lang="en-US" sz="1400" dirty="0">
                <a:solidFill>
                  <a:prstClr val="white"/>
                </a:solidFill>
              </a:rPr>
              <a:t>SULPHUR</a:t>
            </a:r>
          </a:p>
        </p:txBody>
      </p:sp>
      <p:sp>
        <p:nvSpPr>
          <p:cNvPr id="43" name="Rectangle 51"/>
          <p:cNvSpPr>
            <a:spLocks noChangeArrowheads="1"/>
          </p:cNvSpPr>
          <p:nvPr/>
        </p:nvSpPr>
        <p:spPr bwMode="auto">
          <a:xfrm>
            <a:off x="3572402" y="856785"/>
            <a:ext cx="8586670" cy="3154710"/>
          </a:xfrm>
          <a:prstGeom prst="rect">
            <a:avLst/>
          </a:prstGeom>
          <a:noFill/>
          <a:ln>
            <a:noFill/>
          </a:ln>
          <a:scene3d>
            <a:camera prst="orthographicFront"/>
            <a:lightRig rig="threePt" dir="t"/>
          </a:scene3d>
          <a:sp3d prstMaterial="metal">
            <a:bevelT w="0"/>
          </a:sp3d>
        </p:spPr>
        <p:txBody>
          <a:bodyPr vert="horz" wrap="square" lIns="91440" tIns="91440" rIns="0" bIns="0" numCol="1" anchor="t" anchorCtr="0" compatLnSpc="1">
            <a:prstTxWarp prst="textNoShape">
              <a:avLst/>
            </a:prstTxWarp>
            <a:spAutoFit/>
          </a:bodyPr>
          <a:lstStyle/>
          <a:p>
            <a:pPr>
              <a:spcAft>
                <a:spcPts val="300"/>
              </a:spcAft>
            </a:pPr>
            <a:r>
              <a:rPr lang="en-US" sz="1200" b="1" dirty="0">
                <a:cs typeface="Calibri" panose="020F0502020204030204" pitchFamily="34" charset="0"/>
              </a:rPr>
              <a:t>The number of farmers with a 4R plan in places continues to grow; those who say their practices meet 4R continues to trend higher.  </a:t>
            </a:r>
          </a:p>
          <a:p>
            <a:pPr marL="171450" indent="-171450">
              <a:lnSpc>
                <a:spcPts val="1600"/>
              </a:lnSpc>
              <a:spcBef>
                <a:spcPts val="100"/>
              </a:spcBef>
              <a:buFont typeface="Arial" pitchFamily="34" charset="0"/>
              <a:buChar char="•"/>
            </a:pPr>
            <a:r>
              <a:rPr lang="en-US" sz="1200" dirty="0">
                <a:cs typeface="Calibri" panose="020F0502020204030204" pitchFamily="34" charset="0"/>
              </a:rPr>
              <a:t>No significant changes to 4R knowledge in Western Canada in 2023. </a:t>
            </a:r>
            <a:r>
              <a:rPr lang="en-US" sz="1200" dirty="0">
                <a:cs typeface="Calibri" panose="020F0502020204030204" pitchFamily="34" charset="0"/>
                <a:sym typeface="Wingdings 3"/>
                <a:hlinkClick r:id="rId2"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4R concept familiarity is higher among larger farmers and young growers; uniform across geography. </a:t>
            </a:r>
            <a:r>
              <a:rPr lang="en-US" sz="1200" dirty="0">
                <a:cs typeface="Calibri" panose="020F0502020204030204" pitchFamily="34" charset="0"/>
                <a:sym typeface="Wingdings 3"/>
                <a:hlinkClick r:id="rId3"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More large farms, young farmers and farmers in Manitoba believe that their fertilizer practices comply with 4R stewardship. </a:t>
            </a:r>
            <a:r>
              <a:rPr lang="en-US" sz="1200" dirty="0">
                <a:cs typeface="Calibri" panose="020F0502020204030204" pitchFamily="34" charset="0"/>
                <a:sym typeface="Wingdings 3"/>
                <a:hlinkClick r:id="rId4"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The number of farmers who said their practices meet 4R requirements continues to trend higher. </a:t>
            </a:r>
            <a:r>
              <a:rPr lang="en-US" sz="1200" dirty="0">
                <a:cs typeface="Calibri" panose="020F0502020204030204" pitchFamily="34" charset="0"/>
                <a:sym typeface="Wingdings 3"/>
                <a:hlinkClick r:id="rId5"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Bef>
                <a:spcPts val="100"/>
              </a:spcBef>
              <a:buFont typeface="Arial" pitchFamily="34" charset="0"/>
              <a:buChar char="•"/>
            </a:pPr>
            <a:r>
              <a:rPr lang="en-US" sz="1200" dirty="0">
                <a:cs typeface="Calibri" panose="020F0502020204030204" pitchFamily="34" charset="0"/>
              </a:rPr>
              <a:t>The number of farmers who work with a Designated Agronomist also continues to trend higher. </a:t>
            </a:r>
            <a:r>
              <a:rPr lang="en-US" sz="1200" dirty="0">
                <a:cs typeface="Calibri" panose="020F0502020204030204" pitchFamily="34" charset="0"/>
                <a:sym typeface="Wingdings 3"/>
                <a:hlinkClick r:id="rId6"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Bef>
                <a:spcPts val="100"/>
              </a:spcBef>
              <a:buFont typeface="Arial" pitchFamily="34" charset="0"/>
              <a:buChar char="•"/>
            </a:pPr>
            <a:r>
              <a:rPr lang="en-US" sz="1200" dirty="0">
                <a:cs typeface="Calibri" panose="020F0502020204030204" pitchFamily="34" charset="0"/>
              </a:rPr>
              <a:t>More large farms work with a 4R Designated Agronomist. </a:t>
            </a:r>
            <a:r>
              <a:rPr lang="en-US" sz="1200" dirty="0">
                <a:cs typeface="Calibri" panose="020F0502020204030204" pitchFamily="34" charset="0"/>
                <a:sym typeface="Wingdings 3"/>
                <a:hlinkClick r:id="rId7"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The % of farmers with a 4R Plan increased in 2023 and the % without a 4R plan decreased. </a:t>
            </a:r>
            <a:r>
              <a:rPr lang="en-US" sz="1200" dirty="0">
                <a:cs typeface="Calibri" panose="020F0502020204030204" pitchFamily="34" charset="0"/>
                <a:sym typeface="Wingdings 3"/>
                <a:hlinkClick r:id="rId8"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Bef>
                <a:spcPts val="100"/>
              </a:spcBef>
              <a:buFont typeface="Arial" pitchFamily="34" charset="0"/>
              <a:buChar char="•"/>
            </a:pPr>
            <a:r>
              <a:rPr lang="en-US" sz="1200" dirty="0">
                <a:cs typeface="Calibri" panose="020F0502020204030204" pitchFamily="34" charset="0"/>
              </a:rPr>
              <a:t>A higher percentage of large farms have a 4R Plan in place; slightly fewer older growers have a plan in place. </a:t>
            </a:r>
            <a:r>
              <a:rPr lang="en-US" sz="1200" dirty="0">
                <a:cs typeface="Calibri" panose="020F0502020204030204" pitchFamily="34" charset="0"/>
                <a:sym typeface="Wingdings 3"/>
                <a:hlinkClick r:id="rId9"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Those with a 4R Plan say there are multiple benefits led by knowing you are using best environmental stewardship practices. </a:t>
            </a:r>
            <a:r>
              <a:rPr lang="en-US" sz="1200" dirty="0">
                <a:cs typeface="Calibri" panose="020F0502020204030204" pitchFamily="34" charset="0"/>
                <a:sym typeface="Wingdings 3"/>
                <a:hlinkClick r:id="rId10"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Those without a 4R Plan say there are many reasons; Lack of proven benefits and lack of incentive are the top 2 factors. </a:t>
            </a:r>
            <a:r>
              <a:rPr lang="en-US" sz="1200" dirty="0">
                <a:cs typeface="Calibri" panose="020F0502020204030204" pitchFamily="34" charset="0"/>
                <a:sym typeface="Wingdings 3"/>
                <a:hlinkClick r:id="rId11"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Those who do not think they comply with 4R say that lack of equipment and cost are the main reasons. </a:t>
            </a:r>
            <a:r>
              <a:rPr lang="en-US" sz="1200" dirty="0">
                <a:cs typeface="Calibri" panose="020F0502020204030204" pitchFamily="34" charset="0"/>
                <a:sym typeface="Wingdings 3"/>
                <a:hlinkClick r:id="rId12"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Ag retailers and Certified Crop Advisors are the main sources of information about 4R. </a:t>
            </a:r>
            <a:r>
              <a:rPr lang="en-US" sz="1200" dirty="0">
                <a:cs typeface="Calibri" panose="020F0502020204030204" pitchFamily="34" charset="0"/>
                <a:sym typeface="Wingdings 3"/>
                <a:hlinkClick r:id="rId13"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sym typeface="Wingdings 3"/>
            </a:endParaRPr>
          </a:p>
          <a:p>
            <a:pPr>
              <a:spcBef>
                <a:spcPts val="300"/>
              </a:spcBef>
              <a:spcAft>
                <a:spcPts val="300"/>
              </a:spcAft>
            </a:pPr>
            <a:r>
              <a:rPr lang="en-US" sz="1200" dirty="0">
                <a:cs typeface="Calibri" panose="020F0502020204030204" pitchFamily="34" charset="0"/>
              </a:rPr>
              <a:t> </a:t>
            </a:r>
            <a:endParaRPr lang="en-US" sz="1200" b="1" dirty="0">
              <a:cs typeface="Calibri" panose="020F0502020204030204" pitchFamily="34" charset="0"/>
            </a:endParaRPr>
          </a:p>
        </p:txBody>
      </p:sp>
      <p:grpSp>
        <p:nvGrpSpPr>
          <p:cNvPr id="50" name="Group 49"/>
          <p:cNvGrpSpPr/>
          <p:nvPr/>
        </p:nvGrpSpPr>
        <p:grpSpPr>
          <a:xfrm>
            <a:off x="2245326" y="868545"/>
            <a:ext cx="9699552" cy="2998605"/>
            <a:chOff x="2360612" y="905256"/>
            <a:chExt cx="9525000" cy="999744"/>
          </a:xfrm>
        </p:grpSpPr>
        <p:sp>
          <p:nvSpPr>
            <p:cNvPr id="51" name="Rectangle 50"/>
            <p:cNvSpPr/>
            <p:nvPr/>
          </p:nvSpPr>
          <p:spPr>
            <a:xfrm>
              <a:off x="2360612" y="905256"/>
              <a:ext cx="1295400" cy="999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52" name="Straight Connector 51"/>
            <p:cNvCxnSpPr/>
            <p:nvPr/>
          </p:nvCxnSpPr>
          <p:spPr>
            <a:xfrm>
              <a:off x="2360612" y="1905000"/>
              <a:ext cx="9525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2284412" y="906162"/>
            <a:ext cx="1241543" cy="523220"/>
          </a:xfrm>
          <a:prstGeom prst="rect">
            <a:avLst/>
          </a:prstGeom>
          <a:noFill/>
        </p:spPr>
        <p:txBody>
          <a:bodyPr wrap="square" rtlCol="0" anchor="b">
            <a:spAutoFit/>
          </a:bodyPr>
          <a:lstStyle/>
          <a:p>
            <a:pPr algn="r"/>
            <a:r>
              <a:rPr lang="en-US" sz="1400" dirty="0">
                <a:solidFill>
                  <a:prstClr val="white"/>
                </a:solidFill>
              </a:rPr>
              <a:t>4R NUTRIENT STEWARDSHIP</a:t>
            </a:r>
          </a:p>
        </p:txBody>
      </p:sp>
      <p:sp>
        <p:nvSpPr>
          <p:cNvPr id="77" name="Rectangle 76">
            <a:hlinkClick r:id="rId14" action="ppaction://hlinksldjump"/>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Tree>
    <p:extLst>
      <p:ext uri="{BB962C8B-B14F-4D97-AF65-F5344CB8AC3E}">
        <p14:creationId xmlns:p14="http://schemas.microsoft.com/office/powerpoint/2010/main" val="7491972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16E00D-3945-4D6F-7F16-9CA85E352C4C}"/>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Volume in Canola</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1" name="TextBox 10">
            <a:extLst>
              <a:ext uri="{FF2B5EF4-FFF2-40B4-BE49-F238E27FC236}">
                <a16:creationId xmlns:a16="http://schemas.microsoft.com/office/drawing/2014/main" id="{EF6417FB-B139-4F76-8537-CB51BA8052E2}"/>
              </a:ext>
            </a:extLst>
          </p:cNvPr>
          <p:cNvSpPr txBox="1"/>
          <p:nvPr/>
        </p:nvSpPr>
        <p:spPr>
          <a:xfrm>
            <a:off x="6627812" y="5540368"/>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163 million pounds of K</a:t>
            </a:r>
            <a:r>
              <a:rPr lang="en-US" sz="1000" baseline="-25000" dirty="0"/>
              <a:t>2</a:t>
            </a:r>
            <a:r>
              <a:rPr lang="en-US" sz="1000" dirty="0"/>
              <a:t>O was used in canola in 2023.</a:t>
            </a:r>
          </a:p>
        </p:txBody>
      </p:sp>
      <p:graphicFrame>
        <p:nvGraphicFramePr>
          <p:cNvPr id="3" name="Object 2">
            <a:extLst>
              <a:ext uri="{FF2B5EF4-FFF2-40B4-BE49-F238E27FC236}">
                <a16:creationId xmlns:a16="http://schemas.microsoft.com/office/drawing/2014/main" id="{5C8AD9C2-4AE5-6992-7D1F-027FE5EE7BE2}"/>
              </a:ext>
            </a:extLst>
          </p:cNvPr>
          <p:cNvGraphicFramePr>
            <a:graphicFrameLocks/>
          </p:cNvGraphicFramePr>
          <p:nvPr>
            <p:extLst>
              <p:ext uri="{D42A27DB-BD31-4B8C-83A1-F6EECF244321}">
                <p14:modId xmlns:p14="http://schemas.microsoft.com/office/powerpoint/2010/main" val="239265481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5C8AD9C2-4AE5-6992-7D1F-027FE5EE7BE2}"/>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potassium (K₂O) volume (000’s of pounds) that was used in each year. The potassium (K₂O) volume was calculated from all sources of potassium (K₂O) contained in all fertilizer types.</a:t>
            </a:r>
          </a:p>
        </p:txBody>
      </p:sp>
    </p:spTree>
    <p:extLst>
      <p:ext uri="{BB962C8B-B14F-4D97-AF65-F5344CB8AC3E}">
        <p14:creationId xmlns:p14="http://schemas.microsoft.com/office/powerpoint/2010/main" val="641002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652DE-5B3A-FBF9-7014-E12A7BD1B3E9}"/>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i="0" u="none" dirty="0"/>
              <a:t>Potassium (K₂O)</a:t>
            </a:r>
            <a:r>
              <a:rPr lang="en-US" sz="2200" i="0" u="none" dirty="0"/>
              <a:t> Volume in Canola</a:t>
            </a:r>
            <a:r>
              <a:rPr lang="en-CA" sz="2200" i="0" u="none" dirty="0"/>
              <a:t> by Timing</a:t>
            </a:r>
            <a:endParaRPr lang="en-US" sz="2200" i="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graphicFrame>
        <p:nvGraphicFramePr>
          <p:cNvPr id="6" name="Object 5">
            <a:extLst>
              <a:ext uri="{FF2B5EF4-FFF2-40B4-BE49-F238E27FC236}">
                <a16:creationId xmlns:a16="http://schemas.microsoft.com/office/drawing/2014/main" id="{56BC4C84-AF7D-6DC7-A0AD-914A48BE284E}"/>
              </a:ext>
            </a:extLst>
          </p:cNvPr>
          <p:cNvGraphicFramePr>
            <a:graphicFrameLocks/>
          </p:cNvGraphicFramePr>
          <p:nvPr>
            <p:extLst>
              <p:ext uri="{D42A27DB-BD31-4B8C-83A1-F6EECF244321}">
                <p14:modId xmlns:p14="http://schemas.microsoft.com/office/powerpoint/2010/main" val="254503329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6" name="Object 5">
                        <a:extLst>
                          <a:ext uri="{FF2B5EF4-FFF2-40B4-BE49-F238E27FC236}">
                            <a16:creationId xmlns:a16="http://schemas.microsoft.com/office/drawing/2014/main" id="{56BC4C84-AF7D-6DC7-A0AD-914A48BE284E}"/>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potassium (K₂O) volume (000’s of pounds) that was used in each year by application timing. The potassium (K₂O) volume was calculated from all sources of potassium (K₂O) contained in all fertilizer types.</a:t>
            </a:r>
          </a:p>
        </p:txBody>
      </p:sp>
    </p:spTree>
    <p:extLst>
      <p:ext uri="{BB962C8B-B14F-4D97-AF65-F5344CB8AC3E}">
        <p14:creationId xmlns:p14="http://schemas.microsoft.com/office/powerpoint/2010/main" val="2051025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5DAA99-1F04-FA9B-E098-669466F3BD16}"/>
              </a:ext>
            </a:extLst>
          </p:cNvPr>
          <p:cNvPicPr>
            <a:picLocks noChangeAspect="1"/>
          </p:cNvPicPr>
          <p:nvPr/>
        </p:nvPicPr>
        <p:blipFill>
          <a:blip r:embed="rId2"/>
          <a:stretch>
            <a:fillRect/>
          </a:stretch>
        </p:blipFill>
        <p:spPr>
          <a:xfrm>
            <a:off x="2648357" y="816899"/>
            <a:ext cx="8961896"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Fertilizer Source in Canola - All Timings</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24" name="Rectangle 23">
            <a:hlinkClick r:id="rId6" action="ppaction://hlinksldjump"/>
            <a:extLst>
              <a:ext uri="{FF2B5EF4-FFF2-40B4-BE49-F238E27FC236}">
                <a16:creationId xmlns:a16="http://schemas.microsoft.com/office/drawing/2014/main" id="{166A4614-A2BE-497E-8C02-7549BD2236C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17" name="Isosceles Triangle 16">
            <a:extLst>
              <a:ext uri="{FF2B5EF4-FFF2-40B4-BE49-F238E27FC236}">
                <a16:creationId xmlns:a16="http://schemas.microsoft.com/office/drawing/2014/main" id="{2DC60B00-F4FC-41FB-800F-FE83C89DA2CD}"/>
              </a:ext>
            </a:extLst>
          </p:cNvPr>
          <p:cNvSpPr/>
          <p:nvPr/>
        </p:nvSpPr>
        <p:spPr>
          <a:xfrm>
            <a:off x="10105503" y="251332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9" name="TextBox 18">
            <a:extLst>
              <a:ext uri="{FF2B5EF4-FFF2-40B4-BE49-F238E27FC236}">
                <a16:creationId xmlns:a16="http://schemas.microsoft.com/office/drawing/2014/main" id="{D32A415E-72CA-4799-8E22-F86DDBD1E4D5}"/>
              </a:ext>
            </a:extLst>
          </p:cNvPr>
          <p:cNvSpPr txBox="1"/>
          <p:nvPr/>
        </p:nvSpPr>
        <p:spPr>
          <a:xfrm>
            <a:off x="9504956" y="2723030"/>
            <a:ext cx="142489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Overall use of dry Potash declined in 2023.</a:t>
            </a:r>
          </a:p>
        </p:txBody>
      </p:sp>
      <p:sp>
        <p:nvSpPr>
          <p:cNvPr id="8" name="EX-MOREINFO-001"/>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potassium (K₂O) volume applied at all timings that was provided by each fertilizer type. The potassium (K₂O) volume was calculated from all sources of potassium (K₂O) contained in all fertilizer types.</a:t>
            </a:r>
          </a:p>
        </p:txBody>
      </p:sp>
      <p:pic>
        <p:nvPicPr>
          <p:cNvPr id="9" name="Picture 8">
            <a:extLst>
              <a:ext uri="{FF2B5EF4-FFF2-40B4-BE49-F238E27FC236}">
                <a16:creationId xmlns:a16="http://schemas.microsoft.com/office/drawing/2014/main" id="{E53273F7-FA9B-E05C-FEBB-1E7B37863C93}"/>
              </a:ext>
            </a:extLst>
          </p:cNvPr>
          <p:cNvPicPr>
            <a:picLocks noChangeAspect="1"/>
          </p:cNvPicPr>
          <p:nvPr/>
        </p:nvPicPr>
        <p:blipFill>
          <a:blip r:embed="rId7"/>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1B314EDC-77AB-9CD9-B963-56566E814302}"/>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B5566693-5818-55CF-12ED-A6667813FE68}"/>
              </a:ext>
            </a:extLst>
          </p:cNvPr>
          <p:cNvGraphicFramePr>
            <a:graphicFrameLocks/>
          </p:cNvGraphicFramePr>
          <p:nvPr>
            <p:extLst>
              <p:ext uri="{D42A27DB-BD31-4B8C-83A1-F6EECF244321}">
                <p14:modId xmlns:p14="http://schemas.microsoft.com/office/powerpoint/2010/main" val="205146393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6" name="Object 5">
                        <a:extLst>
                          <a:ext uri="{FF2B5EF4-FFF2-40B4-BE49-F238E27FC236}">
                            <a16:creationId xmlns:a16="http://schemas.microsoft.com/office/drawing/2014/main" id="{B5566693-5818-55CF-12ED-A6667813FE68}"/>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3" name="Isosceles Triangle 2">
            <a:extLst>
              <a:ext uri="{FF2B5EF4-FFF2-40B4-BE49-F238E27FC236}">
                <a16:creationId xmlns:a16="http://schemas.microsoft.com/office/drawing/2014/main" id="{8AFD7CFE-49C0-9A56-74C4-E0D12755470D}"/>
              </a:ext>
            </a:extLst>
          </p:cNvPr>
          <p:cNvSpPr/>
          <p:nvPr/>
        </p:nvSpPr>
        <p:spPr>
          <a:xfrm rot="16200000">
            <a:off x="4520165" y="314647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2" name="TextBox 11">
            <a:extLst>
              <a:ext uri="{FF2B5EF4-FFF2-40B4-BE49-F238E27FC236}">
                <a16:creationId xmlns:a16="http://schemas.microsoft.com/office/drawing/2014/main" id="{D974E6AC-B17A-2B2F-922F-27254368D182}"/>
              </a:ext>
            </a:extLst>
          </p:cNvPr>
          <p:cNvSpPr txBox="1"/>
          <p:nvPr/>
        </p:nvSpPr>
        <p:spPr>
          <a:xfrm>
            <a:off x="4701218" y="3075229"/>
            <a:ext cx="142489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liquid Potash increased in 2023.</a:t>
            </a:r>
          </a:p>
        </p:txBody>
      </p:sp>
    </p:spTree>
    <p:extLst>
      <p:ext uri="{BB962C8B-B14F-4D97-AF65-F5344CB8AC3E}">
        <p14:creationId xmlns:p14="http://schemas.microsoft.com/office/powerpoint/2010/main" val="2163059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9E7055A-B9E5-4CCE-A778-0EC4983D5BE3}"/>
              </a:ext>
            </a:extLst>
          </p:cNvPr>
          <p:cNvPicPr>
            <a:picLocks noChangeAspect="1"/>
          </p:cNvPicPr>
          <p:nvPr/>
        </p:nvPicPr>
        <p:blipFill>
          <a:blip r:embed="rId3"/>
          <a:stretch>
            <a:fillRect/>
          </a:stretch>
        </p:blipFill>
        <p:spPr>
          <a:xfrm>
            <a:off x="2648356" y="816899"/>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Fertilizer Source in Canola - Fall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pic>
        <p:nvPicPr>
          <p:cNvPr id="18" name="Picture 17" descr="Asset 17.png">
            <a:extLst>
              <a:ext uri="{FF2B5EF4-FFF2-40B4-BE49-F238E27FC236}">
                <a16:creationId xmlns:a16="http://schemas.microsoft.com/office/drawing/2014/main" id="{813E311C-E986-4F9B-9A1E-964118552240}"/>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10" name="Picture 9">
            <a:extLst>
              <a:ext uri="{FF2B5EF4-FFF2-40B4-BE49-F238E27FC236}">
                <a16:creationId xmlns:a16="http://schemas.microsoft.com/office/drawing/2014/main" id="{41BEA387-6247-B3DD-B8BD-3A801361669A}"/>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B44A304B-3973-2D44-FEAB-BFDB77A1DBEB}"/>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4" name="Object 3">
            <a:extLst>
              <a:ext uri="{FF2B5EF4-FFF2-40B4-BE49-F238E27FC236}">
                <a16:creationId xmlns:a16="http://schemas.microsoft.com/office/drawing/2014/main" id="{742BBB02-9408-EA1C-EE89-49D2861385EE}"/>
              </a:ext>
            </a:extLst>
          </p:cNvPr>
          <p:cNvGraphicFramePr>
            <a:graphicFrameLocks/>
          </p:cNvGraphicFramePr>
          <p:nvPr>
            <p:extLst>
              <p:ext uri="{D42A27DB-BD31-4B8C-83A1-F6EECF244321}">
                <p14:modId xmlns:p14="http://schemas.microsoft.com/office/powerpoint/2010/main" val="375528997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4" name="Object 3">
                        <a:extLst>
                          <a:ext uri="{FF2B5EF4-FFF2-40B4-BE49-F238E27FC236}">
                            <a16:creationId xmlns:a16="http://schemas.microsoft.com/office/drawing/2014/main" id="{742BBB02-9408-EA1C-EE89-49D2861385EE}"/>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potassium (K₂O) volume applied at the fall timing that was provided by each fertilizer type. The potassium (K₂O) volume was calculated from all sources of potassium (K₂O) contained in all fertilizer types.</a:t>
            </a:r>
          </a:p>
        </p:txBody>
      </p:sp>
    </p:spTree>
    <p:extLst>
      <p:ext uri="{BB962C8B-B14F-4D97-AF65-F5344CB8AC3E}">
        <p14:creationId xmlns:p14="http://schemas.microsoft.com/office/powerpoint/2010/main" val="17710891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0"/>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45D4F4-5C55-3D7C-7EF8-E8655421C5AC}"/>
              </a:ext>
            </a:extLst>
          </p:cNvPr>
          <p:cNvPicPr>
            <a:picLocks noChangeAspect="1"/>
          </p:cNvPicPr>
          <p:nvPr/>
        </p:nvPicPr>
        <p:blipFill>
          <a:blip r:embed="rId3"/>
          <a:stretch>
            <a:fillRect/>
          </a:stretch>
        </p:blipFill>
        <p:spPr>
          <a:xfrm>
            <a:off x="2648355" y="819947"/>
            <a:ext cx="8961898"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Fertilizer Source in Canola - Spring Before Planting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pic>
        <p:nvPicPr>
          <p:cNvPr id="18" name="Picture 17" descr="Asset 17.png">
            <a:extLst>
              <a:ext uri="{FF2B5EF4-FFF2-40B4-BE49-F238E27FC236}">
                <a16:creationId xmlns:a16="http://schemas.microsoft.com/office/drawing/2014/main" id="{70033B67-DD17-4FEA-BA6C-9861F9D4DD63}"/>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10" name="Picture 9">
            <a:extLst>
              <a:ext uri="{FF2B5EF4-FFF2-40B4-BE49-F238E27FC236}">
                <a16:creationId xmlns:a16="http://schemas.microsoft.com/office/drawing/2014/main" id="{27071CA0-FD78-A680-648D-CE2B1438BCFA}"/>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27ABC8AB-7058-EF44-E667-C03B6C5CDD0C}"/>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potassium (K₂O) volume applied in the spring before planting that was provided by each fertilizer type. The potassium (K₂O) volume was calculated from all sources of potassium (K₂O) contained in all fertilizer types.</a:t>
            </a:r>
          </a:p>
        </p:txBody>
      </p:sp>
    </p:spTree>
    <p:extLst>
      <p:ext uri="{BB962C8B-B14F-4D97-AF65-F5344CB8AC3E}">
        <p14:creationId xmlns:p14="http://schemas.microsoft.com/office/powerpoint/2010/main" val="439638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0"/>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47DE-7C08-526E-235F-6F993DD2670F}"/>
              </a:ext>
            </a:extLst>
          </p:cNvPr>
          <p:cNvPicPr>
            <a:picLocks noChangeAspect="1"/>
          </p:cNvPicPr>
          <p:nvPr/>
        </p:nvPicPr>
        <p:blipFill>
          <a:blip r:embed="rId3"/>
          <a:stretch>
            <a:fillRect/>
          </a:stretch>
        </p:blipFill>
        <p:spPr>
          <a:xfrm>
            <a:off x="2648356" y="818863"/>
            <a:ext cx="8961897" cy="5775580"/>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Fertilizer Source in Canola - At Planting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6" name="Isosceles Triangle 15"/>
          <p:cNvSpPr/>
          <p:nvPr/>
        </p:nvSpPr>
        <p:spPr>
          <a:xfrm>
            <a:off x="10007284" y="2482447"/>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9447212" y="2667000"/>
            <a:ext cx="1524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dry Potash at planting continued to trend lower.</a:t>
            </a:r>
          </a:p>
        </p:txBody>
      </p:sp>
      <p:pic>
        <p:nvPicPr>
          <p:cNvPr id="22" name="Picture 21" descr="Asset 17.png">
            <a:extLst>
              <a:ext uri="{FF2B5EF4-FFF2-40B4-BE49-F238E27FC236}">
                <a16:creationId xmlns:a16="http://schemas.microsoft.com/office/drawing/2014/main" id="{F843A86D-8DD6-4A91-B0D4-EF52C1CAF6AA}"/>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10" name="Picture 9">
            <a:extLst>
              <a:ext uri="{FF2B5EF4-FFF2-40B4-BE49-F238E27FC236}">
                <a16:creationId xmlns:a16="http://schemas.microsoft.com/office/drawing/2014/main" id="{F0F955DC-0B80-82E0-D2F9-77BFE8314BBB}"/>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E7A8A80A-1AB9-108E-4F43-7E7267D39DC1}"/>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4" name="Isosceles Triangle 3">
            <a:extLst>
              <a:ext uri="{FF2B5EF4-FFF2-40B4-BE49-F238E27FC236}">
                <a16:creationId xmlns:a16="http://schemas.microsoft.com/office/drawing/2014/main" id="{9404B106-195E-2279-2BCC-882D361B6F25}"/>
              </a:ext>
            </a:extLst>
          </p:cNvPr>
          <p:cNvSpPr/>
          <p:nvPr/>
        </p:nvSpPr>
        <p:spPr>
          <a:xfrm rot="16200000">
            <a:off x="4477538" y="3141619"/>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9" name="TextBox 8">
            <a:extLst>
              <a:ext uri="{FF2B5EF4-FFF2-40B4-BE49-F238E27FC236}">
                <a16:creationId xmlns:a16="http://schemas.microsoft.com/office/drawing/2014/main" id="{64DB08AD-E2F6-FB17-BF8F-C2044CA162A3}"/>
              </a:ext>
            </a:extLst>
          </p:cNvPr>
          <p:cNvSpPr txBox="1"/>
          <p:nvPr/>
        </p:nvSpPr>
        <p:spPr>
          <a:xfrm>
            <a:off x="4658591" y="3070373"/>
            <a:ext cx="1524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liquid Potash at planting increased in 2023.</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potassium (K₂O) volume applied in the spring at planting that was provided by each fertilizer type. The potassium (K₂O) volume was calculated from all sources of potassium (K₂O) contained in all fertilizer types.</a:t>
            </a:r>
          </a:p>
        </p:txBody>
      </p:sp>
    </p:spTree>
    <p:extLst>
      <p:ext uri="{BB962C8B-B14F-4D97-AF65-F5344CB8AC3E}">
        <p14:creationId xmlns:p14="http://schemas.microsoft.com/office/powerpoint/2010/main" val="678484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0"/>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0246" y="615091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E880F611-DADC-493E-A4FF-B716A5AF8DA8}"/>
              </a:ext>
            </a:extLst>
          </p:cNvPr>
          <p:cNvPicPr>
            <a:picLocks noChangeAspect="1"/>
          </p:cNvPicPr>
          <p:nvPr/>
        </p:nvPicPr>
        <p:blipFill>
          <a:blip r:embed="rId4"/>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Potassium (K₂O) Fertilizer Source in Canola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pic>
        <p:nvPicPr>
          <p:cNvPr id="9" name="Picture 8">
            <a:extLst>
              <a:ext uri="{FF2B5EF4-FFF2-40B4-BE49-F238E27FC236}">
                <a16:creationId xmlns:a16="http://schemas.microsoft.com/office/drawing/2014/main" id="{79B58629-EB1D-40BC-01C9-C2621DA1AC15}"/>
              </a:ext>
            </a:extLst>
          </p:cNvPr>
          <p:cNvPicPr>
            <a:picLocks noChangeAspect="1"/>
          </p:cNvPicPr>
          <p:nvPr/>
        </p:nvPicPr>
        <p:blipFill>
          <a:blip r:embed="rId8"/>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9D00D3A6-E30F-A543-C04A-03884F5ACAB2}"/>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potassium (K₂O) volume applied in canola that came from each fertilizer source.</a:t>
            </a:r>
          </a:p>
          <a:p>
            <a:r>
              <a:rPr lang="en-CA" dirty="0"/>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1068685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6F5087-4827-47D2-AC05-9DBE668B2F20}"/>
              </a:ext>
            </a:extLst>
          </p:cNvPr>
          <p:cNvPicPr>
            <a:picLocks noChangeAspect="1"/>
          </p:cNvPicPr>
          <p:nvPr/>
        </p:nvPicPr>
        <p:blipFill>
          <a:blip r:embed="rId3"/>
          <a:stretch>
            <a:fillRect/>
          </a:stretch>
        </p:blipFill>
        <p:spPr>
          <a:xfrm>
            <a:off x="2457706" y="738977"/>
            <a:ext cx="8967993" cy="5761219"/>
          </a:xfrm>
          <a:prstGeom prst="rect">
            <a:avLst/>
          </a:prstGeom>
        </p:spPr>
      </p:pic>
      <p:sp>
        <p:nvSpPr>
          <p:cNvPr id="2" name="Title 1"/>
          <p:cNvSpPr>
            <a:spLocks noGrp="1"/>
          </p:cNvSpPr>
          <p:nvPr>
            <p:ph type="title" idx="4294967295"/>
          </p:nvPr>
        </p:nvSpPr>
        <p:spPr>
          <a:xfrm>
            <a:off x="2165064" y="250825"/>
            <a:ext cx="10023762" cy="334963"/>
          </a:xfrm>
          <a:prstGeom prst="rect">
            <a:avLst/>
          </a:prstGeom>
        </p:spPr>
        <p:txBody>
          <a:bodyPr/>
          <a:lstStyle/>
          <a:p>
            <a:r>
              <a:rPr lang="en-CA" sz="2200" u="none" dirty="0"/>
              <a:t>% of Canola Growers Using Each Sulphur Source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pic>
        <p:nvPicPr>
          <p:cNvPr id="13" name="Picture 12"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3" name="Isosceles Triangle 2">
            <a:extLst>
              <a:ext uri="{FF2B5EF4-FFF2-40B4-BE49-F238E27FC236}">
                <a16:creationId xmlns:a16="http://schemas.microsoft.com/office/drawing/2014/main" id="{1AB148A4-F82C-221C-7A48-D9B9F9A0942B}"/>
              </a:ext>
            </a:extLst>
          </p:cNvPr>
          <p:cNvSpPr/>
          <p:nvPr/>
        </p:nvSpPr>
        <p:spPr>
          <a:xfrm>
            <a:off x="6263437" y="305755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4" name="TextBox 3">
            <a:extLst>
              <a:ext uri="{FF2B5EF4-FFF2-40B4-BE49-F238E27FC236}">
                <a16:creationId xmlns:a16="http://schemas.microsoft.com/office/drawing/2014/main" id="{109D78A9-535C-6B3B-DEA8-8CE6242199B7}"/>
              </a:ext>
            </a:extLst>
          </p:cNvPr>
          <p:cNvSpPr txBox="1"/>
          <p:nvPr/>
        </p:nvSpPr>
        <p:spPr>
          <a:xfrm>
            <a:off x="5713412" y="3252900"/>
            <a:ext cx="1600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32% of canola growers used ammonium sulphate in 2023.</a:t>
            </a:r>
          </a:p>
        </p:txBody>
      </p:sp>
      <p:pic>
        <p:nvPicPr>
          <p:cNvPr id="14" name="Picture 13">
            <a:extLst>
              <a:ext uri="{FF2B5EF4-FFF2-40B4-BE49-F238E27FC236}">
                <a16:creationId xmlns:a16="http://schemas.microsoft.com/office/drawing/2014/main" id="{C9AD1120-2175-9FF3-BD89-45CFE725AD55}"/>
              </a:ext>
            </a:extLst>
          </p:cNvPr>
          <p:cNvPicPr>
            <a:picLocks noChangeAspect="1"/>
          </p:cNvPicPr>
          <p:nvPr/>
        </p:nvPicPr>
        <p:blipFill>
          <a:blip r:embed="rId8"/>
          <a:stretch>
            <a:fillRect/>
          </a:stretch>
        </p:blipFill>
        <p:spPr>
          <a:xfrm>
            <a:off x="12266612" y="0"/>
            <a:ext cx="4839315" cy="6858000"/>
          </a:xfrm>
          <a:prstGeom prst="rect">
            <a:avLst/>
          </a:prstGeom>
        </p:spPr>
      </p:pic>
      <p:pic>
        <p:nvPicPr>
          <p:cNvPr id="15" name="Picture 14" descr="Asset 9.png">
            <a:extLst>
              <a:ext uri="{FF2B5EF4-FFF2-40B4-BE49-F238E27FC236}">
                <a16:creationId xmlns:a16="http://schemas.microsoft.com/office/drawing/2014/main" id="{2829021E-9AB5-9F9E-B692-0D06A481C839}"/>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473B92AF-382E-D6FC-7A6C-07C7F9BA5486}"/>
              </a:ext>
            </a:extLst>
          </p:cNvPr>
          <p:cNvGraphicFramePr>
            <a:graphicFrameLocks/>
          </p:cNvGraphicFramePr>
          <p:nvPr>
            <p:extLst>
              <p:ext uri="{D42A27DB-BD31-4B8C-83A1-F6EECF244321}">
                <p14:modId xmlns:p14="http://schemas.microsoft.com/office/powerpoint/2010/main" val="231355235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1" name="Object 10">
                        <a:extLst>
                          <a:ext uri="{FF2B5EF4-FFF2-40B4-BE49-F238E27FC236}">
                            <a16:creationId xmlns:a16="http://schemas.microsoft.com/office/drawing/2014/main" id="{473B92AF-382E-D6FC-7A6C-07C7F9BA5486}"/>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canola crop, did you apply fertilizer or manure at each timing? – and given the options of a) Applied in fall of previous year, b) in the spring before planting, c) in the spring at planting and d) after planting/in-crop.  For your 2023 canola crop, which fertilizer types did you apply at each timing?</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canola growers who indicated that they used this nutrient and each fertilizer type in canola in 2023.  </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Nutrients were defined based on any fertilizer type that contains the nutrient.</a:t>
            </a:r>
          </a:p>
        </p:txBody>
      </p:sp>
    </p:spTree>
    <p:extLst>
      <p:ext uri="{BB962C8B-B14F-4D97-AF65-F5344CB8AC3E}">
        <p14:creationId xmlns:p14="http://schemas.microsoft.com/office/powerpoint/2010/main" val="23285992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E8307F-4BF7-D6C8-9700-97361165C7DA}"/>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Canola Growers Using Sulphur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sp>
        <p:nvSpPr>
          <p:cNvPr id="13" name="Rectangle 12"/>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4" name="Picture 13"/>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canola crop, did you apply fertilizer or manure at each timing? – and given the options of a) Applied in fall of previous year, b) in the spring before planting, c) in the spring at planting and d) after planting/in-crop.  For your 2023 canola crop, which fertilizer types did you apply at each timing?</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canola growers who indicated that they used this nutrient in canola in 2023 by province, eco zone, farm size, age and 4R familiarity.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Nutrients were defined based on any fertilizer type that contains the nutrient.</a:t>
            </a:r>
          </a:p>
        </p:txBody>
      </p:sp>
    </p:spTree>
    <p:extLst>
      <p:ext uri="{BB962C8B-B14F-4D97-AF65-F5344CB8AC3E}">
        <p14:creationId xmlns:p14="http://schemas.microsoft.com/office/powerpoint/2010/main" val="730366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4"/>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441821-DE0A-A215-D569-4ADF46001F68}"/>
              </a:ext>
            </a:extLst>
          </p:cNvPr>
          <p:cNvPicPr>
            <a:picLocks noChangeAspect="1"/>
          </p:cNvPicPr>
          <p:nvPr/>
        </p:nvPicPr>
        <p:blipFill>
          <a:blip r:embed="rId3"/>
          <a:stretch>
            <a:fillRect/>
          </a:stretch>
        </p:blipFill>
        <p:spPr>
          <a:xfrm>
            <a:off x="2648356" y="826044"/>
            <a:ext cx="8961896" cy="576121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Acres Treated With Each Sulphur Source in Canola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sp>
        <p:nvSpPr>
          <p:cNvPr id="3" name="Isosceles Triangle 2">
            <a:extLst>
              <a:ext uri="{FF2B5EF4-FFF2-40B4-BE49-F238E27FC236}">
                <a16:creationId xmlns:a16="http://schemas.microsoft.com/office/drawing/2014/main" id="{AB5BF355-7B8D-1AB4-7008-82B720FA1C79}"/>
              </a:ext>
            </a:extLst>
          </p:cNvPr>
          <p:cNvSpPr/>
          <p:nvPr/>
        </p:nvSpPr>
        <p:spPr>
          <a:xfrm>
            <a:off x="6965399" y="305755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4" name="TextBox 3">
            <a:extLst>
              <a:ext uri="{FF2B5EF4-FFF2-40B4-BE49-F238E27FC236}">
                <a16:creationId xmlns:a16="http://schemas.microsoft.com/office/drawing/2014/main" id="{FA3CA8BF-9E45-097B-EEC7-CFE49CCDA202}"/>
              </a:ext>
            </a:extLst>
          </p:cNvPr>
          <p:cNvSpPr txBox="1"/>
          <p:nvPr/>
        </p:nvSpPr>
        <p:spPr>
          <a:xfrm>
            <a:off x="6219247" y="3252900"/>
            <a:ext cx="22949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US" sz="1000" dirty="0">
                <a:solidFill>
                  <a:srgbClr val="201B1A"/>
                </a:solidFill>
                <a:latin typeface="Calibri"/>
              </a:rPr>
              <a:t>30</a:t>
            </a:r>
            <a:r>
              <a:rPr kumimoji="0" lang="en-US" sz="1000" b="0" i="0" u="none" strike="noStrike" kern="1200" cap="none" spc="0" normalizeH="0" baseline="0" noProof="0" dirty="0">
                <a:ln>
                  <a:noFill/>
                </a:ln>
                <a:solidFill>
                  <a:srgbClr val="201B1A"/>
                </a:solidFill>
                <a:effectLst/>
                <a:uLnTx/>
                <a:uFillTx/>
                <a:latin typeface="Calibri"/>
                <a:ea typeface="+mn-ea"/>
                <a:cs typeface="+mn-cs"/>
              </a:rPr>
              <a:t>% of canola acres received an application of ammonium sulphate in 2023.</a:t>
            </a:r>
          </a:p>
        </p:txBody>
      </p:sp>
      <p:sp>
        <p:nvSpPr>
          <p:cNvPr id="10" name="Rectangle 9">
            <a:hlinkClick r:id="rId7" action="ppaction://hlinksldjump"/>
            <a:extLst>
              <a:ext uri="{FF2B5EF4-FFF2-40B4-BE49-F238E27FC236}">
                <a16:creationId xmlns:a16="http://schemas.microsoft.com/office/drawing/2014/main" id="{1B4EF529-8A6B-C820-453E-1A958DF5359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4" name="Picture 13">
            <a:extLst>
              <a:ext uri="{FF2B5EF4-FFF2-40B4-BE49-F238E27FC236}">
                <a16:creationId xmlns:a16="http://schemas.microsoft.com/office/drawing/2014/main" id="{F819716F-506E-7A01-7F1A-29EBA59FB3A3}"/>
              </a:ext>
            </a:extLst>
          </p:cNvPr>
          <p:cNvPicPr>
            <a:picLocks noChangeAspect="1"/>
          </p:cNvPicPr>
          <p:nvPr/>
        </p:nvPicPr>
        <p:blipFill>
          <a:blip r:embed="rId8"/>
          <a:stretch>
            <a:fillRect/>
          </a:stretch>
        </p:blipFill>
        <p:spPr>
          <a:xfrm>
            <a:off x="12266612" y="0"/>
            <a:ext cx="4839315" cy="6858000"/>
          </a:xfrm>
          <a:prstGeom prst="rect">
            <a:avLst/>
          </a:prstGeom>
        </p:spPr>
      </p:pic>
      <p:pic>
        <p:nvPicPr>
          <p:cNvPr id="15" name="Picture 14" descr="Asset 9.png">
            <a:extLst>
              <a:ext uri="{FF2B5EF4-FFF2-40B4-BE49-F238E27FC236}">
                <a16:creationId xmlns:a16="http://schemas.microsoft.com/office/drawing/2014/main" id="{B1A1E285-F2E8-C4F0-3C19-9FF2EB3A42F3}"/>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D9BE39C5-C956-68B4-06C6-A723F92FA43B}"/>
              </a:ext>
            </a:extLst>
          </p:cNvPr>
          <p:cNvGraphicFramePr>
            <a:graphicFrameLocks/>
          </p:cNvGraphicFramePr>
          <p:nvPr>
            <p:extLst>
              <p:ext uri="{D42A27DB-BD31-4B8C-83A1-F6EECF244321}">
                <p14:modId xmlns:p14="http://schemas.microsoft.com/office/powerpoint/2010/main" val="65508950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2" name="Object 11">
                        <a:extLst>
                          <a:ext uri="{FF2B5EF4-FFF2-40B4-BE49-F238E27FC236}">
                            <a16:creationId xmlns:a16="http://schemas.microsoft.com/office/drawing/2014/main" id="{D9BE39C5-C956-68B4-06C6-A723F92FA43B}"/>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canola, how many acres of each fertilizer type did you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total canola acres that were treated with this nutrient and each fertilizer type in 2023.</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Nutrients were defined based on the primary component (see adjacent fertilizer types by clicking on the “A” button).</a:t>
            </a:r>
          </a:p>
        </p:txBody>
      </p:sp>
    </p:spTree>
    <p:extLst>
      <p:ext uri="{BB962C8B-B14F-4D97-AF65-F5344CB8AC3E}">
        <p14:creationId xmlns:p14="http://schemas.microsoft.com/office/powerpoint/2010/main" val="12880949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0A94B-7AE2-43BA-99A5-D1320FBDBD0C}"/>
              </a:ext>
            </a:extLst>
          </p:cNvPr>
          <p:cNvSpPr>
            <a:spLocks noGrp="1"/>
          </p:cNvSpPr>
          <p:nvPr>
            <p:ph type="title" idx="4294967295"/>
          </p:nvPr>
        </p:nvSpPr>
        <p:spPr>
          <a:xfrm>
            <a:off x="3976052" y="365125"/>
            <a:ext cx="7374573" cy="1325563"/>
          </a:xfrm>
          <a:prstGeom prst="rect">
            <a:avLst/>
          </a:prstGeom>
        </p:spPr>
        <p:txBody>
          <a:bodyPr/>
          <a:lstStyle/>
          <a:p>
            <a:r>
              <a:rPr lang="en-CA" dirty="0">
                <a:solidFill>
                  <a:schemeClr val="bg1"/>
                </a:solidFill>
              </a:rPr>
              <a:t>Canola</a:t>
            </a:r>
          </a:p>
        </p:txBody>
      </p:sp>
      <p:pic>
        <p:nvPicPr>
          <p:cNvPr id="25" name="Picture 24" descr="Asset 7.png"/>
          <p:cNvPicPr>
            <a:picLocks noChangeAspect="1"/>
          </p:cNvPicPr>
          <p:nvPr/>
        </p:nvPicPr>
        <p:blipFill>
          <a:blip r:embed="rId4" cstate="print"/>
          <a:stretch>
            <a:fillRect/>
          </a:stretch>
        </p:blipFill>
        <p:spPr>
          <a:xfrm>
            <a:off x="1217612" y="5337048"/>
            <a:ext cx="301752" cy="301752"/>
          </a:xfrm>
          <a:prstGeom prst="rect">
            <a:avLst/>
          </a:prstGeom>
        </p:spPr>
      </p:pic>
      <p:sp>
        <p:nvSpPr>
          <p:cNvPr id="100" name="Rectangle 29"/>
          <p:cNvSpPr>
            <a:spLocks noChangeArrowheads="1"/>
          </p:cNvSpPr>
          <p:nvPr/>
        </p:nvSpPr>
        <p:spPr bwMode="auto">
          <a:xfrm>
            <a:off x="5393796" y="1473201"/>
            <a:ext cx="6795029" cy="49398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lgn="l" eaLnBrk="1" hangingPunct="1">
              <a:spcBef>
                <a:spcPts val="800"/>
              </a:spcBef>
            </a:pPr>
            <a:r>
              <a:rPr lang="en-US" sz="1200" b="1" dirty="0">
                <a:latin typeface="Calibri" panose="020F0502020204030204" pitchFamily="34" charset="0"/>
                <a:cs typeface="Calibri" panose="020F0502020204030204" pitchFamily="34" charset="0"/>
              </a:rPr>
              <a:t>Answering Key Questions: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are the most common application timings for each nutrient and fertilizer type?</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nutrients and fertilizer types are being used?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are the most common placements for each nutrient and fertilizer type?</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rates are being applied?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To what extent do farmers vary their fertilizer program from field to field?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To what extent are farmers incorporating nitrogen fixing crops into their rotation?</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do farmers decide what fertilizer rate to apply?</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extensively are nitrogen stabilized products being used?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do actual yields compare to target yields?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are applying micro or secondary nutrients?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do fertilizer practices compare on owned versus rented land?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did weather conditions impact fertilizer practices?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tillage practices were used?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To what extent were biostimulants used?</a:t>
            </a:r>
          </a:p>
        </p:txBody>
      </p:sp>
      <p:grpSp>
        <p:nvGrpSpPr>
          <p:cNvPr id="55" name="Group 54"/>
          <p:cNvGrpSpPr/>
          <p:nvPr/>
        </p:nvGrpSpPr>
        <p:grpSpPr>
          <a:xfrm>
            <a:off x="5146146" y="6967862"/>
            <a:ext cx="6942666" cy="3685624"/>
            <a:chOff x="5146146" y="1066800"/>
            <a:chExt cx="6942666" cy="3685624"/>
          </a:xfrm>
        </p:grpSpPr>
        <p:sp>
          <p:nvSpPr>
            <p:cNvPr id="26" name="MoreInfo"/>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54" name="Group 53"/>
            <p:cNvGrpSpPr/>
            <p:nvPr/>
          </p:nvGrpSpPr>
          <p:grpSpPr>
            <a:xfrm>
              <a:off x="5265432" y="1711142"/>
              <a:ext cx="6696380" cy="2937058"/>
              <a:chOff x="5265432" y="1569946"/>
              <a:chExt cx="6696380" cy="2937058"/>
            </a:xfrm>
          </p:grpSpPr>
          <p:grpSp>
            <p:nvGrpSpPr>
              <p:cNvPr id="28" name="Group 27"/>
              <p:cNvGrpSpPr/>
              <p:nvPr/>
            </p:nvGrpSpPr>
            <p:grpSpPr>
              <a:xfrm>
                <a:off x="5265432" y="2362200"/>
                <a:ext cx="2089242" cy="1371600"/>
                <a:chOff x="5265432" y="2362200"/>
                <a:chExt cx="2089242" cy="1371600"/>
              </a:xfrm>
            </p:grpSpPr>
            <p:sp>
              <p:nvSpPr>
                <p:cNvPr id="29" name="TextBox 28"/>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33" name="TextBox 32"/>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35" name="Group 34"/>
              <p:cNvGrpSpPr/>
              <p:nvPr/>
            </p:nvGrpSpPr>
            <p:grpSpPr>
              <a:xfrm>
                <a:off x="10191628" y="2349267"/>
                <a:ext cx="1770184" cy="1354229"/>
                <a:chOff x="10191628" y="2349267"/>
                <a:chExt cx="1770184" cy="1354229"/>
              </a:xfrm>
            </p:grpSpPr>
            <p:sp>
              <p:nvSpPr>
                <p:cNvPr id="31" name="TextBox 30"/>
                <p:cNvSpPr txBox="1"/>
                <p:nvPr/>
              </p:nvSpPr>
              <p:spPr>
                <a:xfrm>
                  <a:off x="10191628" y="3254142"/>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sp>
              <p:nvSpPr>
                <p:cNvPr id="34" name="TextBox 33"/>
                <p:cNvSpPr txBox="1"/>
                <p:nvPr/>
              </p:nvSpPr>
              <p:spPr>
                <a:xfrm>
                  <a:off x="10191628" y="2349267"/>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grpSp>
          <p:grpSp>
            <p:nvGrpSpPr>
              <p:cNvPr id="40" name="Group 39"/>
              <p:cNvGrpSpPr/>
              <p:nvPr/>
            </p:nvGrpSpPr>
            <p:grpSpPr>
              <a:xfrm>
                <a:off x="7439651" y="1569946"/>
                <a:ext cx="2667000" cy="2937058"/>
                <a:chOff x="7439651" y="1569946"/>
                <a:chExt cx="2667000" cy="2937058"/>
              </a:xfrm>
            </p:grpSpPr>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32" name="TextBox 31"/>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39" name="Straight Arrow Connector 38"/>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9"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3"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66" name="Rounded Rectangle 112">
            <a:extLst>
              <a:ext uri="{FF2B5EF4-FFF2-40B4-BE49-F238E27FC236}">
                <a16:creationId xmlns:a16="http://schemas.microsoft.com/office/drawing/2014/main" id="{79AFDE93-5440-40DF-9B31-DEBFDD4D7278}"/>
              </a:ext>
            </a:extLst>
          </p:cNvPr>
          <p:cNvSpPr/>
          <p:nvPr/>
        </p:nvSpPr>
        <p:spPr>
          <a:xfrm>
            <a:off x="193712" y="425091"/>
            <a:ext cx="91440" cy="4824000"/>
          </a:xfrm>
          <a:prstGeom prst="roundRect">
            <a:avLst/>
          </a:prstGeom>
          <a:solidFill>
            <a:srgbClr val="96001D"/>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2" name="Title 1">
            <a:extLst>
              <a:ext uri="{FF2B5EF4-FFF2-40B4-BE49-F238E27FC236}">
                <a16:creationId xmlns:a16="http://schemas.microsoft.com/office/drawing/2014/main" id="{14A41387-80C9-4D4C-8FE8-C39D3E71F3A5}"/>
              </a:ext>
            </a:extLst>
          </p:cNvPr>
          <p:cNvSpPr txBox="1">
            <a:spLocks/>
          </p:cNvSpPr>
          <p:nvPr/>
        </p:nvSpPr>
        <p:spPr>
          <a:xfrm>
            <a:off x="229658" y="90666"/>
            <a:ext cx="5164138" cy="304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1600"/>
              </a:lnSpc>
            </a:pPr>
            <a:r>
              <a:rPr lang="en-CA" sz="1800" b="1" dirty="0">
                <a:solidFill>
                  <a:schemeClr val="bg1"/>
                </a:solidFill>
                <a:latin typeface="Calibri" pitchFamily="34" charset="0"/>
                <a:cs typeface="Calibri" pitchFamily="34" charset="0"/>
              </a:rPr>
              <a:t>Canola</a:t>
            </a:r>
          </a:p>
        </p:txBody>
      </p:sp>
      <p:sp>
        <p:nvSpPr>
          <p:cNvPr id="61" name="TextBox 60">
            <a:hlinkClick r:id="rId6" action="ppaction://hlinksldjump"/>
            <a:extLst>
              <a:ext uri="{FF2B5EF4-FFF2-40B4-BE49-F238E27FC236}">
                <a16:creationId xmlns:a16="http://schemas.microsoft.com/office/drawing/2014/main" id="{360C74C2-B150-4D9D-8354-8DDB449702D3}"/>
              </a:ext>
            </a:extLst>
          </p:cNvPr>
          <p:cNvSpPr txBox="1"/>
          <p:nvPr/>
        </p:nvSpPr>
        <p:spPr>
          <a:xfrm>
            <a:off x="235721" y="406041"/>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Fertilizer Timing</a:t>
            </a:r>
          </a:p>
        </p:txBody>
      </p:sp>
      <p:sp>
        <p:nvSpPr>
          <p:cNvPr id="63" name="TextBox 62">
            <a:hlinkClick r:id="rId7" action="ppaction://hlinksldjump"/>
            <a:extLst>
              <a:ext uri="{FF2B5EF4-FFF2-40B4-BE49-F238E27FC236}">
                <a16:creationId xmlns:a16="http://schemas.microsoft.com/office/drawing/2014/main" id="{2CB8778F-DEAF-4AB6-909A-7C8014CA4D67}"/>
              </a:ext>
            </a:extLst>
          </p:cNvPr>
          <p:cNvSpPr txBox="1"/>
          <p:nvPr/>
        </p:nvSpPr>
        <p:spPr>
          <a:xfrm>
            <a:off x="235721" y="556673"/>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Fertilizer Source</a:t>
            </a:r>
          </a:p>
        </p:txBody>
      </p:sp>
      <p:sp>
        <p:nvSpPr>
          <p:cNvPr id="64" name="TextBox 63">
            <a:hlinkClick r:id="rId8" action="ppaction://hlinksldjump"/>
            <a:extLst>
              <a:ext uri="{FF2B5EF4-FFF2-40B4-BE49-F238E27FC236}">
                <a16:creationId xmlns:a16="http://schemas.microsoft.com/office/drawing/2014/main" id="{C721455C-CF9D-457B-B317-E823EBE835A3}"/>
              </a:ext>
            </a:extLst>
          </p:cNvPr>
          <p:cNvSpPr txBox="1"/>
          <p:nvPr/>
        </p:nvSpPr>
        <p:spPr>
          <a:xfrm>
            <a:off x="235721" y="707305"/>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Fertilizer Placement</a:t>
            </a:r>
          </a:p>
        </p:txBody>
      </p:sp>
      <p:sp>
        <p:nvSpPr>
          <p:cNvPr id="65" name="TextBox 64">
            <a:hlinkClick r:id="rId9" action="ppaction://hlinksldjump"/>
            <a:extLst>
              <a:ext uri="{FF2B5EF4-FFF2-40B4-BE49-F238E27FC236}">
                <a16:creationId xmlns:a16="http://schemas.microsoft.com/office/drawing/2014/main" id="{557795D8-3494-463D-82E8-3959F983993A}"/>
              </a:ext>
            </a:extLst>
          </p:cNvPr>
          <p:cNvSpPr txBox="1"/>
          <p:nvPr/>
        </p:nvSpPr>
        <p:spPr>
          <a:xfrm>
            <a:off x="235721" y="857937"/>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Nitrogen Rates</a:t>
            </a:r>
          </a:p>
        </p:txBody>
      </p:sp>
      <p:sp>
        <p:nvSpPr>
          <p:cNvPr id="75" name="TextBox 74">
            <a:hlinkClick r:id="rId10" action="ppaction://hlinksldjump"/>
            <a:extLst>
              <a:ext uri="{FF2B5EF4-FFF2-40B4-BE49-F238E27FC236}">
                <a16:creationId xmlns:a16="http://schemas.microsoft.com/office/drawing/2014/main" id="{780AECEC-C008-4D24-99E6-278000942E00}"/>
              </a:ext>
            </a:extLst>
          </p:cNvPr>
          <p:cNvSpPr txBox="1"/>
          <p:nvPr/>
        </p:nvSpPr>
        <p:spPr>
          <a:xfrm>
            <a:off x="235721" y="1460465"/>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Fertilizer Program</a:t>
            </a:r>
          </a:p>
        </p:txBody>
      </p:sp>
      <p:sp>
        <p:nvSpPr>
          <p:cNvPr id="77" name="TextBox 76">
            <a:hlinkClick r:id="rId11" action="ppaction://hlinksldjump"/>
            <a:extLst>
              <a:ext uri="{FF2B5EF4-FFF2-40B4-BE49-F238E27FC236}">
                <a16:creationId xmlns:a16="http://schemas.microsoft.com/office/drawing/2014/main" id="{A4807BDC-2963-40CA-BBBB-6F309C0C6DE5}"/>
              </a:ext>
            </a:extLst>
          </p:cNvPr>
          <p:cNvSpPr txBox="1"/>
          <p:nvPr/>
        </p:nvSpPr>
        <p:spPr>
          <a:xfrm>
            <a:off x="235721" y="2062993"/>
            <a:ext cx="27432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Nitrogen Fixing Crop in Previous Year</a:t>
            </a:r>
          </a:p>
        </p:txBody>
      </p:sp>
      <p:sp>
        <p:nvSpPr>
          <p:cNvPr id="78" name="TextBox 77">
            <a:hlinkClick r:id="rId12" action="ppaction://hlinksldjump"/>
            <a:extLst>
              <a:ext uri="{FF2B5EF4-FFF2-40B4-BE49-F238E27FC236}">
                <a16:creationId xmlns:a16="http://schemas.microsoft.com/office/drawing/2014/main" id="{8B0A2DD6-6717-4488-8792-A2A61BDE048B}"/>
              </a:ext>
            </a:extLst>
          </p:cNvPr>
          <p:cNvSpPr txBox="1"/>
          <p:nvPr/>
        </p:nvSpPr>
        <p:spPr>
          <a:xfrm>
            <a:off x="235721" y="2364257"/>
            <a:ext cx="27432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Approaches Used To Decide Rate</a:t>
            </a:r>
          </a:p>
        </p:txBody>
      </p:sp>
      <p:sp>
        <p:nvSpPr>
          <p:cNvPr id="79" name="TextBox 78">
            <a:hlinkClick r:id="rId13" action="ppaction://hlinksldjump"/>
            <a:extLst>
              <a:ext uri="{FF2B5EF4-FFF2-40B4-BE49-F238E27FC236}">
                <a16:creationId xmlns:a16="http://schemas.microsoft.com/office/drawing/2014/main" id="{C8BCDAAA-6EDB-42FA-A3B4-B9C5C2B5BB92}"/>
              </a:ext>
            </a:extLst>
          </p:cNvPr>
          <p:cNvSpPr txBox="1"/>
          <p:nvPr/>
        </p:nvSpPr>
        <p:spPr>
          <a:xfrm>
            <a:off x="235721" y="3569313"/>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Use of Nitrogen Stabilizers</a:t>
            </a:r>
          </a:p>
        </p:txBody>
      </p:sp>
      <p:sp>
        <p:nvSpPr>
          <p:cNvPr id="80" name="TextBox 79">
            <a:hlinkClick r:id="rId14" action="ppaction://hlinksldjump"/>
            <a:extLst>
              <a:ext uri="{FF2B5EF4-FFF2-40B4-BE49-F238E27FC236}">
                <a16:creationId xmlns:a16="http://schemas.microsoft.com/office/drawing/2014/main" id="{C0E8B8DB-8306-453D-B7D3-19DC3AA66461}"/>
              </a:ext>
            </a:extLst>
          </p:cNvPr>
          <p:cNvSpPr txBox="1"/>
          <p:nvPr/>
        </p:nvSpPr>
        <p:spPr>
          <a:xfrm>
            <a:off x="235721" y="3886568"/>
            <a:ext cx="27432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Target Yield vs. Actual Yield</a:t>
            </a:r>
          </a:p>
        </p:txBody>
      </p:sp>
      <p:sp>
        <p:nvSpPr>
          <p:cNvPr id="81" name="TextBox 80">
            <a:hlinkClick r:id="rId15" action="ppaction://hlinksldjump"/>
            <a:extLst>
              <a:ext uri="{FF2B5EF4-FFF2-40B4-BE49-F238E27FC236}">
                <a16:creationId xmlns:a16="http://schemas.microsoft.com/office/drawing/2014/main" id="{B0513D15-C42F-4AAC-89D8-B42ACB4AFFD5}"/>
              </a:ext>
            </a:extLst>
          </p:cNvPr>
          <p:cNvSpPr txBox="1"/>
          <p:nvPr/>
        </p:nvSpPr>
        <p:spPr>
          <a:xfrm>
            <a:off x="235721" y="4338464"/>
            <a:ext cx="27432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Use of Micro/Secondary Nutrients</a:t>
            </a:r>
          </a:p>
        </p:txBody>
      </p:sp>
      <p:sp>
        <p:nvSpPr>
          <p:cNvPr id="83" name="TextBox 82">
            <a:hlinkClick r:id="rId16" action="ppaction://hlinksldjump"/>
            <a:extLst>
              <a:ext uri="{FF2B5EF4-FFF2-40B4-BE49-F238E27FC236}">
                <a16:creationId xmlns:a16="http://schemas.microsoft.com/office/drawing/2014/main" id="{1B4CDA4A-1996-48DC-9BE0-FDA7CC02664B}"/>
              </a:ext>
            </a:extLst>
          </p:cNvPr>
          <p:cNvSpPr txBox="1"/>
          <p:nvPr/>
        </p:nvSpPr>
        <p:spPr>
          <a:xfrm>
            <a:off x="235721" y="4639728"/>
            <a:ext cx="27432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Tillage Practices </a:t>
            </a:r>
          </a:p>
        </p:txBody>
      </p:sp>
      <p:sp>
        <p:nvSpPr>
          <p:cNvPr id="90" name="TextBox 89">
            <a:hlinkClick r:id="rId17" action="ppaction://hlinksldjump"/>
            <a:extLst>
              <a:ext uri="{FF2B5EF4-FFF2-40B4-BE49-F238E27FC236}">
                <a16:creationId xmlns:a16="http://schemas.microsoft.com/office/drawing/2014/main" id="{295AA450-67A0-4067-8FE7-4AD0DF7A4455}"/>
              </a:ext>
            </a:extLst>
          </p:cNvPr>
          <p:cNvSpPr txBox="1"/>
          <p:nvPr/>
        </p:nvSpPr>
        <p:spPr>
          <a:xfrm>
            <a:off x="235721" y="1761729"/>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Consistency with 4R Practices</a:t>
            </a:r>
          </a:p>
        </p:txBody>
      </p:sp>
      <p:sp>
        <p:nvSpPr>
          <p:cNvPr id="91" name="TextBox 90">
            <a:hlinkClick r:id="rId18" action="ppaction://hlinksldjump"/>
            <a:extLst>
              <a:ext uri="{FF2B5EF4-FFF2-40B4-BE49-F238E27FC236}">
                <a16:creationId xmlns:a16="http://schemas.microsoft.com/office/drawing/2014/main" id="{41845280-CBF8-4C46-A832-5DC151621CD9}"/>
              </a:ext>
            </a:extLst>
          </p:cNvPr>
          <p:cNvSpPr txBox="1"/>
          <p:nvPr/>
        </p:nvSpPr>
        <p:spPr>
          <a:xfrm>
            <a:off x="235721" y="1008569"/>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Phosphorus Rates</a:t>
            </a:r>
          </a:p>
        </p:txBody>
      </p:sp>
      <p:sp>
        <p:nvSpPr>
          <p:cNvPr id="96" name="TextBox 95">
            <a:hlinkClick r:id="rId19" action="ppaction://hlinksldjump"/>
            <a:extLst>
              <a:ext uri="{FF2B5EF4-FFF2-40B4-BE49-F238E27FC236}">
                <a16:creationId xmlns:a16="http://schemas.microsoft.com/office/drawing/2014/main" id="{8F21209C-52BF-4514-A75F-0C209567741F}"/>
              </a:ext>
            </a:extLst>
          </p:cNvPr>
          <p:cNvSpPr txBox="1"/>
          <p:nvPr/>
        </p:nvSpPr>
        <p:spPr>
          <a:xfrm>
            <a:off x="235721" y="1159201"/>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Potassium Rates</a:t>
            </a:r>
          </a:p>
        </p:txBody>
      </p:sp>
      <p:sp>
        <p:nvSpPr>
          <p:cNvPr id="97" name="TextBox 96">
            <a:hlinkClick r:id="rId20" action="ppaction://hlinksldjump"/>
            <a:extLst>
              <a:ext uri="{FF2B5EF4-FFF2-40B4-BE49-F238E27FC236}">
                <a16:creationId xmlns:a16="http://schemas.microsoft.com/office/drawing/2014/main" id="{58CA6558-0A37-4BFD-9D8A-91FF8CA987FF}"/>
              </a:ext>
            </a:extLst>
          </p:cNvPr>
          <p:cNvSpPr txBox="1"/>
          <p:nvPr/>
        </p:nvSpPr>
        <p:spPr>
          <a:xfrm>
            <a:off x="235721" y="1309833"/>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Sulphur Rates</a:t>
            </a:r>
          </a:p>
        </p:txBody>
      </p:sp>
      <p:sp>
        <p:nvSpPr>
          <p:cNvPr id="98" name="TextBox 97">
            <a:hlinkClick r:id="rId21" action="ppaction://hlinksldjump"/>
            <a:extLst>
              <a:ext uri="{FF2B5EF4-FFF2-40B4-BE49-F238E27FC236}">
                <a16:creationId xmlns:a16="http://schemas.microsoft.com/office/drawing/2014/main" id="{D83230BF-C071-4D26-A25C-8B3DBB4FDBB4}"/>
              </a:ext>
            </a:extLst>
          </p:cNvPr>
          <p:cNvSpPr txBox="1"/>
          <p:nvPr/>
        </p:nvSpPr>
        <p:spPr>
          <a:xfrm>
            <a:off x="235721" y="2213625"/>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Rates Set By Field</a:t>
            </a:r>
            <a:endParaRPr lang="en-CA" sz="1050" dirty="0">
              <a:solidFill>
                <a:schemeClr val="bg1"/>
              </a:solidFill>
              <a:latin typeface="Calibri Light" pitchFamily="34" charset="0"/>
              <a:cs typeface="Calibri Light" pitchFamily="34" charset="0"/>
            </a:endParaRPr>
          </a:p>
        </p:txBody>
      </p:sp>
      <p:sp>
        <p:nvSpPr>
          <p:cNvPr id="99" name="TextBox 98">
            <a:hlinkClick r:id="rId22" action="ppaction://hlinksldjump"/>
            <a:extLst>
              <a:ext uri="{FF2B5EF4-FFF2-40B4-BE49-F238E27FC236}">
                <a16:creationId xmlns:a16="http://schemas.microsoft.com/office/drawing/2014/main" id="{F97B8FED-740F-4278-8E59-41788054E0FD}"/>
              </a:ext>
            </a:extLst>
          </p:cNvPr>
          <p:cNvSpPr txBox="1"/>
          <p:nvPr/>
        </p:nvSpPr>
        <p:spPr>
          <a:xfrm>
            <a:off x="235721" y="3719945"/>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Use of EEFs by Timing</a:t>
            </a:r>
          </a:p>
        </p:txBody>
      </p:sp>
      <p:sp>
        <p:nvSpPr>
          <p:cNvPr id="101" name="TextBox 100">
            <a:hlinkClick r:id="rId23" action="ppaction://hlinksldjump"/>
            <a:extLst>
              <a:ext uri="{FF2B5EF4-FFF2-40B4-BE49-F238E27FC236}">
                <a16:creationId xmlns:a16="http://schemas.microsoft.com/office/drawing/2014/main" id="{E623ABF9-1DDE-4EC3-87A9-6F969BFB786D}"/>
              </a:ext>
            </a:extLst>
          </p:cNvPr>
          <p:cNvSpPr txBox="1"/>
          <p:nvPr/>
        </p:nvSpPr>
        <p:spPr>
          <a:xfrm>
            <a:off x="235721" y="4489096"/>
            <a:ext cx="27432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Custom Application by Timing</a:t>
            </a:r>
          </a:p>
        </p:txBody>
      </p:sp>
      <p:sp>
        <p:nvSpPr>
          <p:cNvPr id="102" name="TextBox 101">
            <a:hlinkClick r:id="rId24" action="ppaction://hlinksldjump"/>
            <a:extLst>
              <a:ext uri="{FF2B5EF4-FFF2-40B4-BE49-F238E27FC236}">
                <a16:creationId xmlns:a16="http://schemas.microsoft.com/office/drawing/2014/main" id="{FA2C5377-AECE-46FD-BE41-066E2326B991}"/>
              </a:ext>
            </a:extLst>
          </p:cNvPr>
          <p:cNvSpPr txBox="1"/>
          <p:nvPr/>
        </p:nvSpPr>
        <p:spPr>
          <a:xfrm>
            <a:off x="235721" y="1912361"/>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Reasons for Not Meeting Consistency Criteria</a:t>
            </a:r>
          </a:p>
        </p:txBody>
      </p:sp>
      <p:sp>
        <p:nvSpPr>
          <p:cNvPr id="103" name="TextBox 102">
            <a:hlinkClick r:id="rId25" action="ppaction://hlinksldjump"/>
            <a:extLst>
              <a:ext uri="{FF2B5EF4-FFF2-40B4-BE49-F238E27FC236}">
                <a16:creationId xmlns:a16="http://schemas.microsoft.com/office/drawing/2014/main" id="{0C14BD04-5CDC-4A05-828E-0106D1751D05}"/>
              </a:ext>
            </a:extLst>
          </p:cNvPr>
          <p:cNvSpPr txBox="1"/>
          <p:nvPr/>
        </p:nvSpPr>
        <p:spPr>
          <a:xfrm>
            <a:off x="235721" y="4790360"/>
            <a:ext cx="27432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Seeding Details</a:t>
            </a:r>
          </a:p>
        </p:txBody>
      </p:sp>
      <p:sp>
        <p:nvSpPr>
          <p:cNvPr id="104" name="TextBox 103">
            <a:hlinkClick r:id="rId26" action="ppaction://hlinksldjump"/>
            <a:extLst>
              <a:ext uri="{FF2B5EF4-FFF2-40B4-BE49-F238E27FC236}">
                <a16:creationId xmlns:a16="http://schemas.microsoft.com/office/drawing/2014/main" id="{0BB60131-FD49-47A3-8889-B02BC33676ED}"/>
              </a:ext>
            </a:extLst>
          </p:cNvPr>
          <p:cNvSpPr txBox="1"/>
          <p:nvPr/>
        </p:nvSpPr>
        <p:spPr>
          <a:xfrm>
            <a:off x="235721" y="1611097"/>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Use of Variable Rates by Fertilizer Type</a:t>
            </a:r>
          </a:p>
        </p:txBody>
      </p:sp>
      <p:sp>
        <p:nvSpPr>
          <p:cNvPr id="105" name="TextBox 104">
            <a:hlinkClick r:id="rId27" action="ppaction://hlinksldjump"/>
            <a:extLst>
              <a:ext uri="{FF2B5EF4-FFF2-40B4-BE49-F238E27FC236}">
                <a16:creationId xmlns:a16="http://schemas.microsoft.com/office/drawing/2014/main" id="{271F78DF-3EA5-44F7-817E-9BE6823AECF4}"/>
              </a:ext>
            </a:extLst>
          </p:cNvPr>
          <p:cNvSpPr txBox="1"/>
          <p:nvPr/>
        </p:nvSpPr>
        <p:spPr>
          <a:xfrm>
            <a:off x="235721" y="2514889"/>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Main Person Who Determined Rate</a:t>
            </a:r>
            <a:endParaRPr lang="en-CA" sz="1050" dirty="0">
              <a:solidFill>
                <a:schemeClr val="bg1"/>
              </a:solidFill>
              <a:latin typeface="Calibri Light" pitchFamily="34" charset="0"/>
              <a:cs typeface="Calibri Light" pitchFamily="34" charset="0"/>
            </a:endParaRPr>
          </a:p>
        </p:txBody>
      </p:sp>
      <p:sp>
        <p:nvSpPr>
          <p:cNvPr id="106" name="TextBox 105">
            <a:hlinkClick r:id="rId28" action="ppaction://hlinksldjump"/>
            <a:extLst>
              <a:ext uri="{FF2B5EF4-FFF2-40B4-BE49-F238E27FC236}">
                <a16:creationId xmlns:a16="http://schemas.microsoft.com/office/drawing/2014/main" id="{7A5E6DA8-7850-4409-95F1-17588DC8EA95}"/>
              </a:ext>
            </a:extLst>
          </p:cNvPr>
          <p:cNvSpPr txBox="1"/>
          <p:nvPr/>
        </p:nvSpPr>
        <p:spPr>
          <a:xfrm>
            <a:off x="235721" y="2816153"/>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Professional Designation</a:t>
            </a:r>
            <a:endParaRPr lang="en-CA" sz="1050" dirty="0">
              <a:solidFill>
                <a:schemeClr val="bg1"/>
              </a:solidFill>
              <a:latin typeface="Calibri Light" pitchFamily="34" charset="0"/>
              <a:cs typeface="Calibri Light" pitchFamily="34" charset="0"/>
            </a:endParaRPr>
          </a:p>
        </p:txBody>
      </p:sp>
      <p:sp>
        <p:nvSpPr>
          <p:cNvPr id="107" name="TextBox 106">
            <a:hlinkClick r:id="rId29" action="ppaction://hlinksldjump"/>
            <a:extLst>
              <a:ext uri="{FF2B5EF4-FFF2-40B4-BE49-F238E27FC236}">
                <a16:creationId xmlns:a16="http://schemas.microsoft.com/office/drawing/2014/main" id="{0B5E8333-2B6E-4C13-970C-D47184AE6154}"/>
              </a:ext>
            </a:extLst>
          </p:cNvPr>
          <p:cNvSpPr txBox="1"/>
          <p:nvPr/>
        </p:nvSpPr>
        <p:spPr>
          <a:xfrm>
            <a:off x="235721" y="2966785"/>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Importance of Professional Designation</a:t>
            </a:r>
            <a:endParaRPr lang="en-CA" sz="1050" dirty="0">
              <a:solidFill>
                <a:schemeClr val="bg1"/>
              </a:solidFill>
              <a:latin typeface="Calibri Light" pitchFamily="34" charset="0"/>
              <a:cs typeface="Calibri Light" pitchFamily="34" charset="0"/>
            </a:endParaRPr>
          </a:p>
        </p:txBody>
      </p:sp>
      <p:sp>
        <p:nvSpPr>
          <p:cNvPr id="108" name="TextBox 107">
            <a:hlinkClick r:id="rId30" action="ppaction://hlinksldjump"/>
            <a:extLst>
              <a:ext uri="{FF2B5EF4-FFF2-40B4-BE49-F238E27FC236}">
                <a16:creationId xmlns:a16="http://schemas.microsoft.com/office/drawing/2014/main" id="{8EA36596-2699-4BD8-966C-AA9B0FDBCE1B}"/>
              </a:ext>
            </a:extLst>
          </p:cNvPr>
          <p:cNvSpPr txBox="1"/>
          <p:nvPr/>
        </p:nvSpPr>
        <p:spPr>
          <a:xfrm>
            <a:off x="235721" y="3117417"/>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Deviation from Recommended Rate</a:t>
            </a:r>
            <a:endParaRPr lang="en-CA" sz="1050" dirty="0">
              <a:solidFill>
                <a:schemeClr val="bg1"/>
              </a:solidFill>
              <a:latin typeface="Calibri Light" pitchFamily="34" charset="0"/>
              <a:cs typeface="Calibri Light" pitchFamily="34" charset="0"/>
            </a:endParaRPr>
          </a:p>
        </p:txBody>
      </p:sp>
      <p:sp>
        <p:nvSpPr>
          <p:cNvPr id="109" name="TextBox 108">
            <a:hlinkClick r:id="rId31" action="ppaction://hlinksldjump"/>
            <a:extLst>
              <a:ext uri="{FF2B5EF4-FFF2-40B4-BE49-F238E27FC236}">
                <a16:creationId xmlns:a16="http://schemas.microsoft.com/office/drawing/2014/main" id="{0231BEAF-8073-4562-BC69-5787C69B26F3}"/>
              </a:ext>
            </a:extLst>
          </p:cNvPr>
          <p:cNvSpPr txBox="1"/>
          <p:nvPr/>
        </p:nvSpPr>
        <p:spPr>
          <a:xfrm>
            <a:off x="235721" y="3268049"/>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Reasons for Increasing Rate</a:t>
            </a:r>
            <a:endParaRPr lang="en-CA" sz="1050" dirty="0">
              <a:solidFill>
                <a:schemeClr val="bg1"/>
              </a:solidFill>
              <a:latin typeface="Calibri Light" pitchFamily="34" charset="0"/>
              <a:cs typeface="Calibri Light" pitchFamily="34" charset="0"/>
            </a:endParaRPr>
          </a:p>
        </p:txBody>
      </p:sp>
      <p:sp>
        <p:nvSpPr>
          <p:cNvPr id="110" name="TextBox 109">
            <a:hlinkClick r:id="rId32" action="ppaction://hlinksldjump"/>
            <a:extLst>
              <a:ext uri="{FF2B5EF4-FFF2-40B4-BE49-F238E27FC236}">
                <a16:creationId xmlns:a16="http://schemas.microsoft.com/office/drawing/2014/main" id="{48EA2EFF-0A3C-4A86-BBE8-EB5B7728D964}"/>
              </a:ext>
            </a:extLst>
          </p:cNvPr>
          <p:cNvSpPr txBox="1"/>
          <p:nvPr/>
        </p:nvSpPr>
        <p:spPr>
          <a:xfrm>
            <a:off x="235721" y="3418681"/>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Reasons for Decreasing Rate</a:t>
            </a:r>
            <a:endParaRPr lang="en-CA" sz="1050" dirty="0">
              <a:solidFill>
                <a:schemeClr val="bg1"/>
              </a:solidFill>
              <a:latin typeface="Calibri Light" pitchFamily="34" charset="0"/>
              <a:cs typeface="Calibri Light" pitchFamily="34" charset="0"/>
            </a:endParaRPr>
          </a:p>
        </p:txBody>
      </p:sp>
      <p:sp>
        <p:nvSpPr>
          <p:cNvPr id="111" name="TextBox 110">
            <a:hlinkClick r:id="rId33" action="ppaction://hlinksldjump"/>
            <a:extLst>
              <a:ext uri="{FF2B5EF4-FFF2-40B4-BE49-F238E27FC236}">
                <a16:creationId xmlns:a16="http://schemas.microsoft.com/office/drawing/2014/main" id="{2C140AD8-845B-4F8C-8CDF-6DE008A736B5}"/>
              </a:ext>
            </a:extLst>
          </p:cNvPr>
          <p:cNvSpPr txBox="1"/>
          <p:nvPr/>
        </p:nvSpPr>
        <p:spPr>
          <a:xfrm>
            <a:off x="235721" y="4187832"/>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Factors Considered When Setting Target Yield</a:t>
            </a:r>
            <a:endParaRPr lang="en-CA" sz="1050" dirty="0">
              <a:solidFill>
                <a:schemeClr val="bg1"/>
              </a:solidFill>
              <a:latin typeface="Calibri Light" pitchFamily="34" charset="0"/>
              <a:cs typeface="Calibri Light" pitchFamily="34" charset="0"/>
            </a:endParaRPr>
          </a:p>
        </p:txBody>
      </p:sp>
      <p:sp>
        <p:nvSpPr>
          <p:cNvPr id="112" name="TextBox 111">
            <a:hlinkClick r:id="rId34" action="ppaction://hlinksldjump"/>
            <a:extLst>
              <a:ext uri="{FF2B5EF4-FFF2-40B4-BE49-F238E27FC236}">
                <a16:creationId xmlns:a16="http://schemas.microsoft.com/office/drawing/2014/main" id="{7F2F6667-AA02-4FE4-ABEE-2A115C9956E5}"/>
              </a:ext>
            </a:extLst>
          </p:cNvPr>
          <p:cNvSpPr txBox="1"/>
          <p:nvPr/>
        </p:nvSpPr>
        <p:spPr>
          <a:xfrm>
            <a:off x="235721" y="4940992"/>
            <a:ext cx="27432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Use of Biostimulants</a:t>
            </a:r>
          </a:p>
        </p:txBody>
      </p:sp>
      <p:sp>
        <p:nvSpPr>
          <p:cNvPr id="113" name="TextBox 112">
            <a:hlinkClick r:id="rId35" action="ppaction://hlinksldjump"/>
            <a:extLst>
              <a:ext uri="{FF2B5EF4-FFF2-40B4-BE49-F238E27FC236}">
                <a16:creationId xmlns:a16="http://schemas.microsoft.com/office/drawing/2014/main" id="{DC2E9CD1-F6A5-4787-B5D8-7DF6623C5944}"/>
              </a:ext>
            </a:extLst>
          </p:cNvPr>
          <p:cNvSpPr txBox="1"/>
          <p:nvPr/>
        </p:nvSpPr>
        <p:spPr>
          <a:xfrm>
            <a:off x="235721" y="2665521"/>
            <a:ext cx="27432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Rate Decisions on 4R Consistency Compliance  </a:t>
            </a:r>
            <a:endParaRPr lang="en-CA" sz="1050" dirty="0">
              <a:solidFill>
                <a:schemeClr val="bg1"/>
              </a:solidFill>
              <a:latin typeface="Calibri Light" pitchFamily="34" charset="0"/>
              <a:cs typeface="Calibri Light" pitchFamily="34" charset="0"/>
            </a:endParaRPr>
          </a:p>
        </p:txBody>
      </p:sp>
      <p:sp>
        <p:nvSpPr>
          <p:cNvPr id="114" name="TextBox 113">
            <a:hlinkClick r:id="rId36" action="ppaction://hlinksldjump"/>
            <a:extLst>
              <a:ext uri="{FF2B5EF4-FFF2-40B4-BE49-F238E27FC236}">
                <a16:creationId xmlns:a16="http://schemas.microsoft.com/office/drawing/2014/main" id="{B7FA8804-96EF-416F-A182-3484213A121A}"/>
              </a:ext>
            </a:extLst>
          </p:cNvPr>
          <p:cNvSpPr txBox="1"/>
          <p:nvPr/>
        </p:nvSpPr>
        <p:spPr>
          <a:xfrm>
            <a:off x="235721" y="4037200"/>
            <a:ext cx="27432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Nitrogen Use Efficiency</a:t>
            </a:r>
          </a:p>
        </p:txBody>
      </p:sp>
      <p:sp>
        <p:nvSpPr>
          <p:cNvPr id="57" name="TextBox 56">
            <a:hlinkClick r:id="rId37" action="ppaction://hlinksldjump"/>
            <a:extLst>
              <a:ext uri="{FF2B5EF4-FFF2-40B4-BE49-F238E27FC236}">
                <a16:creationId xmlns:a16="http://schemas.microsoft.com/office/drawing/2014/main" id="{CB72ADFA-79EB-4BD2-8640-2819D291D97E}"/>
              </a:ext>
            </a:extLst>
          </p:cNvPr>
          <p:cNvSpPr txBox="1"/>
          <p:nvPr/>
        </p:nvSpPr>
        <p:spPr>
          <a:xfrm>
            <a:off x="235721" y="5091627"/>
            <a:ext cx="2743200" cy="145473"/>
          </a:xfrm>
          <a:prstGeom prst="rect">
            <a:avLst/>
          </a:prstGeom>
          <a:noFill/>
        </p:spPr>
        <p:txBody>
          <a:bodyPr wrap="square" tIns="0" bIns="0" rtlCol="0">
            <a:noAutofit/>
          </a:bodyPr>
          <a:lstStyle/>
          <a:p>
            <a:pPr>
              <a:defRPr/>
            </a:pPr>
            <a:r>
              <a:rPr lang="en-US" sz="1050" dirty="0">
                <a:solidFill>
                  <a:schemeClr val="bg1"/>
                </a:solidFill>
                <a:latin typeface="Calibri Light" pitchFamily="34" charset="0"/>
                <a:cs typeface="Calibri Light" pitchFamily="34" charset="0"/>
              </a:rPr>
              <a:t>Use of Nitrogen Fixing Biostimulants</a:t>
            </a:r>
            <a:endParaRPr lang="en-CA" sz="1050" dirty="0">
              <a:solidFill>
                <a:schemeClr val="bg1"/>
              </a:solidFill>
              <a:latin typeface="Calibri Light" pitchFamily="34" charset="0"/>
              <a:cs typeface="Calibri Light" pitchFamily="34" charset="0"/>
            </a:endParaRPr>
          </a:p>
        </p:txBody>
      </p:sp>
    </p:spTree>
    <p:extLst>
      <p:ext uri="{BB962C8B-B14F-4D97-AF65-F5344CB8AC3E}">
        <p14:creationId xmlns:p14="http://schemas.microsoft.com/office/powerpoint/2010/main" val="101654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8.33333E-7 3.00578E-6 L -0.00065 -0.58405 " pathEditMode="fixed" rAng="0" ptsTypes="AA">
                                      <p:cBhvr>
                                        <p:cTn id="11" dur="1000" fill="hold"/>
                                        <p:tgtEl>
                                          <p:spTgt spid="55"/>
                                        </p:tgtEl>
                                        <p:attrNameLst>
                                          <p:attrName>ppt_x</p:attrName>
                                          <p:attrName>ppt_y</p:attrName>
                                        </p:attrNameLst>
                                      </p:cBhvr>
                                      <p:rCtr x="-39" y="-29202"/>
                                    </p:animMotion>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childTnLst>
              </p:cTn>
              <p:nextCondLst>
                <p:cond evt="onClick" delay="0">
                  <p:tgtEl>
                    <p:spTgt spid="25"/>
                  </p:tgtEl>
                </p:cond>
              </p:nextCondLst>
            </p:seq>
          </p:childTnLst>
        </p:cTn>
      </p:par>
    </p:tnLst>
    <p:bldLst>
      <p:bldP spid="10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7E77E2-3CB3-4C45-9C2E-CBB842DC1818}"/>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Sulphur Volume in Canola</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1" name="TextBox 10">
            <a:extLst>
              <a:ext uri="{FF2B5EF4-FFF2-40B4-BE49-F238E27FC236}">
                <a16:creationId xmlns:a16="http://schemas.microsoft.com/office/drawing/2014/main" id="{7A729A73-D5D1-4026-8B1C-A585255712BD}"/>
              </a:ext>
            </a:extLst>
          </p:cNvPr>
          <p:cNvSpPr txBox="1"/>
          <p:nvPr/>
        </p:nvSpPr>
        <p:spPr>
          <a:xfrm>
            <a:off x="6431867" y="5538654"/>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404 million pounds of Sulphur was used in canola in 2023.</a:t>
            </a:r>
          </a:p>
        </p:txBody>
      </p:sp>
      <p:graphicFrame>
        <p:nvGraphicFramePr>
          <p:cNvPr id="6" name="Object 5">
            <a:extLst>
              <a:ext uri="{FF2B5EF4-FFF2-40B4-BE49-F238E27FC236}">
                <a16:creationId xmlns:a16="http://schemas.microsoft.com/office/drawing/2014/main" id="{2F0E5AEC-0145-4BFE-B1FD-34D3EDF7D226}"/>
              </a:ext>
            </a:extLst>
          </p:cNvPr>
          <p:cNvGraphicFramePr>
            <a:graphicFrameLocks/>
          </p:cNvGraphicFramePr>
          <p:nvPr>
            <p:extLst>
              <p:ext uri="{D42A27DB-BD31-4B8C-83A1-F6EECF244321}">
                <p14:modId xmlns:p14="http://schemas.microsoft.com/office/powerpoint/2010/main" val="3733105071"/>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6" name="Object 5">
                        <a:extLst>
                          <a:ext uri="{FF2B5EF4-FFF2-40B4-BE49-F238E27FC236}">
                            <a16:creationId xmlns:a16="http://schemas.microsoft.com/office/drawing/2014/main" id="{2F0E5AEC-0145-4BFE-B1FD-34D3EDF7D226}"/>
                          </a:ext>
                        </a:extLst>
                      </p:cNvPr>
                      <p:cNvPicPr/>
                      <p:nvPr/>
                    </p:nvPicPr>
                    <p:blipFill>
                      <a:blip r:embed="rId8"/>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sulphur volume (000’s of pounds) that was used in each year. The sulphur volume was calculated from all sources of sulphur contained in all fertilizer types.</a:t>
            </a:r>
          </a:p>
        </p:txBody>
      </p:sp>
    </p:spTree>
    <p:extLst>
      <p:ext uri="{BB962C8B-B14F-4D97-AF65-F5344CB8AC3E}">
        <p14:creationId xmlns:p14="http://schemas.microsoft.com/office/powerpoint/2010/main" val="3966554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6C8DB1-0E8F-4B85-99C9-9505BF03581D}"/>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Sulphur Volume in Canola</a:t>
            </a:r>
            <a:r>
              <a:rPr lang="en-CA" sz="2200" u="none" dirty="0"/>
              <a:t>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graphicFrame>
        <p:nvGraphicFramePr>
          <p:cNvPr id="4" name="Object 3">
            <a:extLst>
              <a:ext uri="{FF2B5EF4-FFF2-40B4-BE49-F238E27FC236}">
                <a16:creationId xmlns:a16="http://schemas.microsoft.com/office/drawing/2014/main" id="{9C1DD630-AC8D-7188-81FC-BCA4CA7A080C}"/>
              </a:ext>
            </a:extLst>
          </p:cNvPr>
          <p:cNvGraphicFramePr>
            <a:graphicFrameLocks/>
          </p:cNvGraphicFramePr>
          <p:nvPr>
            <p:extLst>
              <p:ext uri="{D42A27DB-BD31-4B8C-83A1-F6EECF244321}">
                <p14:modId xmlns:p14="http://schemas.microsoft.com/office/powerpoint/2010/main" val="64800254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9C1DD630-AC8D-7188-81FC-BCA4CA7A080C}"/>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sulphur volume (000’s of pounds) that was used in each year by application timing. The sulphur volume was calculated from all sources of sulphur contained in all fertilizer types.</a:t>
            </a:r>
          </a:p>
        </p:txBody>
      </p:sp>
    </p:spTree>
    <p:extLst>
      <p:ext uri="{BB962C8B-B14F-4D97-AF65-F5344CB8AC3E}">
        <p14:creationId xmlns:p14="http://schemas.microsoft.com/office/powerpoint/2010/main" val="570230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B159E5-6865-4793-B0D4-8E37AEF7E9FB}"/>
              </a:ext>
            </a:extLst>
          </p:cNvPr>
          <p:cNvPicPr>
            <a:picLocks noChangeAspect="1"/>
          </p:cNvPicPr>
          <p:nvPr/>
        </p:nvPicPr>
        <p:blipFill>
          <a:blip r:embed="rId3"/>
          <a:stretch>
            <a:fillRect/>
          </a:stretch>
        </p:blipFill>
        <p:spPr>
          <a:xfrm>
            <a:off x="2645308" y="816899"/>
            <a:ext cx="8967993"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Sulphur Fertilizer Source in Canola - All Timings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25" name="Rectangle 24">
            <a:hlinkClick r:id="rId7" action="ppaction://hlinksldjump"/>
            <a:extLst>
              <a:ext uri="{FF2B5EF4-FFF2-40B4-BE49-F238E27FC236}">
                <a16:creationId xmlns:a16="http://schemas.microsoft.com/office/drawing/2014/main" id="{76D21715-DFD9-4E7B-95A0-894212A32C44}"/>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17" name="TextBox 16"/>
          <p:cNvSpPr txBox="1"/>
          <p:nvPr/>
        </p:nvSpPr>
        <p:spPr>
          <a:xfrm>
            <a:off x="9540469" y="1792261"/>
            <a:ext cx="150589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ammonium sulphate was stable in 2023. </a:t>
            </a:r>
          </a:p>
        </p:txBody>
      </p:sp>
      <p:cxnSp>
        <p:nvCxnSpPr>
          <p:cNvPr id="9" name="Straight Arrow Connector 8">
            <a:extLst>
              <a:ext uri="{FF2B5EF4-FFF2-40B4-BE49-F238E27FC236}">
                <a16:creationId xmlns:a16="http://schemas.microsoft.com/office/drawing/2014/main" id="{42FAE653-9D45-E063-BCE6-3A10908C63FE}"/>
              </a:ext>
            </a:extLst>
          </p:cNvPr>
          <p:cNvCxnSpPr>
            <a:cxnSpLocks/>
          </p:cNvCxnSpPr>
          <p:nvPr/>
        </p:nvCxnSpPr>
        <p:spPr>
          <a:xfrm flipH="1" flipV="1">
            <a:off x="6023283" y="1371600"/>
            <a:ext cx="1090573" cy="1"/>
          </a:xfrm>
          <a:prstGeom prst="straightConnector1">
            <a:avLst/>
          </a:prstGeom>
          <a:ln w="317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2C38F75-453C-AD81-0BAB-32A8217E475D}"/>
              </a:ext>
            </a:extLst>
          </p:cNvPr>
          <p:cNvSpPr txBox="1"/>
          <p:nvPr/>
        </p:nvSpPr>
        <p:spPr>
          <a:xfrm>
            <a:off x="6822430" y="1102934"/>
            <a:ext cx="206808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MicroEssentials edged higher in 2023, as a % of total Sulphur volume.</a:t>
            </a:r>
          </a:p>
        </p:txBody>
      </p:sp>
      <p:pic>
        <p:nvPicPr>
          <p:cNvPr id="13" name="Picture 12">
            <a:extLst>
              <a:ext uri="{FF2B5EF4-FFF2-40B4-BE49-F238E27FC236}">
                <a16:creationId xmlns:a16="http://schemas.microsoft.com/office/drawing/2014/main" id="{71B63751-2DA7-3351-5012-C1CAE5928DDD}"/>
              </a:ext>
            </a:extLst>
          </p:cNvPr>
          <p:cNvPicPr>
            <a:picLocks noChangeAspect="1"/>
          </p:cNvPicPr>
          <p:nvPr/>
        </p:nvPicPr>
        <p:blipFill>
          <a:blip r:embed="rId8"/>
          <a:stretch>
            <a:fillRect/>
          </a:stretch>
        </p:blipFill>
        <p:spPr>
          <a:xfrm>
            <a:off x="12266612" y="0"/>
            <a:ext cx="4839315" cy="6858000"/>
          </a:xfrm>
          <a:prstGeom prst="rect">
            <a:avLst/>
          </a:prstGeom>
        </p:spPr>
      </p:pic>
      <p:pic>
        <p:nvPicPr>
          <p:cNvPr id="14" name="Picture 13" descr="Asset 9.png">
            <a:extLst>
              <a:ext uri="{FF2B5EF4-FFF2-40B4-BE49-F238E27FC236}">
                <a16:creationId xmlns:a16="http://schemas.microsoft.com/office/drawing/2014/main" id="{D0C5B2E4-444B-5394-DDB5-AE82230CC95E}"/>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430BCEC4-99BF-0497-102E-6CAD83288F00}"/>
              </a:ext>
            </a:extLst>
          </p:cNvPr>
          <p:cNvGraphicFramePr>
            <a:graphicFrameLocks/>
          </p:cNvGraphicFramePr>
          <p:nvPr>
            <p:extLst>
              <p:ext uri="{D42A27DB-BD31-4B8C-83A1-F6EECF244321}">
                <p14:modId xmlns:p14="http://schemas.microsoft.com/office/powerpoint/2010/main" val="145266169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1" name="Object 10">
                        <a:extLst>
                          <a:ext uri="{FF2B5EF4-FFF2-40B4-BE49-F238E27FC236}">
                            <a16:creationId xmlns:a16="http://schemas.microsoft.com/office/drawing/2014/main" id="{430BCEC4-99BF-0497-102E-6CAD83288F00}"/>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sulphur volume applied at all timings that was provided by each fertilizer type. The sulphur volume was calculated from all sources of sulphur contained in all fertilizer types.</a:t>
            </a:r>
          </a:p>
        </p:txBody>
      </p:sp>
    </p:spTree>
    <p:extLst>
      <p:ext uri="{BB962C8B-B14F-4D97-AF65-F5344CB8AC3E}">
        <p14:creationId xmlns:p14="http://schemas.microsoft.com/office/powerpoint/2010/main" val="4019259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8" grpId="0" animBg="1"/>
      <p:bldP spid="8"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071939-1107-F0B5-C092-E958DB8B9160}"/>
              </a:ext>
            </a:extLst>
          </p:cNvPr>
          <p:cNvPicPr>
            <a:picLocks noChangeAspect="1"/>
          </p:cNvPicPr>
          <p:nvPr/>
        </p:nvPicPr>
        <p:blipFill>
          <a:blip r:embed="rId3"/>
          <a:stretch>
            <a:fillRect/>
          </a:stretch>
        </p:blipFill>
        <p:spPr>
          <a:xfrm>
            <a:off x="2648356" y="816899"/>
            <a:ext cx="8961896" cy="577950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Sulphur Fertilizer Source in Canola - Fall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pic>
        <p:nvPicPr>
          <p:cNvPr id="19" name="Picture 18" descr="Asset 17.png">
            <a:extLst>
              <a:ext uri="{FF2B5EF4-FFF2-40B4-BE49-F238E27FC236}">
                <a16:creationId xmlns:a16="http://schemas.microsoft.com/office/drawing/2014/main" id="{2A845E25-FA15-4DEE-BED1-FC2024647C49}"/>
              </a:ext>
            </a:extLst>
          </p:cNvPr>
          <p:cNvPicPr>
            <a:picLocks noChangeAspect="1"/>
          </p:cNvPicPr>
          <p:nvPr/>
        </p:nvPicPr>
        <p:blipFill>
          <a:blip r:embed="rId7" cstate="print"/>
          <a:stretch>
            <a:fillRect/>
          </a:stretch>
        </p:blipFill>
        <p:spPr>
          <a:xfrm>
            <a:off x="11706540" y="295922"/>
            <a:ext cx="407672" cy="407672"/>
          </a:xfrm>
          <a:prstGeom prst="rect">
            <a:avLst/>
          </a:prstGeom>
        </p:spPr>
      </p:pic>
      <p:cxnSp>
        <p:nvCxnSpPr>
          <p:cNvPr id="4" name="Straight Arrow Connector 3">
            <a:extLst>
              <a:ext uri="{FF2B5EF4-FFF2-40B4-BE49-F238E27FC236}">
                <a16:creationId xmlns:a16="http://schemas.microsoft.com/office/drawing/2014/main" id="{1516C839-E4C0-76F4-9D7E-6FAACDE65686}"/>
              </a:ext>
            </a:extLst>
          </p:cNvPr>
          <p:cNvCxnSpPr>
            <a:cxnSpLocks/>
          </p:cNvCxnSpPr>
          <p:nvPr/>
        </p:nvCxnSpPr>
        <p:spPr>
          <a:xfrm rot="5400000">
            <a:off x="5823576" y="4306228"/>
            <a:ext cx="0" cy="502745"/>
          </a:xfrm>
          <a:prstGeom prst="straightConnector1">
            <a:avLst/>
          </a:prstGeom>
          <a:ln w="317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4B33A8D-A593-4538-7633-0F797E332DAB}"/>
              </a:ext>
            </a:extLst>
          </p:cNvPr>
          <p:cNvSpPr txBox="1"/>
          <p:nvPr/>
        </p:nvSpPr>
        <p:spPr>
          <a:xfrm>
            <a:off x="5823577" y="4343400"/>
            <a:ext cx="156623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Increased use of NutraSul90 at the fall timing in 2023.</a:t>
            </a:r>
          </a:p>
        </p:txBody>
      </p:sp>
      <p:pic>
        <p:nvPicPr>
          <p:cNvPr id="12" name="Picture 11">
            <a:extLst>
              <a:ext uri="{FF2B5EF4-FFF2-40B4-BE49-F238E27FC236}">
                <a16:creationId xmlns:a16="http://schemas.microsoft.com/office/drawing/2014/main" id="{7696FF34-20E2-ABED-7E21-40808278DCBF}"/>
              </a:ext>
            </a:extLst>
          </p:cNvPr>
          <p:cNvPicPr>
            <a:picLocks noChangeAspect="1"/>
          </p:cNvPicPr>
          <p:nvPr/>
        </p:nvPicPr>
        <p:blipFill>
          <a:blip r:embed="rId8"/>
          <a:stretch>
            <a:fillRect/>
          </a:stretch>
        </p:blipFill>
        <p:spPr>
          <a:xfrm>
            <a:off x="12266612" y="0"/>
            <a:ext cx="4839315" cy="6858000"/>
          </a:xfrm>
          <a:prstGeom prst="rect">
            <a:avLst/>
          </a:prstGeom>
        </p:spPr>
      </p:pic>
      <p:pic>
        <p:nvPicPr>
          <p:cNvPr id="13" name="Picture 12" descr="Asset 9.png">
            <a:extLst>
              <a:ext uri="{FF2B5EF4-FFF2-40B4-BE49-F238E27FC236}">
                <a16:creationId xmlns:a16="http://schemas.microsoft.com/office/drawing/2014/main" id="{22655982-36A0-33AE-FC5C-A5E7D815B514}"/>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982107D1-2D09-8621-49FC-B4E6BA5C5848}"/>
              </a:ext>
            </a:extLst>
          </p:cNvPr>
          <p:cNvGraphicFramePr>
            <a:graphicFrameLocks/>
          </p:cNvGraphicFramePr>
          <p:nvPr>
            <p:extLst>
              <p:ext uri="{D42A27DB-BD31-4B8C-83A1-F6EECF244321}">
                <p14:modId xmlns:p14="http://schemas.microsoft.com/office/powerpoint/2010/main" val="175520745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9" name="Object 8">
                        <a:extLst>
                          <a:ext uri="{FF2B5EF4-FFF2-40B4-BE49-F238E27FC236}">
                            <a16:creationId xmlns:a16="http://schemas.microsoft.com/office/drawing/2014/main" id="{982107D1-2D09-8621-49FC-B4E6BA5C5848}"/>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C1AB71EB-D7B6-2435-6010-FA0A1E5D2898}"/>
              </a:ext>
            </a:extLst>
          </p:cNvPr>
          <p:cNvSpPr txBox="1"/>
          <p:nvPr/>
        </p:nvSpPr>
        <p:spPr>
          <a:xfrm>
            <a:off x="4288949" y="1707578"/>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Ammonium Sulphate in the fall edged lower in 2023.</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sulphur volume applied at the fall timing that was provided by each fertilizer type. The sulphur volume was calculated from all sources of sulphur contained in all fertilizer types.</a:t>
            </a:r>
          </a:p>
        </p:txBody>
      </p:sp>
    </p:spTree>
    <p:extLst>
      <p:ext uri="{BB962C8B-B14F-4D97-AF65-F5344CB8AC3E}">
        <p14:creationId xmlns:p14="http://schemas.microsoft.com/office/powerpoint/2010/main" val="19014627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2"/>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D7D048-26FB-9A9B-1F70-CBA078A782B9}"/>
              </a:ext>
            </a:extLst>
          </p:cNvPr>
          <p:cNvPicPr>
            <a:picLocks noChangeAspect="1"/>
          </p:cNvPicPr>
          <p:nvPr/>
        </p:nvPicPr>
        <p:blipFill>
          <a:blip r:embed="rId3"/>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Sulphur Fertilizer Source in Canola - Spring Before Planting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pic>
        <p:nvPicPr>
          <p:cNvPr id="21" name="Picture 20" descr="Asset 17.png">
            <a:extLst>
              <a:ext uri="{FF2B5EF4-FFF2-40B4-BE49-F238E27FC236}">
                <a16:creationId xmlns:a16="http://schemas.microsoft.com/office/drawing/2014/main" id="{07AD1FB2-27D9-4794-985D-FC29CD355795}"/>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9" name="Picture 8">
            <a:extLst>
              <a:ext uri="{FF2B5EF4-FFF2-40B4-BE49-F238E27FC236}">
                <a16:creationId xmlns:a16="http://schemas.microsoft.com/office/drawing/2014/main" id="{E07F2AD9-E1BF-E565-0DD7-8A8DB272CB20}"/>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DAF9C708-4D80-3973-7046-D01F2E907D52}"/>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sulphur volume applied in the spring before planting that was provided by each fertilizer type. The sulphur volume was calculated from all sources of sulphur contained in all fertilizer types.</a:t>
            </a:r>
          </a:p>
        </p:txBody>
      </p:sp>
    </p:spTree>
    <p:extLst>
      <p:ext uri="{BB962C8B-B14F-4D97-AF65-F5344CB8AC3E}">
        <p14:creationId xmlns:p14="http://schemas.microsoft.com/office/powerpoint/2010/main" val="19757131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733480-1954-A1BF-BC38-A51C2F8C4108}"/>
              </a:ext>
            </a:extLst>
          </p:cNvPr>
          <p:cNvPicPr>
            <a:picLocks noChangeAspect="1"/>
          </p:cNvPicPr>
          <p:nvPr/>
        </p:nvPicPr>
        <p:blipFill>
          <a:blip r:embed="rId3"/>
          <a:stretch>
            <a:fillRect/>
          </a:stretch>
        </p:blipFill>
        <p:spPr>
          <a:xfrm>
            <a:off x="2526975" y="776611"/>
            <a:ext cx="8108383"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Sulphur Fertilizer Source in Canola - At Planting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pic>
        <p:nvPicPr>
          <p:cNvPr id="21" name="Picture 20" descr="Asset 17.png">
            <a:extLst>
              <a:ext uri="{FF2B5EF4-FFF2-40B4-BE49-F238E27FC236}">
                <a16:creationId xmlns:a16="http://schemas.microsoft.com/office/drawing/2014/main" id="{A4AF0566-FD05-4708-9972-69BDB674F8FD}"/>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24" name="Isosceles Triangle 23">
            <a:extLst>
              <a:ext uri="{FF2B5EF4-FFF2-40B4-BE49-F238E27FC236}">
                <a16:creationId xmlns:a16="http://schemas.microsoft.com/office/drawing/2014/main" id="{D45912A1-A48C-49B7-844A-5667CE26110E}"/>
              </a:ext>
            </a:extLst>
          </p:cNvPr>
          <p:cNvSpPr/>
          <p:nvPr/>
        </p:nvSpPr>
        <p:spPr>
          <a:xfrm rot="16200000">
            <a:off x="6218159" y="124453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8" name="TextBox 17">
            <a:extLst>
              <a:ext uri="{FF2B5EF4-FFF2-40B4-BE49-F238E27FC236}">
                <a16:creationId xmlns:a16="http://schemas.microsoft.com/office/drawing/2014/main" id="{CAE3A1D7-08BF-4794-99E8-2E8AB83FD766}"/>
              </a:ext>
            </a:extLst>
          </p:cNvPr>
          <p:cNvSpPr txBox="1"/>
          <p:nvPr/>
        </p:nvSpPr>
        <p:spPr>
          <a:xfrm>
            <a:off x="6399212" y="1173165"/>
            <a:ext cx="16289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MicroEssentials at planting increased in 2023.</a:t>
            </a:r>
          </a:p>
        </p:txBody>
      </p:sp>
      <p:pic>
        <p:nvPicPr>
          <p:cNvPr id="12" name="Picture 11">
            <a:extLst>
              <a:ext uri="{FF2B5EF4-FFF2-40B4-BE49-F238E27FC236}">
                <a16:creationId xmlns:a16="http://schemas.microsoft.com/office/drawing/2014/main" id="{24303DD3-9BC6-9958-CAB9-EA5F53E15024}"/>
              </a:ext>
            </a:extLst>
          </p:cNvPr>
          <p:cNvPicPr>
            <a:picLocks noChangeAspect="1"/>
          </p:cNvPicPr>
          <p:nvPr/>
        </p:nvPicPr>
        <p:blipFill>
          <a:blip r:embed="rId8"/>
          <a:stretch>
            <a:fillRect/>
          </a:stretch>
        </p:blipFill>
        <p:spPr>
          <a:xfrm>
            <a:off x="12266612" y="0"/>
            <a:ext cx="4839315" cy="6858000"/>
          </a:xfrm>
          <a:prstGeom prst="rect">
            <a:avLst/>
          </a:prstGeom>
        </p:spPr>
      </p:pic>
      <p:pic>
        <p:nvPicPr>
          <p:cNvPr id="13" name="Picture 12" descr="Asset 9.png">
            <a:extLst>
              <a:ext uri="{FF2B5EF4-FFF2-40B4-BE49-F238E27FC236}">
                <a16:creationId xmlns:a16="http://schemas.microsoft.com/office/drawing/2014/main" id="{111E95E1-5B76-01E5-BB73-7CA05B1A4482}"/>
              </a:ext>
            </a:extLst>
          </p:cNvPr>
          <p:cNvPicPr>
            <a:picLocks noChangeAspect="1"/>
          </p:cNvPicPr>
          <p:nvPr/>
        </p:nvPicPr>
        <p:blipFill>
          <a:blip r:embed="rId9" cstate="print"/>
          <a:stretch>
            <a:fillRect/>
          </a:stretch>
        </p:blipFill>
        <p:spPr>
          <a:xfrm>
            <a:off x="226808" y="4568952"/>
            <a:ext cx="305631" cy="304800"/>
          </a:xfrm>
          <a:prstGeom prst="rect">
            <a:avLst/>
          </a:prstGeom>
        </p:spPr>
      </p:pic>
      <p:grpSp>
        <p:nvGrpSpPr>
          <p:cNvPr id="9" name="Group 8">
            <a:extLst>
              <a:ext uri="{FF2B5EF4-FFF2-40B4-BE49-F238E27FC236}">
                <a16:creationId xmlns:a16="http://schemas.microsoft.com/office/drawing/2014/main" id="{05A36E7F-09E7-8355-7514-4053BC29841E}"/>
              </a:ext>
            </a:extLst>
          </p:cNvPr>
          <p:cNvGrpSpPr/>
          <p:nvPr/>
        </p:nvGrpSpPr>
        <p:grpSpPr>
          <a:xfrm flipV="1">
            <a:off x="4952536" y="2618232"/>
            <a:ext cx="2132476" cy="810768"/>
            <a:chOff x="6401667" y="1447800"/>
            <a:chExt cx="228600" cy="2103120"/>
          </a:xfrm>
        </p:grpSpPr>
        <p:cxnSp>
          <p:nvCxnSpPr>
            <p:cNvPr id="11" name="Straight Connector 10">
              <a:extLst>
                <a:ext uri="{FF2B5EF4-FFF2-40B4-BE49-F238E27FC236}">
                  <a16:creationId xmlns:a16="http://schemas.microsoft.com/office/drawing/2014/main" id="{C8E0F0BC-2CE5-2AB3-6082-A65E6463C48C}"/>
                </a:ext>
              </a:extLst>
            </p:cNvPr>
            <p:cNvCxnSpPr/>
            <p:nvPr/>
          </p:nvCxnSpPr>
          <p:spPr>
            <a:xfrm>
              <a:off x="6629400" y="1447800"/>
              <a:ext cx="0" cy="2103120"/>
            </a:xfrm>
            <a:prstGeom prst="line">
              <a:avLst/>
            </a:prstGeom>
            <a:ln w="25400">
              <a:solidFill>
                <a:schemeClr val="bg2"/>
              </a:solidFill>
              <a:headEnd type="none" w="med" len="med"/>
              <a:tailEnd type="none" w="med" len="med"/>
            </a:ln>
            <a:effectLst>
              <a:outerShdw blurRad="50800" dist="25400" dir="2700000" algn="ctr" rotWithShape="0">
                <a:schemeClr val="tx1">
                  <a:alpha val="20000"/>
                </a:scheme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774B549-5C1F-7D87-16D9-5A19BE0EF43C}"/>
                </a:ext>
              </a:extLst>
            </p:cNvPr>
            <p:cNvCxnSpPr/>
            <p:nvPr/>
          </p:nvCxnSpPr>
          <p:spPr>
            <a:xfrm flipH="1">
              <a:off x="6401667" y="3545161"/>
              <a:ext cx="228600" cy="0"/>
            </a:xfrm>
            <a:prstGeom prst="line">
              <a:avLst/>
            </a:prstGeom>
            <a:ln w="25400">
              <a:solidFill>
                <a:schemeClr val="bg2"/>
              </a:solidFill>
              <a:headEnd type="none" w="med" len="med"/>
              <a:tailEnd type="triangle" w="med" len="med"/>
            </a:ln>
            <a:effectLst>
              <a:outerShdw blurRad="50800" dist="25400" dir="2700000" algn="ctr" rotWithShape="0">
                <a:schemeClr val="tx1">
                  <a:alpha val="20000"/>
                </a:schemeClr>
              </a:outerShdw>
            </a:effectLst>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E580F359-3C4C-6BA7-9C5A-154E68D440D0}"/>
              </a:ext>
            </a:extLst>
          </p:cNvPr>
          <p:cNvGrpSpPr/>
          <p:nvPr/>
        </p:nvGrpSpPr>
        <p:grpSpPr>
          <a:xfrm>
            <a:off x="4570420" y="2961785"/>
            <a:ext cx="2506504" cy="1538014"/>
            <a:chOff x="6400718" y="1447800"/>
            <a:chExt cx="228682" cy="2103120"/>
          </a:xfrm>
        </p:grpSpPr>
        <p:cxnSp>
          <p:nvCxnSpPr>
            <p:cNvPr id="19" name="Straight Connector 18">
              <a:extLst>
                <a:ext uri="{FF2B5EF4-FFF2-40B4-BE49-F238E27FC236}">
                  <a16:creationId xmlns:a16="http://schemas.microsoft.com/office/drawing/2014/main" id="{58CE4320-E693-AB3A-9699-F40E74F140BB}"/>
                </a:ext>
              </a:extLst>
            </p:cNvPr>
            <p:cNvCxnSpPr/>
            <p:nvPr/>
          </p:nvCxnSpPr>
          <p:spPr>
            <a:xfrm>
              <a:off x="6629400" y="1447800"/>
              <a:ext cx="0" cy="2103120"/>
            </a:xfrm>
            <a:prstGeom prst="line">
              <a:avLst/>
            </a:prstGeom>
            <a:ln w="25400">
              <a:solidFill>
                <a:schemeClr val="bg2"/>
              </a:solidFill>
              <a:headEnd type="none" w="med" len="med"/>
              <a:tailEnd type="none" w="med" len="med"/>
            </a:ln>
            <a:effectLst>
              <a:outerShdw blurRad="50800" dist="25400" dir="2700000" algn="ctr" rotWithShape="0">
                <a:schemeClr val="tx1">
                  <a:alpha val="20000"/>
                </a:scheme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BDA93AB-22A9-B7E3-07E9-75C145D62334}"/>
                </a:ext>
              </a:extLst>
            </p:cNvPr>
            <p:cNvCxnSpPr/>
            <p:nvPr/>
          </p:nvCxnSpPr>
          <p:spPr>
            <a:xfrm flipH="1">
              <a:off x="6400718" y="3536017"/>
              <a:ext cx="228600" cy="0"/>
            </a:xfrm>
            <a:prstGeom prst="line">
              <a:avLst/>
            </a:prstGeom>
            <a:ln w="25400">
              <a:solidFill>
                <a:schemeClr val="bg2"/>
              </a:solidFill>
              <a:headEnd type="none" w="med" len="med"/>
              <a:tailEnd type="triangle" w="med" len="med"/>
            </a:ln>
            <a:effectLst>
              <a:outerShdw blurRad="50800" dist="25400" dir="2700000" algn="ctr" rotWithShape="0">
                <a:schemeClr val="tx1">
                  <a:alpha val="20000"/>
                </a:schemeClr>
              </a:outerShdw>
            </a:effectLst>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41B4D8A8-B4C2-9B91-A5BE-081BAD42AE92}"/>
              </a:ext>
            </a:extLst>
          </p:cNvPr>
          <p:cNvSpPr txBox="1"/>
          <p:nvPr/>
        </p:nvSpPr>
        <p:spPr>
          <a:xfrm>
            <a:off x="6094412" y="3193484"/>
            <a:ext cx="1711015"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Ammonium sulphate fines and NutraSul90 at planting declined in 2023.</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sulphur volume applied in the spring at planting that was provided by each fertilizer type. The sulphur volume was calculated from all sources of sulphur contained in all fertilizer types.</a:t>
            </a:r>
          </a:p>
        </p:txBody>
      </p:sp>
    </p:spTree>
    <p:extLst>
      <p:ext uri="{BB962C8B-B14F-4D97-AF65-F5344CB8AC3E}">
        <p14:creationId xmlns:p14="http://schemas.microsoft.com/office/powerpoint/2010/main" val="19757131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2"/>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9418A7-30BE-FA8E-094F-1622B5D14307}"/>
              </a:ext>
            </a:extLst>
          </p:cNvPr>
          <p:cNvPicPr>
            <a:picLocks noChangeAspect="1"/>
          </p:cNvPicPr>
          <p:nvPr/>
        </p:nvPicPr>
        <p:blipFill>
          <a:blip r:embed="rId3"/>
          <a:stretch>
            <a:fillRect/>
          </a:stretch>
        </p:blipFill>
        <p:spPr>
          <a:xfrm>
            <a:off x="2648356" y="836662"/>
            <a:ext cx="8961897" cy="573998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Sulphur Fertilizer Source in Canola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pic>
        <p:nvPicPr>
          <p:cNvPr id="6" name="Picture 5">
            <a:extLst>
              <a:ext uri="{FF2B5EF4-FFF2-40B4-BE49-F238E27FC236}">
                <a16:creationId xmlns:a16="http://schemas.microsoft.com/office/drawing/2014/main" id="{99CEBFD4-E013-2694-056A-8870F22D81C1}"/>
              </a:ext>
            </a:extLst>
          </p:cNvPr>
          <p:cNvPicPr>
            <a:picLocks noChangeAspect="1"/>
          </p:cNvPicPr>
          <p:nvPr/>
        </p:nvPicPr>
        <p:blipFill>
          <a:blip r:embed="rId7"/>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8E496252-3186-4A8A-0883-0679C5D9C1DA}"/>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sulphur volume applied in canola that came from each fertilizer source.</a:t>
            </a:r>
          </a:p>
          <a:p>
            <a:r>
              <a:rPr lang="en-CA" dirty="0"/>
              <a:t>Total pounds of actual sulphur applied was calculated based on all sources of sulphur from all fertilizer types.</a:t>
            </a:r>
          </a:p>
        </p:txBody>
      </p:sp>
    </p:spTree>
    <p:extLst>
      <p:ext uri="{BB962C8B-B14F-4D97-AF65-F5344CB8AC3E}">
        <p14:creationId xmlns:p14="http://schemas.microsoft.com/office/powerpoint/2010/main" val="262337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2DB556-27C4-CBB0-9796-FA77FDE8F827}"/>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Placement in Canola - %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pic>
        <p:nvPicPr>
          <p:cNvPr id="4" name="Picture 3">
            <a:extLst>
              <a:ext uri="{FF2B5EF4-FFF2-40B4-BE49-F238E27FC236}">
                <a16:creationId xmlns:a16="http://schemas.microsoft.com/office/drawing/2014/main" id="{A3D815B8-B969-4301-0B73-CA65AA600D2A}"/>
              </a:ext>
            </a:extLst>
          </p:cNvPr>
          <p:cNvPicPr>
            <a:picLocks noChangeAspect="1"/>
          </p:cNvPicPr>
          <p:nvPr/>
        </p:nvPicPr>
        <p:blipFill>
          <a:blip r:embed="rId7"/>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A08FB73A-AB35-C4D7-386C-C33AFCA07573}"/>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3" name="Object 2">
            <a:extLst>
              <a:ext uri="{FF2B5EF4-FFF2-40B4-BE49-F238E27FC236}">
                <a16:creationId xmlns:a16="http://schemas.microsoft.com/office/drawing/2014/main" id="{53FF33AB-A939-65DA-1AAB-22CB2858B337}"/>
              </a:ext>
            </a:extLst>
          </p:cNvPr>
          <p:cNvGraphicFramePr>
            <a:graphicFrameLocks/>
          </p:cNvGraphicFramePr>
          <p:nvPr>
            <p:extLst>
              <p:ext uri="{D42A27DB-BD31-4B8C-83A1-F6EECF244321}">
                <p14:modId xmlns:p14="http://schemas.microsoft.com/office/powerpoint/2010/main" val="213105364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3" name="Object 2">
                        <a:extLst>
                          <a:ext uri="{FF2B5EF4-FFF2-40B4-BE49-F238E27FC236}">
                            <a16:creationId xmlns:a16="http://schemas.microsoft.com/office/drawing/2014/main" id="{53FF33AB-A939-65DA-1AAB-22CB2858B337}"/>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canola, how many acres of each fertilizer type did you apply?”</a:t>
            </a:r>
          </a:p>
          <a:p>
            <a:r>
              <a:rPr lang="en-US" dirty="0"/>
              <a:t>For Nitrogen, the chart illustrates the % of total canola acres that was applied using each placement at each timing.</a:t>
            </a:r>
          </a:p>
          <a:p>
            <a:pPr lvl="0">
              <a:defRPr/>
            </a:pPr>
            <a:r>
              <a:rPr lang="en-US" dirty="0"/>
              <a:t>Nitrogen was defined based on it being the primary component (see adjacent fertilizer types by clicking on the “A” button).</a:t>
            </a:r>
            <a:endParaRPr lang="en-US" sz="800" dirty="0"/>
          </a:p>
        </p:txBody>
      </p:sp>
    </p:spTree>
    <p:extLst>
      <p:ext uri="{BB962C8B-B14F-4D97-AF65-F5344CB8AC3E}">
        <p14:creationId xmlns:p14="http://schemas.microsoft.com/office/powerpoint/2010/main" val="3032901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355984A-D100-59B6-C3F0-5B66BE713ACA}"/>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Placement in Canola - % Nutrient Volume Applied at All Timings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 volume was calculated from all sources of the nutrient contained in all fertilizer types</a:t>
            </a:r>
          </a:p>
        </p:txBody>
      </p:sp>
      <p:sp>
        <p:nvSpPr>
          <p:cNvPr id="14" name="Rectangle 13">
            <a:hlinkClick r:id="rId7" action="ppaction://hlinksldjump"/>
            <a:extLst>
              <a:ext uri="{FF2B5EF4-FFF2-40B4-BE49-F238E27FC236}">
                <a16:creationId xmlns:a16="http://schemas.microsoft.com/office/drawing/2014/main" id="{68ABB408-0171-49A1-8E3E-EC5C13831D6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 Canola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19" descr="Asset 17.png">
            <a:extLst>
              <a:ext uri="{FF2B5EF4-FFF2-40B4-BE49-F238E27FC236}">
                <a16:creationId xmlns:a16="http://schemas.microsoft.com/office/drawing/2014/main" id="{55AA51AC-34A6-4853-A007-5F321926B28A}"/>
              </a:ext>
            </a:extLst>
          </p:cNvPr>
          <p:cNvPicPr>
            <a:picLocks noChangeAspect="1"/>
          </p:cNvPicPr>
          <p:nvPr/>
        </p:nvPicPr>
        <p:blipFill>
          <a:blip r:embed="rId8" cstate="print"/>
          <a:stretch>
            <a:fillRect/>
          </a:stretch>
        </p:blipFill>
        <p:spPr>
          <a:xfrm>
            <a:off x="11706540" y="295922"/>
            <a:ext cx="407672" cy="407672"/>
          </a:xfrm>
          <a:prstGeom prst="rect">
            <a:avLst/>
          </a:prstGeom>
        </p:spPr>
      </p:pic>
      <p:pic>
        <p:nvPicPr>
          <p:cNvPr id="4" name="Picture 3">
            <a:extLst>
              <a:ext uri="{FF2B5EF4-FFF2-40B4-BE49-F238E27FC236}">
                <a16:creationId xmlns:a16="http://schemas.microsoft.com/office/drawing/2014/main" id="{A2D98973-95B5-0B10-24BF-BBA00EF92BB0}"/>
              </a:ext>
            </a:extLst>
          </p:cNvPr>
          <p:cNvPicPr>
            <a:picLocks noChangeAspect="1"/>
          </p:cNvPicPr>
          <p:nvPr/>
        </p:nvPicPr>
        <p:blipFill>
          <a:blip r:embed="rId9"/>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E1FC79AB-9D83-4689-907F-CCCDE5259EB7}"/>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0A8CB74D-CEE8-E635-DA28-0002999BA581}"/>
              </a:ext>
            </a:extLst>
          </p:cNvPr>
          <p:cNvGraphicFramePr>
            <a:graphicFrameLocks/>
          </p:cNvGraphicFramePr>
          <p:nvPr>
            <p:extLst>
              <p:ext uri="{D42A27DB-BD31-4B8C-83A1-F6EECF244321}">
                <p14:modId xmlns:p14="http://schemas.microsoft.com/office/powerpoint/2010/main" val="251530600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9" name="Object 8">
                        <a:extLst>
                          <a:ext uri="{FF2B5EF4-FFF2-40B4-BE49-F238E27FC236}">
                            <a16:creationId xmlns:a16="http://schemas.microsoft.com/office/drawing/2014/main" id="{0A8CB74D-CEE8-E635-DA28-0002999BA581}"/>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Nitrogen, the graph illustrates the % of total nutrient volume applied in canola that was applied at each timing/placement (i.e. across all timings, the sum of percentages = 100%).</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nutrient applied was calculated based on all sources of the nutrient from all fertilizer types.</a:t>
            </a:r>
          </a:p>
        </p:txBody>
      </p:sp>
    </p:spTree>
    <p:extLst>
      <p:ext uri="{BB962C8B-B14F-4D97-AF65-F5344CB8AC3E}">
        <p14:creationId xmlns:p14="http://schemas.microsoft.com/office/powerpoint/2010/main" val="2627447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C8011-F084-0673-2BAF-F183171855AD}"/>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400" kern="1200" dirty="0">
                <a:solidFill>
                  <a:schemeClr val="accent2"/>
                </a:solidFill>
                <a:effectLst/>
                <a:latin typeface="Calibri" pitchFamily="34" charset="0"/>
                <a:ea typeface="+mj-ea"/>
                <a:cs typeface="+mj-cs"/>
              </a:rPr>
              <a:t>Phosphorus (P₂O₅) </a:t>
            </a:r>
            <a:r>
              <a:rPr lang="en-CA" sz="2200" u="none" dirty="0"/>
              <a:t>Placement in Canola - %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9" name="Picture 8">
            <a:extLst>
              <a:ext uri="{FF2B5EF4-FFF2-40B4-BE49-F238E27FC236}">
                <a16:creationId xmlns:a16="http://schemas.microsoft.com/office/drawing/2014/main" id="{664AEC80-A073-6951-69A6-1AB021DEE51B}"/>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1E9CCF32-EFFD-88E6-1D64-D18940E7B144}"/>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canola, how many acres of each fertilizer type did you apply?”</a:t>
            </a:r>
          </a:p>
          <a:p>
            <a:r>
              <a:rPr lang="en-US" dirty="0"/>
              <a:t>For Phosphorus, the chart illustrates the % of total canola acres that was applied using each placement at each timing.</a:t>
            </a:r>
          </a:p>
          <a:p>
            <a:pPr lvl="0">
              <a:defRPr/>
            </a:pPr>
            <a:r>
              <a:rPr lang="en-US" dirty="0"/>
              <a:t>Phosphorus was defined based on it being the primary component (see adjacent fertilizer types by clicking on the “A” button).</a:t>
            </a:r>
            <a:endParaRPr lang="en-US" sz="800" dirty="0"/>
          </a:p>
        </p:txBody>
      </p:sp>
    </p:spTree>
    <p:extLst>
      <p:ext uri="{BB962C8B-B14F-4D97-AF65-F5344CB8AC3E}">
        <p14:creationId xmlns:p14="http://schemas.microsoft.com/office/powerpoint/2010/main" val="22500234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6B4F70-0A15-D465-E44D-522F9E63E6E8}"/>
              </a:ext>
            </a:extLst>
          </p:cNvPr>
          <p:cNvPicPr>
            <a:picLocks noChangeAspect="1"/>
          </p:cNvPicPr>
          <p:nvPr/>
        </p:nvPicPr>
        <p:blipFill>
          <a:blip r:embed="rId4"/>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Fertilizer Applications in Canola - % Growers</a:t>
            </a:r>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pic>
        <p:nvPicPr>
          <p:cNvPr id="25" name="Picture 24"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0" name="Isosceles Triangle 9"/>
          <p:cNvSpPr/>
          <p:nvPr/>
        </p:nvSpPr>
        <p:spPr>
          <a:xfrm>
            <a:off x="10772342" y="4880603"/>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1" name="TextBox 10"/>
          <p:cNvSpPr txBox="1"/>
          <p:nvPr/>
        </p:nvSpPr>
        <p:spPr>
          <a:xfrm>
            <a:off x="9540469" y="5070193"/>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About 88% of canola growers apply fertilizer at planting.</a:t>
            </a:r>
          </a:p>
        </p:txBody>
      </p:sp>
      <p:sp>
        <p:nvSpPr>
          <p:cNvPr id="13" name="TextBox 12">
            <a:extLst>
              <a:ext uri="{FF2B5EF4-FFF2-40B4-BE49-F238E27FC236}">
                <a16:creationId xmlns:a16="http://schemas.microsoft.com/office/drawing/2014/main" id="{60476637-95E3-4138-8207-54C1A1D8E5C8}"/>
              </a:ext>
            </a:extLst>
          </p:cNvPr>
          <p:cNvSpPr txBox="1"/>
          <p:nvPr/>
        </p:nvSpPr>
        <p:spPr>
          <a:xfrm>
            <a:off x="6780212" y="2590800"/>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Applications in the fall of the previous year continue to trend higher.</a:t>
            </a:r>
          </a:p>
        </p:txBody>
      </p:sp>
      <p:graphicFrame>
        <p:nvGraphicFramePr>
          <p:cNvPr id="6" name="Object 5">
            <a:extLst>
              <a:ext uri="{FF2B5EF4-FFF2-40B4-BE49-F238E27FC236}">
                <a16:creationId xmlns:a16="http://schemas.microsoft.com/office/drawing/2014/main" id="{E6122373-DA0A-47E7-BEFF-4F7772721FF9}"/>
              </a:ext>
            </a:extLst>
          </p:cNvPr>
          <p:cNvGraphicFramePr>
            <a:graphicFrameLocks/>
          </p:cNvGraphicFramePr>
          <p:nvPr>
            <p:extLst>
              <p:ext uri="{D42A27DB-BD31-4B8C-83A1-F6EECF244321}">
                <p14:modId xmlns:p14="http://schemas.microsoft.com/office/powerpoint/2010/main" val="4005792339"/>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6" name="Object 5">
                        <a:extLst>
                          <a:ext uri="{FF2B5EF4-FFF2-40B4-BE49-F238E27FC236}">
                            <a16:creationId xmlns:a16="http://schemas.microsoft.com/office/drawing/2014/main" id="{E6122373-DA0A-47E7-BEFF-4F7772721FF9}"/>
                          </a:ext>
                        </a:extLst>
                      </p:cNvPr>
                      <p:cNvPicPr/>
                      <p:nvPr/>
                    </p:nvPicPr>
                    <p:blipFill>
                      <a:blip r:embed="rId10"/>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2023 canola crop, did you apply fertilizer at each timing? – and given the options of a) Applied in fall of previous year, b) in the spring before planting, c) in the spring at planting and d) after planting/in-crop.</a:t>
            </a:r>
          </a:p>
          <a:p>
            <a:r>
              <a:rPr lang="en-CA" dirty="0"/>
              <a:t>The chart illustrates the % of respondents who applied fertilizer at each timing.</a:t>
            </a:r>
          </a:p>
        </p:txBody>
      </p:sp>
    </p:spTree>
    <p:extLst>
      <p:ext uri="{BB962C8B-B14F-4D97-AF65-F5344CB8AC3E}">
        <p14:creationId xmlns:p14="http://schemas.microsoft.com/office/powerpoint/2010/main" val="1512862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70800A-B80F-C0F6-CFC5-4FAA35CC02E7}"/>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055812" y="250825"/>
            <a:ext cx="9720548" cy="334963"/>
          </a:xfrm>
          <a:prstGeom prst="rect">
            <a:avLst/>
          </a:prstGeom>
        </p:spPr>
        <p:txBody>
          <a:bodyPr/>
          <a:lstStyle/>
          <a:p>
            <a:r>
              <a:rPr lang="en-CA" sz="2400" kern="1200" dirty="0">
                <a:solidFill>
                  <a:schemeClr val="accent2"/>
                </a:solidFill>
                <a:effectLst/>
                <a:latin typeface="Calibri" pitchFamily="34" charset="0"/>
                <a:ea typeface="+mj-ea"/>
                <a:cs typeface="+mj-cs"/>
              </a:rPr>
              <a:t>Phosphorus (P₂O₅)</a:t>
            </a:r>
            <a:r>
              <a:rPr lang="en-CA" sz="2200" u="none" dirty="0"/>
              <a:t> Placement in Canola - % Nutrient Volume Applied at All Timings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 volume was calculated from all sources of the nutrient contained in all fertilizer types</a:t>
            </a:r>
          </a:p>
        </p:txBody>
      </p:sp>
      <p:pic>
        <p:nvPicPr>
          <p:cNvPr id="20" name="Picture 19" descr="Asset 17.png">
            <a:extLst>
              <a:ext uri="{FF2B5EF4-FFF2-40B4-BE49-F238E27FC236}">
                <a16:creationId xmlns:a16="http://schemas.microsoft.com/office/drawing/2014/main" id="{75C458C6-AB33-499C-8486-78A9E8148192}"/>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3" name="Rectangle 2">
            <a:hlinkClick r:id="rId8" action="ppaction://hlinksldjump"/>
            <a:extLst>
              <a:ext uri="{FF2B5EF4-FFF2-40B4-BE49-F238E27FC236}">
                <a16:creationId xmlns:a16="http://schemas.microsoft.com/office/drawing/2014/main" id="{A4F99202-A11A-CE81-8E12-D4C55666444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1" name="Picture 10">
            <a:extLst>
              <a:ext uri="{FF2B5EF4-FFF2-40B4-BE49-F238E27FC236}">
                <a16:creationId xmlns:a16="http://schemas.microsoft.com/office/drawing/2014/main" id="{A1308D60-97E3-E5E4-618D-3832F190793E}"/>
              </a:ext>
            </a:extLst>
          </p:cNvPr>
          <p:cNvPicPr>
            <a:picLocks noChangeAspect="1"/>
          </p:cNvPicPr>
          <p:nvPr/>
        </p:nvPicPr>
        <p:blipFill>
          <a:blip r:embed="rId9"/>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EF499E1A-F120-1CB2-5460-F5B6DDFBCADE}"/>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Phosphorus, the graph illustrates the % of total nutrient volume applied in canola that was applied at each timing/placement (i.e. across all timings, the sum of percentages = 100%).</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nutrient applied was calculated based on all sources of the nutrient from all fertilizer types.</a:t>
            </a:r>
          </a:p>
        </p:txBody>
      </p:sp>
    </p:spTree>
    <p:extLst>
      <p:ext uri="{BB962C8B-B14F-4D97-AF65-F5344CB8AC3E}">
        <p14:creationId xmlns:p14="http://schemas.microsoft.com/office/powerpoint/2010/main" val="9809267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1"/>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ACAB7E-5C9A-0A2F-FE1F-7941745743C8}"/>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400" kern="1200" dirty="0">
                <a:solidFill>
                  <a:schemeClr val="accent2"/>
                </a:solidFill>
                <a:effectLst/>
                <a:latin typeface="Calibri" pitchFamily="34" charset="0"/>
                <a:ea typeface="+mj-ea"/>
                <a:cs typeface="+mj-cs"/>
              </a:rPr>
              <a:t>Potassium (K₂O) </a:t>
            </a:r>
            <a:r>
              <a:rPr lang="en-CA" sz="2200" u="none" dirty="0"/>
              <a:t>Placement in Canola - %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9" name="Picture 8">
            <a:extLst>
              <a:ext uri="{FF2B5EF4-FFF2-40B4-BE49-F238E27FC236}">
                <a16:creationId xmlns:a16="http://schemas.microsoft.com/office/drawing/2014/main" id="{7E7057BD-9C3F-C045-6FEB-C5B7D90F5C98}"/>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3604A11D-48D2-2AE5-8D65-9FC3079F3EEC}"/>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canola, how many acres of each fertilizer type did you apply?”</a:t>
            </a:r>
          </a:p>
          <a:p>
            <a:r>
              <a:rPr lang="en-US" dirty="0"/>
              <a:t>For Potassium, the chart illustrates the % of total canola acres that was applied using each placement at each timing.</a:t>
            </a:r>
          </a:p>
          <a:p>
            <a:pPr lvl="0">
              <a:defRPr/>
            </a:pPr>
            <a:r>
              <a:rPr lang="en-US" dirty="0"/>
              <a:t>Potassium was defined based on it being the primary component (see adjacent fertilizer types by clicking on the “A” button).</a:t>
            </a:r>
            <a:endParaRPr lang="en-US" sz="800" dirty="0"/>
          </a:p>
        </p:txBody>
      </p:sp>
    </p:spTree>
    <p:extLst>
      <p:ext uri="{BB962C8B-B14F-4D97-AF65-F5344CB8AC3E}">
        <p14:creationId xmlns:p14="http://schemas.microsoft.com/office/powerpoint/2010/main" val="3268362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8F9D6E-57E3-8A2B-5114-9CA676511D7C}"/>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208212" y="250825"/>
            <a:ext cx="9477375" cy="334963"/>
          </a:xfrm>
          <a:prstGeom prst="rect">
            <a:avLst/>
          </a:prstGeom>
        </p:spPr>
        <p:txBody>
          <a:bodyPr/>
          <a:lstStyle/>
          <a:p>
            <a:r>
              <a:rPr lang="en-CA" sz="2400" kern="1200" dirty="0">
                <a:solidFill>
                  <a:schemeClr val="accent2"/>
                </a:solidFill>
                <a:effectLst/>
                <a:latin typeface="Calibri" pitchFamily="34" charset="0"/>
                <a:ea typeface="+mj-ea"/>
                <a:cs typeface="+mj-cs"/>
              </a:rPr>
              <a:t>Potassium (K₂O) </a:t>
            </a:r>
            <a:r>
              <a:rPr lang="en-CA" sz="2200" u="none" dirty="0"/>
              <a:t>Placement in Canola - % Nutrient Volume Applied at All Timings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 volume was calculated from all sources of the nutrient contained in all fertilizer types</a:t>
            </a:r>
          </a:p>
        </p:txBody>
      </p:sp>
      <p:pic>
        <p:nvPicPr>
          <p:cNvPr id="12" name="Picture 11" descr="Asset 17.png">
            <a:extLst>
              <a:ext uri="{FF2B5EF4-FFF2-40B4-BE49-F238E27FC236}">
                <a16:creationId xmlns:a16="http://schemas.microsoft.com/office/drawing/2014/main" id="{F05AB472-3C18-4C72-8090-90F9290E19C4}"/>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3" name="Rectangle 2">
            <a:hlinkClick r:id="rId8" action="ppaction://hlinksldjump"/>
            <a:extLst>
              <a:ext uri="{FF2B5EF4-FFF2-40B4-BE49-F238E27FC236}">
                <a16:creationId xmlns:a16="http://schemas.microsoft.com/office/drawing/2014/main" id="{2F3DD1C2-4460-3A47-46D5-92479B66F90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1" name="Picture 10">
            <a:extLst>
              <a:ext uri="{FF2B5EF4-FFF2-40B4-BE49-F238E27FC236}">
                <a16:creationId xmlns:a16="http://schemas.microsoft.com/office/drawing/2014/main" id="{67F1D596-205E-DBE4-3326-8B2D624C3C67}"/>
              </a:ext>
            </a:extLst>
          </p:cNvPr>
          <p:cNvPicPr>
            <a:picLocks noChangeAspect="1"/>
          </p:cNvPicPr>
          <p:nvPr/>
        </p:nvPicPr>
        <p:blipFill>
          <a:blip r:embed="rId9"/>
          <a:stretch>
            <a:fillRect/>
          </a:stretch>
        </p:blipFill>
        <p:spPr>
          <a:xfrm>
            <a:off x="12266612" y="0"/>
            <a:ext cx="4839315" cy="6858000"/>
          </a:xfrm>
          <a:prstGeom prst="rect">
            <a:avLst/>
          </a:prstGeom>
        </p:spPr>
      </p:pic>
      <p:pic>
        <p:nvPicPr>
          <p:cNvPr id="14" name="Picture 13" descr="Asset 9.png">
            <a:extLst>
              <a:ext uri="{FF2B5EF4-FFF2-40B4-BE49-F238E27FC236}">
                <a16:creationId xmlns:a16="http://schemas.microsoft.com/office/drawing/2014/main" id="{A1D95096-34EC-4BB3-C84D-B13FF2AC0466}"/>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Potassium,</a:t>
            </a:r>
            <a:r>
              <a:rPr kumimoji="0" lang="en-CA" sz="1050" b="0" i="0" u="none" strike="noStrike" kern="1200" cap="none" spc="0" normalizeH="0" noProof="0" dirty="0">
                <a:ln>
                  <a:noFill/>
                </a:ln>
                <a:solidFill>
                  <a:srgbClr val="201B1A"/>
                </a:solidFill>
                <a:effectLst/>
                <a:uLnTx/>
                <a:uFillTx/>
                <a:latin typeface="Calibri"/>
                <a:ea typeface="+mn-ea"/>
                <a:cs typeface="+mn-cs"/>
              </a:rPr>
              <a:t> t</a:t>
            </a:r>
            <a:r>
              <a:rPr kumimoji="0" lang="en-CA" sz="1050" b="0" i="0" u="none" strike="noStrike" kern="1200" cap="none" spc="0" normalizeH="0" baseline="0" noProof="0" dirty="0">
                <a:ln>
                  <a:noFill/>
                </a:ln>
                <a:solidFill>
                  <a:srgbClr val="201B1A"/>
                </a:solidFill>
                <a:effectLst/>
                <a:uLnTx/>
                <a:uFillTx/>
                <a:latin typeface="Calibri"/>
                <a:ea typeface="+mn-ea"/>
                <a:cs typeface="+mn-cs"/>
              </a:rPr>
              <a:t>he graph illustrates the % of total nutrient volume applied in canola that was applied at each timing/placement (i.e. across all timings, the sum of percentages = 100%).</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nutrient applied was calculated based on all sources of the nutrient from all fertilizer types.</a:t>
            </a:r>
          </a:p>
        </p:txBody>
      </p:sp>
    </p:spTree>
    <p:extLst>
      <p:ext uri="{BB962C8B-B14F-4D97-AF65-F5344CB8AC3E}">
        <p14:creationId xmlns:p14="http://schemas.microsoft.com/office/powerpoint/2010/main" val="1044778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1"/>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8" grpId="0" animBg="1"/>
      <p:bldP spid="8"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137ACA-E467-A504-C3CD-E67E24C46BEE}"/>
              </a:ext>
            </a:extLst>
          </p:cNvPr>
          <p:cNvPicPr>
            <a:picLocks noChangeAspect="1"/>
          </p:cNvPicPr>
          <p:nvPr/>
        </p:nvPicPr>
        <p:blipFill>
          <a:blip r:embed="rId3"/>
          <a:stretch>
            <a:fillRect/>
          </a:stretch>
        </p:blipFill>
        <p:spPr>
          <a:xfrm>
            <a:off x="2648356" y="826044"/>
            <a:ext cx="8961896" cy="576121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Placement in Canola - %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9" name="Picture 8">
            <a:extLst>
              <a:ext uri="{FF2B5EF4-FFF2-40B4-BE49-F238E27FC236}">
                <a16:creationId xmlns:a16="http://schemas.microsoft.com/office/drawing/2014/main" id="{DBE37510-8A80-91EE-2A26-8EBD8B96DF3A}"/>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88CF7CCC-8703-846A-5598-A52D74EC9BF2}"/>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canola, how many acres of each fertilizer type did you apply?”</a:t>
            </a:r>
          </a:p>
          <a:p>
            <a:r>
              <a:rPr lang="en-US" dirty="0"/>
              <a:t>For Sulphur, the chart illustrates the % of total canola acres that was applied using each placement at each timing.</a:t>
            </a:r>
          </a:p>
          <a:p>
            <a:pPr lvl="0">
              <a:defRPr/>
            </a:pPr>
            <a:r>
              <a:rPr lang="en-US" dirty="0"/>
              <a:t>Sulphur was defined based on it being the primary component (see adjacent fertilizer types by clicking on the “A” button).</a:t>
            </a:r>
            <a:endParaRPr lang="en-US" sz="800" dirty="0"/>
          </a:p>
        </p:txBody>
      </p:sp>
    </p:spTree>
    <p:extLst>
      <p:ext uri="{BB962C8B-B14F-4D97-AF65-F5344CB8AC3E}">
        <p14:creationId xmlns:p14="http://schemas.microsoft.com/office/powerpoint/2010/main" val="25733072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43273A-39AF-CDDB-6B8D-C2683F667194}"/>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400" kern="1200" dirty="0">
                <a:solidFill>
                  <a:schemeClr val="accent2"/>
                </a:solidFill>
                <a:effectLst/>
                <a:latin typeface="Calibri" pitchFamily="34" charset="0"/>
                <a:ea typeface="+mj-ea"/>
                <a:cs typeface="+mj-cs"/>
              </a:rPr>
              <a:t>Sulphur</a:t>
            </a:r>
            <a:r>
              <a:rPr lang="en-CA" sz="2200" u="none" dirty="0"/>
              <a:t> Placement in Canola - % Nutrient Volume Applied at All Timings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 volume was calculated from all sources of the nutrient contained in all fertilizer types</a:t>
            </a:r>
          </a:p>
        </p:txBody>
      </p:sp>
      <p:sp>
        <p:nvSpPr>
          <p:cNvPr id="4" name="Rectangle 3">
            <a:hlinkClick r:id="rId7" action="ppaction://hlinksldjump"/>
            <a:extLst>
              <a:ext uri="{FF2B5EF4-FFF2-40B4-BE49-F238E27FC236}">
                <a16:creationId xmlns:a16="http://schemas.microsoft.com/office/drawing/2014/main" id="{A6A7D4D8-14F6-A8B2-C04D-15461C2C4422}"/>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1" name="Picture 10">
            <a:extLst>
              <a:ext uri="{FF2B5EF4-FFF2-40B4-BE49-F238E27FC236}">
                <a16:creationId xmlns:a16="http://schemas.microsoft.com/office/drawing/2014/main" id="{FAE6D127-5E12-4DBC-CE52-6D817C743421}"/>
              </a:ext>
            </a:extLst>
          </p:cNvPr>
          <p:cNvPicPr>
            <a:picLocks noChangeAspect="1"/>
          </p:cNvPicPr>
          <p:nvPr/>
        </p:nvPicPr>
        <p:blipFill>
          <a:blip r:embed="rId8"/>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94F767D2-FEE4-D8C3-579A-9ED21A6E5C1E}"/>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For Sulphur, the graph illustrates the % of total nutrient volume applied in canola that was applied at each timing/placement (i.e. across all timings, the sum of percentages = 100%).</a:t>
            </a:r>
          </a:p>
          <a:p>
            <a:r>
              <a:rPr lang="en-CA" dirty="0"/>
              <a:t>Total pounds of actual nutrient applied was calculated based on all sources of the nutrient from all fertilizer types.</a:t>
            </a:r>
          </a:p>
        </p:txBody>
      </p:sp>
    </p:spTree>
    <p:extLst>
      <p:ext uri="{BB962C8B-B14F-4D97-AF65-F5344CB8AC3E}">
        <p14:creationId xmlns:p14="http://schemas.microsoft.com/office/powerpoint/2010/main" val="27142342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1"/>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07AB84-18AB-49FF-AC16-EFAB4E635B88}"/>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Nitrogen Rates in Canola</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nitrogen</a:t>
            </a:r>
          </a:p>
        </p:txBody>
      </p:sp>
      <p:sp>
        <p:nvSpPr>
          <p:cNvPr id="14" name="TextBox 13"/>
          <p:cNvSpPr txBox="1"/>
          <p:nvPr/>
        </p:nvSpPr>
        <p:spPr>
          <a:xfrm>
            <a:off x="9980612" y="1264779"/>
            <a:ext cx="1447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Average Nitrogen rates increased in 2023. </a:t>
            </a:r>
          </a:p>
        </p:txBody>
      </p:sp>
      <p:sp>
        <p:nvSpPr>
          <p:cNvPr id="13" name="Rectangle 12">
            <a:hlinkClick r:id="rId8" action="ppaction://hlinksldjump"/>
            <a:extLst>
              <a:ext uri="{FF2B5EF4-FFF2-40B4-BE49-F238E27FC236}">
                <a16:creationId xmlns:a16="http://schemas.microsoft.com/office/drawing/2014/main" id="{C23924A5-0F18-421A-BA18-90D510EFB367}"/>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graphicFrame>
        <p:nvGraphicFramePr>
          <p:cNvPr id="3" name="Object 2">
            <a:extLst>
              <a:ext uri="{FF2B5EF4-FFF2-40B4-BE49-F238E27FC236}">
                <a16:creationId xmlns:a16="http://schemas.microsoft.com/office/drawing/2014/main" id="{AF7B45BE-0D46-86A3-0D26-6BD6A3676EF6}"/>
              </a:ext>
            </a:extLst>
          </p:cNvPr>
          <p:cNvGraphicFramePr>
            <a:graphicFrameLocks/>
          </p:cNvGraphicFramePr>
          <p:nvPr>
            <p:extLst>
              <p:ext uri="{D42A27DB-BD31-4B8C-83A1-F6EECF244321}">
                <p14:modId xmlns:p14="http://schemas.microsoft.com/office/powerpoint/2010/main" val="40403907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3" name="Object 2">
                        <a:extLst>
                          <a:ext uri="{FF2B5EF4-FFF2-40B4-BE49-F238E27FC236}">
                            <a16:creationId xmlns:a16="http://schemas.microsoft.com/office/drawing/2014/main" id="{AF7B45BE-0D46-86A3-0D26-6BD6A3676EF6}"/>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nitrogen applied in each year expressed in pounds of actual nitrogen per acre.</a:t>
            </a:r>
          </a:p>
        </p:txBody>
      </p:sp>
    </p:spTree>
    <p:extLst>
      <p:ext uri="{BB962C8B-B14F-4D97-AF65-F5344CB8AC3E}">
        <p14:creationId xmlns:p14="http://schemas.microsoft.com/office/powerpoint/2010/main" val="2899308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80DFE3-7507-4811-98C7-B0F320E9C862}"/>
              </a:ext>
            </a:extLst>
          </p:cNvPr>
          <p:cNvPicPr>
            <a:picLocks noChangeAspect="1"/>
          </p:cNvPicPr>
          <p:nvPr/>
        </p:nvPicPr>
        <p:blipFill>
          <a:blip r:embed="rId3"/>
          <a:stretch>
            <a:fillRect/>
          </a:stretch>
        </p:blipFill>
        <p:spPr>
          <a:xfrm>
            <a:off x="2645308" y="822995"/>
            <a:ext cx="89679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Rates in Canola - Average Rate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2" name="Rectangle 11"/>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3" name="Picture 12"/>
          <p:cNvPicPr/>
          <p:nvPr/>
        </p:nvPicPr>
        <p:blipFill rotWithShape="1">
          <a:blip r:embed="rId8"/>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18" name="TextBox 17"/>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9" name="TextBox 18"/>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nitrogen</a:t>
            </a:r>
          </a:p>
        </p:txBody>
      </p:sp>
      <p:pic>
        <p:nvPicPr>
          <p:cNvPr id="11" name="Picture 10">
            <a:extLst>
              <a:ext uri="{FF2B5EF4-FFF2-40B4-BE49-F238E27FC236}">
                <a16:creationId xmlns:a16="http://schemas.microsoft.com/office/drawing/2014/main" id="{5725EABA-21C0-4D0E-4B23-2C051E7F911E}"/>
              </a:ext>
            </a:extLst>
          </p:cNvPr>
          <p:cNvPicPr>
            <a:picLocks noChangeAspect="1"/>
          </p:cNvPicPr>
          <p:nvPr/>
        </p:nvPicPr>
        <p:blipFill>
          <a:blip r:embed="rId9"/>
          <a:stretch>
            <a:fillRect/>
          </a:stretch>
        </p:blipFill>
        <p:spPr>
          <a:xfrm>
            <a:off x="12266612" y="0"/>
            <a:ext cx="4839315" cy="6858000"/>
          </a:xfrm>
          <a:prstGeom prst="rect">
            <a:avLst/>
          </a:prstGeom>
        </p:spPr>
      </p:pic>
      <p:pic>
        <p:nvPicPr>
          <p:cNvPr id="14" name="Picture 13" descr="Asset 9.png">
            <a:extLst>
              <a:ext uri="{FF2B5EF4-FFF2-40B4-BE49-F238E27FC236}">
                <a16:creationId xmlns:a16="http://schemas.microsoft.com/office/drawing/2014/main" id="{03DD7251-8B15-859B-0E57-645720C410F9}"/>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4" name="Object 3">
            <a:extLst>
              <a:ext uri="{FF2B5EF4-FFF2-40B4-BE49-F238E27FC236}">
                <a16:creationId xmlns:a16="http://schemas.microsoft.com/office/drawing/2014/main" id="{C24A75D3-3403-49D8-9E97-7B232EDF15DB}"/>
              </a:ext>
            </a:extLst>
          </p:cNvPr>
          <p:cNvGraphicFramePr>
            <a:graphicFrameLocks/>
          </p:cNvGraphicFramePr>
          <p:nvPr>
            <p:extLst>
              <p:ext uri="{D42A27DB-BD31-4B8C-83A1-F6EECF244321}">
                <p14:modId xmlns:p14="http://schemas.microsoft.com/office/powerpoint/2010/main" val="2179766272"/>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4" name="Object 3">
                        <a:extLst>
                          <a:ext uri="{FF2B5EF4-FFF2-40B4-BE49-F238E27FC236}">
                            <a16:creationId xmlns:a16="http://schemas.microsoft.com/office/drawing/2014/main" id="{C24A75D3-3403-49D8-9E97-7B232EDF15DB}"/>
                          </a:ext>
                        </a:extLst>
                      </p:cNvPr>
                      <p:cNvPicPr/>
                      <p:nvPr/>
                    </p:nvPicPr>
                    <p:blipFill>
                      <a:blip r:embed="rId12"/>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by province, eco zone, farm size, age and 4R familiarity, the graph illustrates the average nitrogen application rate in pounds of nitrogen per acre (including untreated canola acres).</a:t>
            </a:r>
          </a:p>
        </p:txBody>
      </p:sp>
    </p:spTree>
    <p:extLst>
      <p:ext uri="{BB962C8B-B14F-4D97-AF65-F5344CB8AC3E}">
        <p14:creationId xmlns:p14="http://schemas.microsoft.com/office/powerpoint/2010/main" val="4103277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11"/>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8" grpId="0" animBg="1"/>
      <p:bldP spid="8"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774A4-69B4-1935-8260-41885D82F0F7}"/>
              </a:ext>
            </a:extLst>
          </p:cNvPr>
          <p:cNvPicPr>
            <a:picLocks noChangeAspect="1"/>
          </p:cNvPicPr>
          <p:nvPr/>
        </p:nvPicPr>
        <p:blipFill>
          <a:blip r:embed="rId3"/>
          <a:stretch>
            <a:fillRect/>
          </a:stretch>
        </p:blipFill>
        <p:spPr>
          <a:xfrm>
            <a:off x="2648356" y="828002"/>
            <a:ext cx="8961896" cy="575730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Rates in Canola - Rate Ranges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pic>
        <p:nvPicPr>
          <p:cNvPr id="9" name="Picture 8">
            <a:extLst>
              <a:ext uri="{FF2B5EF4-FFF2-40B4-BE49-F238E27FC236}">
                <a16:creationId xmlns:a16="http://schemas.microsoft.com/office/drawing/2014/main" id="{330C7A03-01A6-BBF2-8C6D-443F63E99FBC}"/>
              </a:ext>
            </a:extLst>
          </p:cNvPr>
          <p:cNvPicPr>
            <a:picLocks noChangeAspect="1"/>
          </p:cNvPicPr>
          <p:nvPr/>
        </p:nvPicPr>
        <p:blipFill>
          <a:blip r:embed="rId7"/>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6B150E2C-87FE-0D92-ADD8-57C2AD66E57E}"/>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on the left illustrates the % of canola acres that were treated with nitrogen at an application rate that fell within each rate range. The graph on the right illustrates the cumulative % of canola acres that were treated with nitrogen at an application rate that fell within each rate range. </a:t>
            </a:r>
          </a:p>
        </p:txBody>
      </p:sp>
    </p:spTree>
    <p:extLst>
      <p:ext uri="{BB962C8B-B14F-4D97-AF65-F5344CB8AC3E}">
        <p14:creationId xmlns:p14="http://schemas.microsoft.com/office/powerpoint/2010/main" val="1379005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7BD625-D218-513E-ECF2-D12B0B8ABCFB}"/>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Nitrogen Rate Ranges in Canola - % of Volume in 2023</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4" name="TextBox 13">
            <a:extLst>
              <a:ext uri="{FF2B5EF4-FFF2-40B4-BE49-F238E27FC236}">
                <a16:creationId xmlns:a16="http://schemas.microsoft.com/office/drawing/2014/main" id="{C7C92DDB-E76F-47C5-A1D7-E66FD0AA95E7}"/>
              </a:ext>
            </a:extLst>
          </p:cNvPr>
          <p:cNvSpPr txBox="1"/>
          <p:nvPr/>
        </p:nvSpPr>
        <p:spPr>
          <a:xfrm>
            <a:off x="9294812" y="2819400"/>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71% of the N volume was applied between 80 – 155 lbs./ac.</a:t>
            </a:r>
          </a:p>
        </p:txBody>
      </p:sp>
      <p:pic>
        <p:nvPicPr>
          <p:cNvPr id="4" name="Picture 3">
            <a:extLst>
              <a:ext uri="{FF2B5EF4-FFF2-40B4-BE49-F238E27FC236}">
                <a16:creationId xmlns:a16="http://schemas.microsoft.com/office/drawing/2014/main" id="{90222947-6DF7-486F-2CD2-F5E7841A4F85}"/>
              </a:ext>
            </a:extLst>
          </p:cNvPr>
          <p:cNvPicPr>
            <a:picLocks noChangeAspect="1"/>
          </p:cNvPicPr>
          <p:nvPr/>
        </p:nvPicPr>
        <p:blipFill>
          <a:blip r:embed="rId7"/>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B2A102AA-987E-D49C-98C3-B9FF62DF66BB}"/>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3" name="Object 2">
            <a:extLst>
              <a:ext uri="{FF2B5EF4-FFF2-40B4-BE49-F238E27FC236}">
                <a16:creationId xmlns:a16="http://schemas.microsoft.com/office/drawing/2014/main" id="{A8008BD8-0DC4-962F-5C6C-278D3E6C299E}"/>
              </a:ext>
            </a:extLst>
          </p:cNvPr>
          <p:cNvGraphicFramePr>
            <a:graphicFrameLocks/>
          </p:cNvGraphicFramePr>
          <p:nvPr>
            <p:extLst>
              <p:ext uri="{D42A27DB-BD31-4B8C-83A1-F6EECF244321}">
                <p14:modId xmlns:p14="http://schemas.microsoft.com/office/powerpoint/2010/main" val="13776097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3" name="Object 2">
                        <a:extLst>
                          <a:ext uri="{FF2B5EF4-FFF2-40B4-BE49-F238E27FC236}">
                            <a16:creationId xmlns:a16="http://schemas.microsoft.com/office/drawing/2014/main" id="{A8008BD8-0DC4-962F-5C6C-278D3E6C299E}"/>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chart illustrates the % of nitrogen volume that was applied in canola within each rate range.</a:t>
            </a:r>
          </a:p>
          <a:p>
            <a:r>
              <a:rPr lang="en-US" dirty="0"/>
              <a:t>Total pounds of actual nitrogen applied was calculated based on all sources of nitrogen from all fertilizer types.</a:t>
            </a:r>
          </a:p>
        </p:txBody>
      </p:sp>
    </p:spTree>
    <p:extLst>
      <p:ext uri="{BB962C8B-B14F-4D97-AF65-F5344CB8AC3E}">
        <p14:creationId xmlns:p14="http://schemas.microsoft.com/office/powerpoint/2010/main" val="1029875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6A459E-52FC-4CF0-7801-EB279AABFC41}"/>
              </a:ext>
            </a:extLst>
          </p:cNvPr>
          <p:cNvPicPr>
            <a:picLocks noChangeAspect="1"/>
          </p:cNvPicPr>
          <p:nvPr/>
        </p:nvPicPr>
        <p:blipFill>
          <a:blip r:embed="rId3"/>
          <a:stretch>
            <a:fillRect/>
          </a:stretch>
        </p:blipFill>
        <p:spPr>
          <a:xfrm>
            <a:off x="2648356" y="829092"/>
            <a:ext cx="8961897" cy="57551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Nitrogen Rates in Canola -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nitrogen</a:t>
            </a:r>
          </a:p>
        </p:txBody>
      </p:sp>
      <p:sp>
        <p:nvSpPr>
          <p:cNvPr id="14" name="TextBox 13"/>
          <p:cNvSpPr txBox="1"/>
          <p:nvPr/>
        </p:nvSpPr>
        <p:spPr>
          <a:xfrm>
            <a:off x="9904412" y="3815668"/>
            <a:ext cx="15240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Nitrogen rates both before planting and at planting edged higher in 2023.</a:t>
            </a:r>
          </a:p>
        </p:txBody>
      </p:sp>
      <p:sp>
        <p:nvSpPr>
          <p:cNvPr id="17" name="Rectangle 16">
            <a:hlinkClick r:id="rId7" action="ppaction://hlinksldjump"/>
            <a:extLst>
              <a:ext uri="{FF2B5EF4-FFF2-40B4-BE49-F238E27FC236}">
                <a16:creationId xmlns:a16="http://schemas.microsoft.com/office/drawing/2014/main" id="{D1D7BF23-9CDB-42DD-81BF-4CBE189F2AEA}"/>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3" name="TextBox 2">
            <a:extLst>
              <a:ext uri="{FF2B5EF4-FFF2-40B4-BE49-F238E27FC236}">
                <a16:creationId xmlns:a16="http://schemas.microsoft.com/office/drawing/2014/main" id="{B2A42CDB-D599-1107-7919-9CBD9949B833}"/>
              </a:ext>
            </a:extLst>
          </p:cNvPr>
          <p:cNvSpPr txBox="1"/>
          <p:nvPr/>
        </p:nvSpPr>
        <p:spPr>
          <a:xfrm>
            <a:off x="7712740" y="5680780"/>
            <a:ext cx="1524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Nitrogen rates after planting edged lower in 2023.</a:t>
            </a:r>
          </a:p>
        </p:txBody>
      </p:sp>
      <p:graphicFrame>
        <p:nvGraphicFramePr>
          <p:cNvPr id="9" name="Object 8">
            <a:extLst>
              <a:ext uri="{FF2B5EF4-FFF2-40B4-BE49-F238E27FC236}">
                <a16:creationId xmlns:a16="http://schemas.microsoft.com/office/drawing/2014/main" id="{73B1B1AB-5B03-0A40-51DD-27D14EE72893}"/>
              </a:ext>
            </a:extLst>
          </p:cNvPr>
          <p:cNvGraphicFramePr>
            <a:graphicFrameLocks/>
          </p:cNvGraphicFramePr>
          <p:nvPr>
            <p:extLst>
              <p:ext uri="{D42A27DB-BD31-4B8C-83A1-F6EECF244321}">
                <p14:modId xmlns:p14="http://schemas.microsoft.com/office/powerpoint/2010/main" val="7768558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9" name="Object 8">
                        <a:extLst>
                          <a:ext uri="{FF2B5EF4-FFF2-40B4-BE49-F238E27FC236}">
                            <a16:creationId xmlns:a16="http://schemas.microsoft.com/office/drawing/2014/main" id="{73B1B1AB-5B03-0A40-51DD-27D14EE72893}"/>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Nitrogen applied at each application timing in each year expressed in pounds of actual Nitrogen per acre.</a:t>
            </a:r>
          </a:p>
          <a:p>
            <a:r>
              <a:rPr lang="en-CA" dirty="0"/>
              <a:t>Note: Rates exclude non-users of Nitrogen.</a:t>
            </a:r>
          </a:p>
        </p:txBody>
      </p:sp>
    </p:spTree>
    <p:extLst>
      <p:ext uri="{BB962C8B-B14F-4D97-AF65-F5344CB8AC3E}">
        <p14:creationId xmlns:p14="http://schemas.microsoft.com/office/powerpoint/2010/main" val="1173935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34ECD8-E38B-C7A2-5E82-5C27A0AE9341}"/>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Fertilizer Applications in Canola - % Growers by Timing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5" name="Rectangle 14"/>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sp>
        <p:nvSpPr>
          <p:cNvPr id="4" name="TextBox 3">
            <a:extLst>
              <a:ext uri="{FF2B5EF4-FFF2-40B4-BE49-F238E27FC236}">
                <a16:creationId xmlns:a16="http://schemas.microsoft.com/office/drawing/2014/main" id="{EA8F22F2-DA16-09FD-DFD0-49FDE90F498B}"/>
              </a:ext>
            </a:extLst>
          </p:cNvPr>
          <p:cNvSpPr txBox="1"/>
          <p:nvPr/>
        </p:nvSpPr>
        <p:spPr>
          <a:xfrm>
            <a:off x="6904703" y="1616978"/>
            <a:ext cx="16764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Manitoba growers were more likely to apply fertilizer in the fall/spring before planting</a:t>
            </a:r>
          </a:p>
        </p:txBody>
      </p:sp>
      <p:pic>
        <p:nvPicPr>
          <p:cNvPr id="16" name="Picture 15"/>
          <p:cNvPicPr/>
          <p:nvPr/>
        </p:nvPicPr>
        <p:blipFill rotWithShape="1">
          <a:blip r:embed="rId8"/>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2023 canola crop, did you apply fertilizer at each timing? – and given the options of a) Applied in fall of previous year, b) in the spring before planting, c) in the spring at planting and d) after planting/in-crop.</a:t>
            </a:r>
          </a:p>
          <a:p>
            <a:r>
              <a:rPr lang="en-CA" dirty="0"/>
              <a:t>Separately by province, eco zone, farm size, age and 4R program familiarity, the charts illustrate the % of canola growers who applied fertilizer at each timing.</a:t>
            </a:r>
          </a:p>
        </p:txBody>
      </p:sp>
    </p:spTree>
    <p:extLst>
      <p:ext uri="{BB962C8B-B14F-4D97-AF65-F5344CB8AC3E}">
        <p14:creationId xmlns:p14="http://schemas.microsoft.com/office/powerpoint/2010/main" val="2688160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6"/>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18CD9E-6C83-425D-8F2B-0F074F061623}"/>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Phosphorus (P₂O₅) Rates in Canola</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phosphorus</a:t>
            </a:r>
          </a:p>
        </p:txBody>
      </p:sp>
      <p:sp>
        <p:nvSpPr>
          <p:cNvPr id="14" name="TextBox 13"/>
          <p:cNvSpPr txBox="1"/>
          <p:nvPr/>
        </p:nvSpPr>
        <p:spPr>
          <a:xfrm>
            <a:off x="10056812" y="990600"/>
            <a:ext cx="139586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Phosphorus (P₂O₅) rates edged higher in 2023.</a:t>
            </a:r>
          </a:p>
        </p:txBody>
      </p:sp>
      <p:sp>
        <p:nvSpPr>
          <p:cNvPr id="13" name="Rectangle 12">
            <a:hlinkClick r:id="rId8" action="ppaction://hlinksldjump"/>
            <a:extLst>
              <a:ext uri="{FF2B5EF4-FFF2-40B4-BE49-F238E27FC236}">
                <a16:creationId xmlns:a16="http://schemas.microsoft.com/office/drawing/2014/main" id="{5C86E1CE-E1D0-4FE3-87E2-47777D0D9B54}"/>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graphicFrame>
        <p:nvGraphicFramePr>
          <p:cNvPr id="3" name="Object 2">
            <a:extLst>
              <a:ext uri="{FF2B5EF4-FFF2-40B4-BE49-F238E27FC236}">
                <a16:creationId xmlns:a16="http://schemas.microsoft.com/office/drawing/2014/main" id="{40CC954E-5FC8-5C39-C716-90165514A830}"/>
              </a:ext>
            </a:extLst>
          </p:cNvPr>
          <p:cNvGraphicFramePr>
            <a:graphicFrameLocks/>
          </p:cNvGraphicFramePr>
          <p:nvPr>
            <p:extLst>
              <p:ext uri="{D42A27DB-BD31-4B8C-83A1-F6EECF244321}">
                <p14:modId xmlns:p14="http://schemas.microsoft.com/office/powerpoint/2010/main" val="198583480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3" name="Object 2">
                        <a:extLst>
                          <a:ext uri="{FF2B5EF4-FFF2-40B4-BE49-F238E27FC236}">
                            <a16:creationId xmlns:a16="http://schemas.microsoft.com/office/drawing/2014/main" id="{40CC954E-5FC8-5C39-C716-90165514A830}"/>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Phosphorus (P₂O₅) applied in each year expressed in pounds of actual Phosphorus (P₂O₅) per acre.</a:t>
            </a:r>
          </a:p>
          <a:p>
            <a:r>
              <a:rPr lang="en-CA" dirty="0"/>
              <a:t>Note: Rates include non-users of Phosphorus (P₂O₅).</a:t>
            </a:r>
          </a:p>
        </p:txBody>
      </p:sp>
    </p:spTree>
    <p:extLst>
      <p:ext uri="{BB962C8B-B14F-4D97-AF65-F5344CB8AC3E}">
        <p14:creationId xmlns:p14="http://schemas.microsoft.com/office/powerpoint/2010/main" val="1053862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FB5485-96A6-4DD5-8B82-1761D96B38D7}"/>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Rates in Canola - Average Rate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4" name="Rectangle 13"/>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5" name="Picture 14"/>
          <p:cNvPicPr/>
          <p:nvPr/>
        </p:nvPicPr>
        <p:blipFill rotWithShape="1">
          <a:blip r:embed="rId8"/>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20" name="TextBox 19"/>
          <p:cNvSpPr txBox="1"/>
          <p:nvPr/>
        </p:nvSpPr>
        <p:spPr>
          <a:xfrm>
            <a:off x="2165063" y="6506496"/>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21" name="TextBox 20"/>
          <p:cNvSpPr txBox="1"/>
          <p:nvPr/>
        </p:nvSpPr>
        <p:spPr>
          <a:xfrm>
            <a:off x="2166516" y="6658896"/>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phosphorus</a:t>
            </a:r>
          </a:p>
        </p:txBody>
      </p:sp>
      <p:pic>
        <p:nvPicPr>
          <p:cNvPr id="11" name="Picture 10">
            <a:extLst>
              <a:ext uri="{FF2B5EF4-FFF2-40B4-BE49-F238E27FC236}">
                <a16:creationId xmlns:a16="http://schemas.microsoft.com/office/drawing/2014/main" id="{A742CCB8-474B-14D6-D636-C1247580DED3}"/>
              </a:ext>
            </a:extLst>
          </p:cNvPr>
          <p:cNvPicPr>
            <a:picLocks noChangeAspect="1"/>
          </p:cNvPicPr>
          <p:nvPr/>
        </p:nvPicPr>
        <p:blipFill>
          <a:blip r:embed="rId9"/>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64D9B948-8C6B-9678-0DA7-FE7C224741AD}"/>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6" name="Object 15">
            <a:extLst>
              <a:ext uri="{FF2B5EF4-FFF2-40B4-BE49-F238E27FC236}">
                <a16:creationId xmlns:a16="http://schemas.microsoft.com/office/drawing/2014/main" id="{E5D8E895-A20E-4C90-99B7-315372A3A249}"/>
              </a:ext>
            </a:extLst>
          </p:cNvPr>
          <p:cNvGraphicFramePr>
            <a:graphicFrameLocks/>
          </p:cNvGraphicFramePr>
          <p:nvPr>
            <p:extLst>
              <p:ext uri="{D42A27DB-BD31-4B8C-83A1-F6EECF244321}">
                <p14:modId xmlns:p14="http://schemas.microsoft.com/office/powerpoint/2010/main" val="636347448"/>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16" name="Object 15">
                        <a:extLst>
                          <a:ext uri="{FF2B5EF4-FFF2-40B4-BE49-F238E27FC236}">
                            <a16:creationId xmlns:a16="http://schemas.microsoft.com/office/drawing/2014/main" id="{E5D8E895-A20E-4C90-99B7-315372A3A249}"/>
                          </a:ext>
                        </a:extLst>
                      </p:cNvPr>
                      <p:cNvPicPr/>
                      <p:nvPr/>
                    </p:nvPicPr>
                    <p:blipFill>
                      <a:blip r:embed="rId12"/>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by province, eco zone, farm size, age and 4R familiarity, the graph illustrates the average Phosphorus (P₂O₅) application rate in pounds of Phosphorus (P₂O₅) per acre (including untreated canola acres).</a:t>
            </a:r>
          </a:p>
        </p:txBody>
      </p:sp>
    </p:spTree>
    <p:extLst>
      <p:ext uri="{BB962C8B-B14F-4D97-AF65-F5344CB8AC3E}">
        <p14:creationId xmlns:p14="http://schemas.microsoft.com/office/powerpoint/2010/main" val="635681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5"/>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11"/>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05E83-58F2-1E75-0000-506EB1D4B73D}"/>
              </a:ext>
            </a:extLst>
          </p:cNvPr>
          <p:cNvPicPr>
            <a:picLocks noChangeAspect="1"/>
          </p:cNvPicPr>
          <p:nvPr/>
        </p:nvPicPr>
        <p:blipFill>
          <a:blip r:embed="rId3"/>
          <a:stretch>
            <a:fillRect/>
          </a:stretch>
        </p:blipFill>
        <p:spPr>
          <a:xfrm>
            <a:off x="2648356" y="829958"/>
            <a:ext cx="8961896" cy="575339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Rates in Canola - Rate Ranges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6" name="Isosceles Triangle 15"/>
          <p:cNvSpPr/>
          <p:nvPr/>
        </p:nvSpPr>
        <p:spPr>
          <a:xfrm rot="16200000">
            <a:off x="6673626" y="2991836"/>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6821496" y="2920590"/>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The most common P₂O₅ rate was between 30 – 35 pounds/acre.</a:t>
            </a:r>
          </a:p>
        </p:txBody>
      </p:sp>
      <p:sp>
        <p:nvSpPr>
          <p:cNvPr id="23" name="Rectangle 22">
            <a:hlinkClick r:id="rId7" action="ppaction://hlinksldjump"/>
            <a:extLst>
              <a:ext uri="{FF2B5EF4-FFF2-40B4-BE49-F238E27FC236}">
                <a16:creationId xmlns:a16="http://schemas.microsoft.com/office/drawing/2014/main" id="{890D9436-4639-4900-8C30-AF2FCED941F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9" name="Picture 8">
            <a:extLst>
              <a:ext uri="{FF2B5EF4-FFF2-40B4-BE49-F238E27FC236}">
                <a16:creationId xmlns:a16="http://schemas.microsoft.com/office/drawing/2014/main" id="{D3C0FA9E-6EC6-AF65-001E-734998AB0B2D}"/>
              </a:ext>
            </a:extLst>
          </p:cNvPr>
          <p:cNvPicPr>
            <a:picLocks noChangeAspect="1"/>
          </p:cNvPicPr>
          <p:nvPr/>
        </p:nvPicPr>
        <p:blipFill>
          <a:blip r:embed="rId8"/>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B982749F-3C0A-EC07-1E7D-EF3101489D37}"/>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graph on the left illustrates the % of canola acres that were treated with phosphorus (P</a:t>
            </a:r>
            <a:r>
              <a:rPr lang="en-US" baseline="-25000" dirty="0"/>
              <a:t>2</a:t>
            </a:r>
            <a:r>
              <a:rPr lang="en-US" dirty="0"/>
              <a:t>O</a:t>
            </a:r>
            <a:r>
              <a:rPr lang="en-US" baseline="-25000" dirty="0"/>
              <a:t>5</a:t>
            </a:r>
            <a:r>
              <a:rPr lang="en-US" dirty="0"/>
              <a:t>) at an application rate that fell within each rate range. The graph on the right illustrates the cumulative % of canola acres that were treated with phosphorus (P</a:t>
            </a:r>
            <a:r>
              <a:rPr lang="en-US" baseline="-25000" dirty="0"/>
              <a:t>2</a:t>
            </a:r>
            <a:r>
              <a:rPr lang="en-US" dirty="0"/>
              <a:t>O</a:t>
            </a:r>
            <a:r>
              <a:rPr lang="en-US" baseline="-25000" dirty="0"/>
              <a:t>5</a:t>
            </a:r>
            <a:r>
              <a:rPr lang="en-US" dirty="0"/>
              <a:t>) at an application rate that fell within each rate range. </a:t>
            </a:r>
          </a:p>
        </p:txBody>
      </p:sp>
    </p:spTree>
    <p:extLst>
      <p:ext uri="{BB962C8B-B14F-4D97-AF65-F5344CB8AC3E}">
        <p14:creationId xmlns:p14="http://schemas.microsoft.com/office/powerpoint/2010/main" val="601323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288E8E-1BF2-9906-11C4-D4B37E58D752}"/>
              </a:ext>
            </a:extLst>
          </p:cNvPr>
          <p:cNvPicPr>
            <a:picLocks noChangeAspect="1"/>
          </p:cNvPicPr>
          <p:nvPr/>
        </p:nvPicPr>
        <p:blipFill>
          <a:blip r:embed="rId2"/>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a:t>
            </a:r>
            <a:r>
              <a:rPr lang="en-US" sz="2200" u="none" dirty="0"/>
              <a:t> Rate Ranges in Canola - % of Volume in 2023</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chart illustrates the % of phosphorus (P₂O₅) volume that was applied in canola within each rate range.</a:t>
            </a:r>
          </a:p>
          <a:p>
            <a:r>
              <a:rPr lang="en-US" dirty="0"/>
              <a:t>Total pounds of actual phosphorus (P₂O₅) applied was calculated based on all sources of phosphorus (P₂O₅) from all fertilizer types.</a:t>
            </a:r>
          </a:p>
        </p:txBody>
      </p:sp>
      <p:sp>
        <p:nvSpPr>
          <p:cNvPr id="15" name="TextBox 14">
            <a:extLst>
              <a:ext uri="{FF2B5EF4-FFF2-40B4-BE49-F238E27FC236}">
                <a16:creationId xmlns:a16="http://schemas.microsoft.com/office/drawing/2014/main" id="{8F03E53A-E4E0-4497-8AA3-9945EC64305F}"/>
              </a:ext>
            </a:extLst>
          </p:cNvPr>
          <p:cNvSpPr txBox="1"/>
          <p:nvPr/>
        </p:nvSpPr>
        <p:spPr>
          <a:xfrm>
            <a:off x="10109633" y="2819400"/>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75% of the P₂O₅ volume was applied between 20 - 55 lbs./ac.</a:t>
            </a:r>
          </a:p>
        </p:txBody>
      </p:sp>
      <p:pic>
        <p:nvPicPr>
          <p:cNvPr id="11" name="Picture 10">
            <a:extLst>
              <a:ext uri="{FF2B5EF4-FFF2-40B4-BE49-F238E27FC236}">
                <a16:creationId xmlns:a16="http://schemas.microsoft.com/office/drawing/2014/main" id="{21D62F8C-385A-EEF2-D6AF-A09A6A350835}"/>
              </a:ext>
            </a:extLst>
          </p:cNvPr>
          <p:cNvPicPr>
            <a:picLocks noChangeAspect="1"/>
          </p:cNvPicPr>
          <p:nvPr/>
        </p:nvPicPr>
        <p:blipFill>
          <a:blip r:embed="rId6"/>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0A5ECE74-9BD5-AFCA-8975-5DB531D4C6CE}"/>
              </a:ext>
            </a:extLst>
          </p:cNvPr>
          <p:cNvPicPr>
            <a:picLocks noChangeAspect="1"/>
          </p:cNvPicPr>
          <p:nvPr/>
        </p:nvPicPr>
        <p:blipFill>
          <a:blip r:embed="rId7" cstate="print"/>
          <a:stretch>
            <a:fillRect/>
          </a:stretch>
        </p:blipFill>
        <p:spPr>
          <a:xfrm>
            <a:off x="226808" y="4568952"/>
            <a:ext cx="305631" cy="304800"/>
          </a:xfrm>
          <a:prstGeom prst="rect">
            <a:avLst/>
          </a:prstGeom>
        </p:spPr>
      </p:pic>
      <p:graphicFrame>
        <p:nvGraphicFramePr>
          <p:cNvPr id="3" name="Object 2">
            <a:extLst>
              <a:ext uri="{FF2B5EF4-FFF2-40B4-BE49-F238E27FC236}">
                <a16:creationId xmlns:a16="http://schemas.microsoft.com/office/drawing/2014/main" id="{0BC51F74-AAD4-3CCA-DE58-D7E9E8BFD151}"/>
              </a:ext>
            </a:extLst>
          </p:cNvPr>
          <p:cNvGraphicFramePr>
            <a:graphicFrameLocks/>
          </p:cNvGraphicFramePr>
          <p:nvPr>
            <p:extLst>
              <p:ext uri="{D42A27DB-BD31-4B8C-83A1-F6EECF244321}">
                <p14:modId xmlns:p14="http://schemas.microsoft.com/office/powerpoint/2010/main" val="126965973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0BC51F74-AAD4-3CCA-DE58-D7E9E8BFD151}"/>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Tree>
    <p:extLst>
      <p:ext uri="{BB962C8B-B14F-4D97-AF65-F5344CB8AC3E}">
        <p14:creationId xmlns:p14="http://schemas.microsoft.com/office/powerpoint/2010/main" val="2402366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1"/>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466" y="551902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a:extLst>
              <a:ext uri="{FF2B5EF4-FFF2-40B4-BE49-F238E27FC236}">
                <a16:creationId xmlns:a16="http://schemas.microsoft.com/office/drawing/2014/main" id="{ACF3D000-0E3A-4FC1-A5DB-2EF35CDEE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466" y="571395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466" y="590334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84">
            <a:extLst>
              <a:ext uri="{FF2B5EF4-FFF2-40B4-BE49-F238E27FC236}">
                <a16:creationId xmlns:a16="http://schemas.microsoft.com/office/drawing/2014/main" id="{23E056D2-BA6A-7324-3A19-735BFF23B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466" y="5148026"/>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4">
            <a:extLst>
              <a:ext uri="{FF2B5EF4-FFF2-40B4-BE49-F238E27FC236}">
                <a16:creationId xmlns:a16="http://schemas.microsoft.com/office/drawing/2014/main" id="{04478071-8047-4BB5-9F08-604C05BE3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562" y="53340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3A353D4C-867F-BEB7-60A7-DEB7A33DA7C5}"/>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Phosphorus (P₂O₅) Rates in Canola -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phosphorus</a:t>
            </a:r>
          </a:p>
        </p:txBody>
      </p:sp>
      <p:graphicFrame>
        <p:nvGraphicFramePr>
          <p:cNvPr id="6" name="Object 5">
            <a:extLst>
              <a:ext uri="{FF2B5EF4-FFF2-40B4-BE49-F238E27FC236}">
                <a16:creationId xmlns:a16="http://schemas.microsoft.com/office/drawing/2014/main" id="{D23EE82A-B27F-7C5A-46FD-76B85F6C9FA8}"/>
              </a:ext>
            </a:extLst>
          </p:cNvPr>
          <p:cNvGraphicFramePr>
            <a:graphicFrameLocks/>
          </p:cNvGraphicFramePr>
          <p:nvPr>
            <p:extLst>
              <p:ext uri="{D42A27DB-BD31-4B8C-83A1-F6EECF244321}">
                <p14:modId xmlns:p14="http://schemas.microsoft.com/office/powerpoint/2010/main" val="26686303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6" name="Object 5">
                        <a:extLst>
                          <a:ext uri="{FF2B5EF4-FFF2-40B4-BE49-F238E27FC236}">
                            <a16:creationId xmlns:a16="http://schemas.microsoft.com/office/drawing/2014/main" id="{D23EE82A-B27F-7C5A-46FD-76B85F6C9FA8}"/>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Phosphorus (P₂O₅) applied at each application timing in each year expressed in pounds of actual Phosphorus (P₂O₅) per acre.</a:t>
            </a:r>
          </a:p>
          <a:p>
            <a:r>
              <a:rPr lang="en-CA" dirty="0"/>
              <a:t>Note: Rates </a:t>
            </a:r>
            <a:r>
              <a:rPr lang="en-CA" u="sng" dirty="0"/>
              <a:t>exclude</a:t>
            </a:r>
            <a:r>
              <a:rPr lang="en-CA" dirty="0"/>
              <a:t> non-users of Phosphorus (P₂O₅).</a:t>
            </a:r>
          </a:p>
        </p:txBody>
      </p:sp>
    </p:spTree>
    <p:extLst>
      <p:ext uri="{BB962C8B-B14F-4D97-AF65-F5344CB8AC3E}">
        <p14:creationId xmlns:p14="http://schemas.microsoft.com/office/powerpoint/2010/main" val="2971168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19F6B-5E2C-4C72-98A1-78F1AC771632}"/>
              </a:ext>
            </a:extLst>
          </p:cNvPr>
          <p:cNvPicPr>
            <a:picLocks noChangeAspect="1"/>
          </p:cNvPicPr>
          <p:nvPr/>
        </p:nvPicPr>
        <p:blipFill>
          <a:blip r:embed="rId3"/>
          <a:stretch>
            <a:fillRect/>
          </a:stretch>
        </p:blipFill>
        <p:spPr>
          <a:xfrm>
            <a:off x="2645308" y="826044"/>
            <a:ext cx="89679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Potassium (K₂O) Rates in Canola</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3" name="TextBox 12"/>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potassium</a:t>
            </a:r>
          </a:p>
        </p:txBody>
      </p:sp>
      <p:sp>
        <p:nvSpPr>
          <p:cNvPr id="12" name="TextBox 11"/>
          <p:cNvSpPr txBox="1"/>
          <p:nvPr/>
        </p:nvSpPr>
        <p:spPr>
          <a:xfrm>
            <a:off x="9912375" y="2133600"/>
            <a:ext cx="17941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Average Potassium (K₂O) rates in 2023 were similar to 2022.</a:t>
            </a:r>
          </a:p>
        </p:txBody>
      </p:sp>
      <p:sp>
        <p:nvSpPr>
          <p:cNvPr id="15" name="Rectangle 14">
            <a:hlinkClick r:id="rId8" action="ppaction://hlinksldjump"/>
            <a:extLst>
              <a:ext uri="{FF2B5EF4-FFF2-40B4-BE49-F238E27FC236}">
                <a16:creationId xmlns:a16="http://schemas.microsoft.com/office/drawing/2014/main" id="{4D031552-85B7-41BB-87C8-44703E0E1339}"/>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graphicFrame>
        <p:nvGraphicFramePr>
          <p:cNvPr id="3" name="Object 2">
            <a:extLst>
              <a:ext uri="{FF2B5EF4-FFF2-40B4-BE49-F238E27FC236}">
                <a16:creationId xmlns:a16="http://schemas.microsoft.com/office/drawing/2014/main" id="{A11E53A0-2114-922E-2AAD-356D371198CA}"/>
              </a:ext>
            </a:extLst>
          </p:cNvPr>
          <p:cNvGraphicFramePr>
            <a:graphicFrameLocks/>
          </p:cNvGraphicFramePr>
          <p:nvPr>
            <p:extLst>
              <p:ext uri="{D42A27DB-BD31-4B8C-83A1-F6EECF244321}">
                <p14:modId xmlns:p14="http://schemas.microsoft.com/office/powerpoint/2010/main" val="192560054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3" name="Object 2">
                        <a:extLst>
                          <a:ext uri="{FF2B5EF4-FFF2-40B4-BE49-F238E27FC236}">
                            <a16:creationId xmlns:a16="http://schemas.microsoft.com/office/drawing/2014/main" id="{A11E53A0-2114-922E-2AAD-356D371198CA}"/>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Potassium (K₂O) applied in each year expressed in pounds of actual Potassium (K₂O) per acre.</a:t>
            </a:r>
          </a:p>
          <a:p>
            <a:r>
              <a:rPr lang="en-CA" dirty="0"/>
              <a:t>Note: Rates include non-users of Potassium (K₂O).</a:t>
            </a:r>
          </a:p>
        </p:txBody>
      </p:sp>
    </p:spTree>
    <p:extLst>
      <p:ext uri="{BB962C8B-B14F-4D97-AF65-F5344CB8AC3E}">
        <p14:creationId xmlns:p14="http://schemas.microsoft.com/office/powerpoint/2010/main" val="1053862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B62082-61FC-C3C6-8D62-E1B3E6E2093B}"/>
              </a:ext>
            </a:extLst>
          </p:cNvPr>
          <p:cNvPicPr>
            <a:picLocks noChangeAspect="1"/>
          </p:cNvPicPr>
          <p:nvPr/>
        </p:nvPicPr>
        <p:blipFill>
          <a:blip r:embed="rId2"/>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Rates in Canola - Average Rate in 2023</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3" name="Rectangle 12"/>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4" name="Picture 13"/>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20" name="TextBox 19"/>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21" name="TextBox 20"/>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potassium</a:t>
            </a:r>
          </a:p>
        </p:txBody>
      </p:sp>
      <p:sp>
        <p:nvSpPr>
          <p:cNvPr id="17" name="TextBox 16">
            <a:extLst>
              <a:ext uri="{FF2B5EF4-FFF2-40B4-BE49-F238E27FC236}">
                <a16:creationId xmlns:a16="http://schemas.microsoft.com/office/drawing/2014/main" id="{71FA0D23-F961-430E-96EB-781EBD523D35}"/>
              </a:ext>
            </a:extLst>
          </p:cNvPr>
          <p:cNvSpPr txBox="1"/>
          <p:nvPr/>
        </p:nvSpPr>
        <p:spPr>
          <a:xfrm>
            <a:off x="8581103" y="1552801"/>
            <a:ext cx="139950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Alberta farmers used higher K₂O rates.</a:t>
            </a:r>
          </a:p>
        </p:txBody>
      </p:sp>
      <p:sp>
        <p:nvSpPr>
          <p:cNvPr id="8" name="EX-MOREINFO-001"/>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by province, eco zone, farm size, age and 4R familiarity, the graph illustrates the average potassium (K₂O) application rate in pounds of potassium (K₂O) per acre (including untreated canola acres).</a:t>
            </a:r>
          </a:p>
        </p:txBody>
      </p:sp>
      <p:pic>
        <p:nvPicPr>
          <p:cNvPr id="11" name="Picture 10">
            <a:extLst>
              <a:ext uri="{FF2B5EF4-FFF2-40B4-BE49-F238E27FC236}">
                <a16:creationId xmlns:a16="http://schemas.microsoft.com/office/drawing/2014/main" id="{C1F9CC41-6366-C745-7F2E-22E0AC2BFE38}"/>
              </a:ext>
            </a:extLst>
          </p:cNvPr>
          <p:cNvPicPr>
            <a:picLocks noChangeAspect="1"/>
          </p:cNvPicPr>
          <p:nvPr/>
        </p:nvPicPr>
        <p:blipFill>
          <a:blip r:embed="rId8"/>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CA0B65FA-B9EC-B7A2-93CE-E47B4FEA277B}"/>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6" name="Object 15">
            <a:extLst>
              <a:ext uri="{FF2B5EF4-FFF2-40B4-BE49-F238E27FC236}">
                <a16:creationId xmlns:a16="http://schemas.microsoft.com/office/drawing/2014/main" id="{5852C9AD-1FF0-427C-88BA-386ABF66FA8A}"/>
              </a:ext>
            </a:extLst>
          </p:cNvPr>
          <p:cNvGraphicFramePr>
            <a:graphicFrameLocks/>
          </p:cNvGraphicFramePr>
          <p:nvPr>
            <p:extLst>
              <p:ext uri="{D42A27DB-BD31-4B8C-83A1-F6EECF244321}">
                <p14:modId xmlns:p14="http://schemas.microsoft.com/office/powerpoint/2010/main" val="636347448"/>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6" name="Object 15">
                        <a:extLst>
                          <a:ext uri="{FF2B5EF4-FFF2-40B4-BE49-F238E27FC236}">
                            <a16:creationId xmlns:a16="http://schemas.microsoft.com/office/drawing/2014/main" id="{5852C9AD-1FF0-427C-88BA-386ABF66FA8A}"/>
                          </a:ext>
                        </a:extLst>
                      </p:cNvPr>
                      <p:cNvPicPr/>
                      <p:nvPr/>
                    </p:nvPicPr>
                    <p:blipFill>
                      <a:blip r:embed="rId11"/>
                      <a:srcRect l="29861" t="2469" r="29861" b="62551"/>
                      <a:stretch>
                        <a:fillRect/>
                      </a:stretch>
                    </p:blipFill>
                    <p:spPr>
                      <a:xfrm>
                        <a:off x="812800" y="4572000"/>
                        <a:ext cx="279400" cy="292100"/>
                      </a:xfrm>
                      <a:prstGeom prst="rect">
                        <a:avLst/>
                      </a:prstGeom>
                    </p:spPr>
                  </p:pic>
                </p:oleObj>
              </mc:Fallback>
            </mc:AlternateContent>
          </a:graphicData>
        </a:graphic>
      </p:graphicFrame>
    </p:spTree>
    <p:extLst>
      <p:ext uri="{BB962C8B-B14F-4D97-AF65-F5344CB8AC3E}">
        <p14:creationId xmlns:p14="http://schemas.microsoft.com/office/powerpoint/2010/main" val="427168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4"/>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11"/>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9A354-64A2-553F-F718-E3EB39CDE2BD}"/>
              </a:ext>
            </a:extLst>
          </p:cNvPr>
          <p:cNvPicPr>
            <a:picLocks noChangeAspect="1"/>
          </p:cNvPicPr>
          <p:nvPr/>
        </p:nvPicPr>
        <p:blipFill>
          <a:blip r:embed="rId3"/>
          <a:stretch>
            <a:fillRect/>
          </a:stretch>
        </p:blipFill>
        <p:spPr>
          <a:xfrm>
            <a:off x="2648356" y="826044"/>
            <a:ext cx="8961896" cy="576121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Rates in Canola - Rate Ranges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6" name="Isosceles Triangle 15"/>
          <p:cNvSpPr/>
          <p:nvPr/>
        </p:nvSpPr>
        <p:spPr>
          <a:xfrm>
            <a:off x="6482653" y="142805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5734194" y="1637760"/>
            <a:ext cx="19465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63% of canola acres did not receive any Potassium in 2023.</a:t>
            </a:r>
          </a:p>
        </p:txBody>
      </p:sp>
      <p:sp>
        <p:nvSpPr>
          <p:cNvPr id="22" name="Rectangle 21">
            <a:hlinkClick r:id="rId7" action="ppaction://hlinksldjump"/>
            <a:extLst>
              <a:ext uri="{FF2B5EF4-FFF2-40B4-BE49-F238E27FC236}">
                <a16:creationId xmlns:a16="http://schemas.microsoft.com/office/drawing/2014/main" id="{2D09E3A4-5A45-4486-89B8-CA4D232EC5FF}"/>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graph on the left illustrates the % of canola acres that were treated with potassium (K</a:t>
            </a:r>
            <a:r>
              <a:rPr lang="en-US" baseline="-25000" dirty="0"/>
              <a:t>2</a:t>
            </a:r>
            <a:r>
              <a:rPr lang="en-US" dirty="0"/>
              <a:t>O) at an application rate that fell within each rate range. The graph on the right illustrates the cumulative % of canola acres that were treated with potassium (K</a:t>
            </a:r>
            <a:r>
              <a:rPr lang="en-US" baseline="-25000" dirty="0"/>
              <a:t>2</a:t>
            </a:r>
            <a:r>
              <a:rPr lang="en-US" dirty="0"/>
              <a:t>O) at an application rate that fell within each rate range. </a:t>
            </a:r>
          </a:p>
        </p:txBody>
      </p:sp>
    </p:spTree>
    <p:extLst>
      <p:ext uri="{BB962C8B-B14F-4D97-AF65-F5344CB8AC3E}">
        <p14:creationId xmlns:p14="http://schemas.microsoft.com/office/powerpoint/2010/main" val="1392149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82BA81-C762-7A41-169E-F46E11C18F22}"/>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Rate Ranges in Canola - % of Volume in 2023</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21" name="TextBox 20">
            <a:extLst>
              <a:ext uri="{FF2B5EF4-FFF2-40B4-BE49-F238E27FC236}">
                <a16:creationId xmlns:a16="http://schemas.microsoft.com/office/drawing/2014/main" id="{EA845C35-636B-4568-A76F-7DA2238641B8}"/>
              </a:ext>
            </a:extLst>
          </p:cNvPr>
          <p:cNvSpPr txBox="1"/>
          <p:nvPr/>
        </p:nvSpPr>
        <p:spPr>
          <a:xfrm>
            <a:off x="9371012" y="3429000"/>
            <a:ext cx="19465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Two spikes in K₂O rates at 10-14.9 pounds and 50+ pounds.</a:t>
            </a:r>
          </a:p>
        </p:txBody>
      </p:sp>
      <p:pic>
        <p:nvPicPr>
          <p:cNvPr id="9" name="Picture 8">
            <a:extLst>
              <a:ext uri="{FF2B5EF4-FFF2-40B4-BE49-F238E27FC236}">
                <a16:creationId xmlns:a16="http://schemas.microsoft.com/office/drawing/2014/main" id="{D418190D-4438-3FC5-EFBE-7AEE4FFE5255}"/>
              </a:ext>
            </a:extLst>
          </p:cNvPr>
          <p:cNvPicPr>
            <a:picLocks noChangeAspect="1"/>
          </p:cNvPicPr>
          <p:nvPr/>
        </p:nvPicPr>
        <p:blipFill>
          <a:blip r:embed="rId7"/>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961BF963-0B37-D2CD-C7A6-EC72B29AA266}"/>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3" name="Object 2">
            <a:extLst>
              <a:ext uri="{FF2B5EF4-FFF2-40B4-BE49-F238E27FC236}">
                <a16:creationId xmlns:a16="http://schemas.microsoft.com/office/drawing/2014/main" id="{5D436D66-2E03-CA98-DA6B-77B0AD07B636}"/>
              </a:ext>
            </a:extLst>
          </p:cNvPr>
          <p:cNvGraphicFramePr>
            <a:graphicFrameLocks/>
          </p:cNvGraphicFramePr>
          <p:nvPr>
            <p:extLst>
              <p:ext uri="{D42A27DB-BD31-4B8C-83A1-F6EECF244321}">
                <p14:modId xmlns:p14="http://schemas.microsoft.com/office/powerpoint/2010/main" val="232213214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3" name="Object 2">
                        <a:extLst>
                          <a:ext uri="{FF2B5EF4-FFF2-40B4-BE49-F238E27FC236}">
                            <a16:creationId xmlns:a16="http://schemas.microsoft.com/office/drawing/2014/main" id="{5D436D66-2E03-CA98-DA6B-77B0AD07B636}"/>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chart illustrates the % of potassium (K₂O) volume that was applied in canola within each rate range.</a:t>
            </a:r>
          </a:p>
          <a:p>
            <a:r>
              <a:rPr lang="en-US" dirty="0"/>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4169868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4">
            <a:extLst>
              <a:ext uri="{FF2B5EF4-FFF2-40B4-BE49-F238E27FC236}">
                <a16:creationId xmlns:a16="http://schemas.microsoft.com/office/drawing/2014/main" id="{D9AFE07A-0BD1-47DF-B63D-5F0F1D3E3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466" y="591350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816" y="572241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816" y="5531331"/>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816" y="534024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816" y="514915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DE0E9628-1CB2-7B14-6651-5FF6A765666E}"/>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Potassium (K₂O) Rates in Canola -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potassium</a:t>
            </a:r>
          </a:p>
        </p:txBody>
      </p:sp>
      <p:graphicFrame>
        <p:nvGraphicFramePr>
          <p:cNvPr id="6" name="Object 5">
            <a:extLst>
              <a:ext uri="{FF2B5EF4-FFF2-40B4-BE49-F238E27FC236}">
                <a16:creationId xmlns:a16="http://schemas.microsoft.com/office/drawing/2014/main" id="{1306E86E-F6F3-2203-4B42-FD027E57F384}"/>
              </a:ext>
            </a:extLst>
          </p:cNvPr>
          <p:cNvGraphicFramePr>
            <a:graphicFrameLocks/>
          </p:cNvGraphicFramePr>
          <p:nvPr>
            <p:extLst>
              <p:ext uri="{D42A27DB-BD31-4B8C-83A1-F6EECF244321}">
                <p14:modId xmlns:p14="http://schemas.microsoft.com/office/powerpoint/2010/main" val="189998468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6" name="Object 5">
                        <a:extLst>
                          <a:ext uri="{FF2B5EF4-FFF2-40B4-BE49-F238E27FC236}">
                            <a16:creationId xmlns:a16="http://schemas.microsoft.com/office/drawing/2014/main" id="{1306E86E-F6F3-2203-4B42-FD027E57F384}"/>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Potassium (K₂O) applied at each application timing in each year expressed in pounds of actual Potassium (K₂O) per acre.</a:t>
            </a:r>
          </a:p>
          <a:p>
            <a:r>
              <a:rPr lang="en-CA" dirty="0"/>
              <a:t>Note: Rates exclude non-users of Potassium (K₂O).</a:t>
            </a:r>
          </a:p>
        </p:txBody>
      </p:sp>
    </p:spTree>
    <p:extLst>
      <p:ext uri="{BB962C8B-B14F-4D97-AF65-F5344CB8AC3E}">
        <p14:creationId xmlns:p14="http://schemas.microsoft.com/office/powerpoint/2010/main" val="3101570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87D593-A58D-6EAB-9475-CBF6EFDF8804}"/>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Manure Applications in Canola - % Growers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pic>
        <p:nvPicPr>
          <p:cNvPr id="25" name="Picture 24"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4" name="TextBox 3">
            <a:extLst>
              <a:ext uri="{FF2B5EF4-FFF2-40B4-BE49-F238E27FC236}">
                <a16:creationId xmlns:a16="http://schemas.microsoft.com/office/drawing/2014/main" id="{430D0422-D276-3B03-B9DB-B592903709D5}"/>
              </a:ext>
            </a:extLst>
          </p:cNvPr>
          <p:cNvSpPr txBox="1"/>
          <p:nvPr/>
        </p:nvSpPr>
        <p:spPr>
          <a:xfrm>
            <a:off x="7389812" y="1447800"/>
            <a:ext cx="1339692"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Consistent with 2022, about 8% of canola growers applied manure. </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canola crop, did you apply </a:t>
            </a:r>
            <a:r>
              <a:rPr lang="en-CA" dirty="0"/>
              <a:t>manure </a:t>
            </a:r>
            <a:r>
              <a:rPr kumimoji="0" lang="en-CA" sz="1050" b="0" i="0" u="none" strike="noStrike" kern="1200" cap="none" spc="0" normalizeH="0" baseline="0" noProof="0" dirty="0">
                <a:ln>
                  <a:noFill/>
                </a:ln>
                <a:solidFill>
                  <a:srgbClr val="201B1A"/>
                </a:solidFill>
                <a:effectLst/>
                <a:uLnTx/>
                <a:uFillTx/>
                <a:latin typeface="Calibri"/>
                <a:ea typeface="+mn-ea"/>
                <a:cs typeface="+mn-cs"/>
              </a:rPr>
              <a:t>at each timing? – and given the options of a) Applied in fall of previous year, b) in the spring before planting, c) in the spring at planting and d) after planting/in-crop.</a:t>
            </a:r>
          </a:p>
          <a:p>
            <a:pPr lvl="0"/>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respondents who applied </a:t>
            </a:r>
            <a:r>
              <a:rPr lang="en-CA" dirty="0"/>
              <a:t>manure </a:t>
            </a:r>
            <a:r>
              <a:rPr kumimoji="0" lang="en-CA" sz="1050" b="0" i="0" u="none" strike="noStrike" kern="1200" cap="none" spc="0" normalizeH="0" baseline="0" noProof="0" dirty="0">
                <a:ln>
                  <a:noFill/>
                </a:ln>
                <a:solidFill>
                  <a:srgbClr val="201B1A"/>
                </a:solidFill>
                <a:effectLst/>
                <a:uLnTx/>
                <a:uFillTx/>
                <a:latin typeface="Calibri"/>
                <a:ea typeface="+mn-ea"/>
                <a:cs typeface="+mn-cs"/>
              </a:rPr>
              <a:t>at each timing.</a:t>
            </a:r>
          </a:p>
        </p:txBody>
      </p:sp>
    </p:spTree>
    <p:extLst>
      <p:ext uri="{BB962C8B-B14F-4D97-AF65-F5344CB8AC3E}">
        <p14:creationId xmlns:p14="http://schemas.microsoft.com/office/powerpoint/2010/main" val="1918783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DD8AF0-BE54-4166-9808-6E58CA545F94}"/>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Sulphur Rates in Canola</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sulphur</a:t>
            </a:r>
          </a:p>
        </p:txBody>
      </p:sp>
      <p:sp>
        <p:nvSpPr>
          <p:cNvPr id="13" name="TextBox 12"/>
          <p:cNvSpPr txBox="1"/>
          <p:nvPr/>
        </p:nvSpPr>
        <p:spPr>
          <a:xfrm>
            <a:off x="10133012" y="1548732"/>
            <a:ext cx="1219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Sulphur rates in 2023 were similar to 2022.</a:t>
            </a:r>
          </a:p>
        </p:txBody>
      </p:sp>
      <p:sp>
        <p:nvSpPr>
          <p:cNvPr id="14" name="Rectangle 13">
            <a:hlinkClick r:id="rId8" action="ppaction://hlinksldjump"/>
            <a:extLst>
              <a:ext uri="{FF2B5EF4-FFF2-40B4-BE49-F238E27FC236}">
                <a16:creationId xmlns:a16="http://schemas.microsoft.com/office/drawing/2014/main" id="{37623782-DC8C-4F0D-AAF4-48C2C17897F9}"/>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graphicFrame>
        <p:nvGraphicFramePr>
          <p:cNvPr id="3" name="Object 2">
            <a:extLst>
              <a:ext uri="{FF2B5EF4-FFF2-40B4-BE49-F238E27FC236}">
                <a16:creationId xmlns:a16="http://schemas.microsoft.com/office/drawing/2014/main" id="{4F9C1773-F84A-0085-6BE8-A33DAA5E50D4}"/>
              </a:ext>
            </a:extLst>
          </p:cNvPr>
          <p:cNvGraphicFramePr>
            <a:graphicFrameLocks/>
          </p:cNvGraphicFramePr>
          <p:nvPr>
            <p:extLst>
              <p:ext uri="{D42A27DB-BD31-4B8C-83A1-F6EECF244321}">
                <p14:modId xmlns:p14="http://schemas.microsoft.com/office/powerpoint/2010/main" val="150266198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3" name="Object 2">
                        <a:extLst>
                          <a:ext uri="{FF2B5EF4-FFF2-40B4-BE49-F238E27FC236}">
                            <a16:creationId xmlns:a16="http://schemas.microsoft.com/office/drawing/2014/main" id="{4F9C1773-F84A-0085-6BE8-A33DAA5E50D4}"/>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Sulphur applied in each year expressed in pounds of actual Sulphur per acre.</a:t>
            </a:r>
          </a:p>
          <a:p>
            <a:r>
              <a:rPr lang="en-CA" dirty="0"/>
              <a:t>Note: Rates include non-users of Sulphur.</a:t>
            </a:r>
          </a:p>
        </p:txBody>
      </p:sp>
    </p:spTree>
    <p:extLst>
      <p:ext uri="{BB962C8B-B14F-4D97-AF65-F5344CB8AC3E}">
        <p14:creationId xmlns:p14="http://schemas.microsoft.com/office/powerpoint/2010/main" val="1053862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336813C-6B39-4753-A9CC-DD5608F552D4}"/>
              </a:ext>
            </a:extLst>
          </p:cNvPr>
          <p:cNvPicPr>
            <a:picLocks noChangeAspect="1"/>
          </p:cNvPicPr>
          <p:nvPr/>
        </p:nvPicPr>
        <p:blipFill>
          <a:blip r:embed="rId2"/>
          <a:stretch>
            <a:fillRect/>
          </a:stretch>
        </p:blipFill>
        <p:spPr>
          <a:xfrm>
            <a:off x="2645308" y="856526"/>
            <a:ext cx="8967993" cy="5700254"/>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Rates in Canola - Average Rate in 2023</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2" name="Rectangle 11"/>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sp>
        <p:nvSpPr>
          <p:cNvPr id="4" name="TextBox 3">
            <a:extLst>
              <a:ext uri="{FF2B5EF4-FFF2-40B4-BE49-F238E27FC236}">
                <a16:creationId xmlns:a16="http://schemas.microsoft.com/office/drawing/2014/main" id="{82640001-72AE-1F1C-B63B-0869D4EE1751}"/>
              </a:ext>
            </a:extLst>
          </p:cNvPr>
          <p:cNvSpPr txBox="1"/>
          <p:nvPr/>
        </p:nvSpPr>
        <p:spPr>
          <a:xfrm>
            <a:off x="5256212" y="2743200"/>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Growers in the Semiarid Prairies tend to use lower S rates.</a:t>
            </a:r>
          </a:p>
        </p:txBody>
      </p:sp>
      <p:pic>
        <p:nvPicPr>
          <p:cNvPr id="13" name="Picture 12"/>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pic>
        <p:nvPicPr>
          <p:cNvPr id="16" name="Picture 15" descr="Asset 9.png">
            <a:extLst>
              <a:ext uri="{FF2B5EF4-FFF2-40B4-BE49-F238E27FC236}">
                <a16:creationId xmlns:a16="http://schemas.microsoft.com/office/drawing/2014/main" id="{555AC6BC-6A2C-C32E-70CB-964C7F5A8E56}"/>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8" name="EX-MOREINFO-001"/>
          <p:cNvSpPr txBox="1"/>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Separately by province, eco zone, farm size, age and 4R familiarity, the graph illustrates the average sulphur application rate in pounds of sulphur per acre (including untreated canola acres).</a:t>
            </a:r>
          </a:p>
        </p:txBody>
      </p:sp>
      <p:pic>
        <p:nvPicPr>
          <p:cNvPr id="15" name="Picture 14">
            <a:extLst>
              <a:ext uri="{FF2B5EF4-FFF2-40B4-BE49-F238E27FC236}">
                <a16:creationId xmlns:a16="http://schemas.microsoft.com/office/drawing/2014/main" id="{3FD5E55F-8BE0-C364-8B36-62959A5A64A9}"/>
              </a:ext>
            </a:extLst>
          </p:cNvPr>
          <p:cNvPicPr>
            <a:picLocks noChangeAspect="1"/>
          </p:cNvPicPr>
          <p:nvPr/>
        </p:nvPicPr>
        <p:blipFill>
          <a:blip r:embed="rId9"/>
          <a:stretch>
            <a:fillRect/>
          </a:stretch>
        </p:blipFill>
        <p:spPr>
          <a:xfrm>
            <a:off x="12266612" y="0"/>
            <a:ext cx="4839315" cy="6858000"/>
          </a:xfrm>
          <a:prstGeom prst="rect">
            <a:avLst/>
          </a:prstGeom>
        </p:spPr>
      </p:pic>
      <p:graphicFrame>
        <p:nvGraphicFramePr>
          <p:cNvPr id="17" name="Object 16">
            <a:extLst>
              <a:ext uri="{FF2B5EF4-FFF2-40B4-BE49-F238E27FC236}">
                <a16:creationId xmlns:a16="http://schemas.microsoft.com/office/drawing/2014/main" id="{7B6D724D-CA6D-4562-9B2E-3BC45B3AB7AC}"/>
              </a:ext>
            </a:extLst>
          </p:cNvPr>
          <p:cNvGraphicFramePr>
            <a:graphicFrameLocks/>
          </p:cNvGraphicFramePr>
          <p:nvPr>
            <p:extLst>
              <p:ext uri="{D42A27DB-BD31-4B8C-83A1-F6EECF244321}">
                <p14:modId xmlns:p14="http://schemas.microsoft.com/office/powerpoint/2010/main" val="636347448"/>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7" name="Object 16">
                        <a:extLst>
                          <a:ext uri="{FF2B5EF4-FFF2-40B4-BE49-F238E27FC236}">
                            <a16:creationId xmlns:a16="http://schemas.microsoft.com/office/drawing/2014/main" id="{7B6D724D-CA6D-4562-9B2E-3BC45B3AB7AC}"/>
                          </a:ext>
                        </a:extLst>
                      </p:cNvPr>
                      <p:cNvPicPr/>
                      <p:nvPr/>
                    </p:nvPicPr>
                    <p:blipFill>
                      <a:blip r:embed="rId11"/>
                      <a:srcRect l="29861" t="2469" r="29861" b="62551"/>
                      <a:stretch>
                        <a:fillRect/>
                      </a:stretch>
                    </p:blipFill>
                    <p:spPr>
                      <a:xfrm>
                        <a:off x="812800" y="4572000"/>
                        <a:ext cx="279400" cy="292100"/>
                      </a:xfrm>
                      <a:prstGeom prst="rect">
                        <a:avLst/>
                      </a:prstGeom>
                    </p:spPr>
                  </p:pic>
                </p:oleObj>
              </mc:Fallback>
            </mc:AlternateContent>
          </a:graphicData>
        </a:graphic>
      </p:graphicFrame>
    </p:spTree>
    <p:extLst>
      <p:ext uri="{BB962C8B-B14F-4D97-AF65-F5344CB8AC3E}">
        <p14:creationId xmlns:p14="http://schemas.microsoft.com/office/powerpoint/2010/main" val="2558934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15"/>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8" grpId="0" animBg="1"/>
      <p:bldP spid="8"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C3B6AB-B7AF-3DEA-072A-41893C42D7B9}"/>
              </a:ext>
            </a:extLst>
          </p:cNvPr>
          <p:cNvPicPr>
            <a:picLocks noChangeAspect="1"/>
          </p:cNvPicPr>
          <p:nvPr/>
        </p:nvPicPr>
        <p:blipFill>
          <a:blip r:embed="rId3"/>
          <a:stretch>
            <a:fillRect/>
          </a:stretch>
        </p:blipFill>
        <p:spPr>
          <a:xfrm>
            <a:off x="2648356" y="824083"/>
            <a:ext cx="8961896" cy="576514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Rates in Canola - Rate Ranges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Canola</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4" name="Rectangle 13">
            <a:hlinkClick r:id="rId7" action="ppaction://hlinksldjump"/>
            <a:extLst>
              <a:ext uri="{FF2B5EF4-FFF2-40B4-BE49-F238E27FC236}">
                <a16:creationId xmlns:a16="http://schemas.microsoft.com/office/drawing/2014/main" id="{F6E3DC71-8A19-40C9-A5D7-798FF80E173C}"/>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Canola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1" name="Picture 10">
            <a:extLst>
              <a:ext uri="{FF2B5EF4-FFF2-40B4-BE49-F238E27FC236}">
                <a16:creationId xmlns:a16="http://schemas.microsoft.com/office/drawing/2014/main" id="{B2AF4193-BC03-5111-596B-D2879CDD3BAC}"/>
              </a:ext>
            </a:extLst>
          </p:cNvPr>
          <p:cNvPicPr>
            <a:picLocks noChangeAspect="1"/>
          </p:cNvPicPr>
          <p:nvPr/>
        </p:nvPicPr>
        <p:blipFill>
          <a:blip r:embed="rId8"/>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1BDA94BF-7342-DFC8-F199-22F6F48476AD}"/>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graph on the left illustrates the % of canola acres that were treated with sulphur at an application rate that fell within each rate range. The graph on the right illustrates the cumulative % of canola acres that were treated with sulphur at an application rate that fell within each rate range. </a:t>
            </a:r>
          </a:p>
        </p:txBody>
      </p:sp>
    </p:spTree>
    <p:extLst>
      <p:ext uri="{BB962C8B-B14F-4D97-AF65-F5344CB8AC3E}">
        <p14:creationId xmlns:p14="http://schemas.microsoft.com/office/powerpoint/2010/main" val="1380925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1"/>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D83AEF-49DF-0752-99D3-2F7518723937}"/>
              </a:ext>
            </a:extLst>
          </p:cNvPr>
          <p:cNvPicPr>
            <a:picLocks noChangeAspect="1"/>
          </p:cNvPicPr>
          <p:nvPr/>
        </p:nvPicPr>
        <p:blipFill>
          <a:blip r:embed="rId3"/>
          <a:stretch>
            <a:fillRect/>
          </a:stretch>
        </p:blipFill>
        <p:spPr>
          <a:xfrm>
            <a:off x="2648356" y="829092"/>
            <a:ext cx="8961897" cy="57551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Sulphur Rate Ranges in Canola - % of Volume in 2023</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5" name="TextBox 14">
            <a:extLst>
              <a:ext uri="{FF2B5EF4-FFF2-40B4-BE49-F238E27FC236}">
                <a16:creationId xmlns:a16="http://schemas.microsoft.com/office/drawing/2014/main" id="{8094CB7C-B4BF-4882-A92F-1E1709336F02}"/>
              </a:ext>
            </a:extLst>
          </p:cNvPr>
          <p:cNvSpPr txBox="1"/>
          <p:nvPr/>
        </p:nvSpPr>
        <p:spPr>
          <a:xfrm>
            <a:off x="9859240" y="2895600"/>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63% of the S volume was applied between 15 – 34.9 lbs./ac.</a:t>
            </a:r>
          </a:p>
        </p:txBody>
      </p:sp>
      <p:pic>
        <p:nvPicPr>
          <p:cNvPr id="11" name="Picture 10">
            <a:extLst>
              <a:ext uri="{FF2B5EF4-FFF2-40B4-BE49-F238E27FC236}">
                <a16:creationId xmlns:a16="http://schemas.microsoft.com/office/drawing/2014/main" id="{B5AAA5D0-A86A-1B4E-99F8-FA51BF84D859}"/>
              </a:ext>
            </a:extLst>
          </p:cNvPr>
          <p:cNvPicPr>
            <a:picLocks noChangeAspect="1"/>
          </p:cNvPicPr>
          <p:nvPr/>
        </p:nvPicPr>
        <p:blipFill>
          <a:blip r:embed="rId7"/>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5DC7FADA-279D-2D1E-9412-12486C376A27}"/>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4" name="Object 3">
            <a:extLst>
              <a:ext uri="{FF2B5EF4-FFF2-40B4-BE49-F238E27FC236}">
                <a16:creationId xmlns:a16="http://schemas.microsoft.com/office/drawing/2014/main" id="{7BE94D66-CA33-8DF3-9E42-5D2FFD2172F7}"/>
              </a:ext>
            </a:extLst>
          </p:cNvPr>
          <p:cNvGraphicFramePr>
            <a:graphicFrameLocks/>
          </p:cNvGraphicFramePr>
          <p:nvPr>
            <p:extLst>
              <p:ext uri="{D42A27DB-BD31-4B8C-83A1-F6EECF244321}">
                <p14:modId xmlns:p14="http://schemas.microsoft.com/office/powerpoint/2010/main" val="225726162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4" name="Object 3">
                        <a:extLst>
                          <a:ext uri="{FF2B5EF4-FFF2-40B4-BE49-F238E27FC236}">
                            <a16:creationId xmlns:a16="http://schemas.microsoft.com/office/drawing/2014/main" id="{7BE94D66-CA33-8DF3-9E42-5D2FFD2172F7}"/>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sulphur volume that was applied in canola within each rate range.</a:t>
            </a:r>
          </a:p>
          <a:p>
            <a:r>
              <a:rPr lang="en-CA" dirty="0"/>
              <a:t>Total pounds of actual sulphur applied was calculated based on all sources of sulphur from all fertilizer types.</a:t>
            </a:r>
          </a:p>
        </p:txBody>
      </p:sp>
    </p:spTree>
    <p:extLst>
      <p:ext uri="{BB962C8B-B14F-4D97-AF65-F5344CB8AC3E}">
        <p14:creationId xmlns:p14="http://schemas.microsoft.com/office/powerpoint/2010/main" val="3293345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1"/>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4">
            <a:extLst>
              <a:ext uri="{FF2B5EF4-FFF2-40B4-BE49-F238E27FC236}">
                <a16:creationId xmlns:a16="http://schemas.microsoft.com/office/drawing/2014/main" id="{49E1CCD7-B2C1-43A2-943C-8B7356F89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466" y="551527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465" y="533271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E468990F-3EBE-2FAB-2828-BB16E6DE955C}"/>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Sulphur Rates in Canola -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sulphur</a:t>
            </a:r>
          </a:p>
        </p:txBody>
      </p:sp>
      <p:sp>
        <p:nvSpPr>
          <p:cNvPr id="15" name="TextBox 14">
            <a:extLst>
              <a:ext uri="{FF2B5EF4-FFF2-40B4-BE49-F238E27FC236}">
                <a16:creationId xmlns:a16="http://schemas.microsoft.com/office/drawing/2014/main" id="{A0F7F582-52AF-4EB4-86AE-7A73C89B2270}"/>
              </a:ext>
            </a:extLst>
          </p:cNvPr>
          <p:cNvSpPr txBox="1"/>
          <p:nvPr/>
        </p:nvSpPr>
        <p:spPr>
          <a:xfrm>
            <a:off x="8532812" y="4550959"/>
            <a:ext cx="2286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Sulphur rates when applied at planting have been fairly consistent over the years.</a:t>
            </a:r>
          </a:p>
        </p:txBody>
      </p:sp>
      <p:graphicFrame>
        <p:nvGraphicFramePr>
          <p:cNvPr id="3" name="Object 2">
            <a:extLst>
              <a:ext uri="{FF2B5EF4-FFF2-40B4-BE49-F238E27FC236}">
                <a16:creationId xmlns:a16="http://schemas.microsoft.com/office/drawing/2014/main" id="{BC763E59-1F06-522F-F34C-9AF0FFACA378}"/>
              </a:ext>
            </a:extLst>
          </p:cNvPr>
          <p:cNvGraphicFramePr>
            <a:graphicFrameLocks/>
          </p:cNvGraphicFramePr>
          <p:nvPr>
            <p:extLst>
              <p:ext uri="{D42A27DB-BD31-4B8C-83A1-F6EECF244321}">
                <p14:modId xmlns:p14="http://schemas.microsoft.com/office/powerpoint/2010/main" val="167769806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BC763E59-1F06-522F-F34C-9AF0FFACA378}"/>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4" name="Picture 3" descr="Asset 17.png">
            <a:extLst>
              <a:ext uri="{FF2B5EF4-FFF2-40B4-BE49-F238E27FC236}">
                <a16:creationId xmlns:a16="http://schemas.microsoft.com/office/drawing/2014/main" id="{B7BD84B2-B521-299A-3A7A-51557D32F9BE}"/>
              </a:ext>
            </a:extLst>
          </p:cNvPr>
          <p:cNvPicPr>
            <a:picLocks noChangeAspect="1"/>
          </p:cNvPicPr>
          <p:nvPr/>
        </p:nvPicPr>
        <p:blipFill>
          <a:blip r:embed="rId10"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Sulphur applied at each application timing in each year expressed in pounds of actual Sulphur per acre.</a:t>
            </a:r>
          </a:p>
          <a:p>
            <a:r>
              <a:rPr lang="en-CA" dirty="0"/>
              <a:t>Note: Rates exclude non-users of Sulphur.</a:t>
            </a:r>
          </a:p>
        </p:txBody>
      </p:sp>
    </p:spTree>
    <p:extLst>
      <p:ext uri="{BB962C8B-B14F-4D97-AF65-F5344CB8AC3E}">
        <p14:creationId xmlns:p14="http://schemas.microsoft.com/office/powerpoint/2010/main" val="3255245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925388-6BEA-44DC-7B25-AB16BEC1B0AD}"/>
              </a:ext>
            </a:extLst>
          </p:cNvPr>
          <p:cNvPicPr>
            <a:picLocks noChangeAspect="1"/>
          </p:cNvPicPr>
          <p:nvPr/>
        </p:nvPicPr>
        <p:blipFill>
          <a:blip r:embed="rId3"/>
          <a:stretch>
            <a:fillRect/>
          </a:stretch>
        </p:blipFill>
        <p:spPr>
          <a:xfrm>
            <a:off x="3686204" y="1219200"/>
            <a:ext cx="6645216" cy="47004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Fertilizer Program in Canola</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4" name="TextBox 3"/>
          <p:cNvSpPr txBox="1"/>
          <p:nvPr/>
        </p:nvSpPr>
        <p:spPr>
          <a:xfrm>
            <a:off x="4189412" y="3886200"/>
            <a:ext cx="2819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Two thirds of canola growers say they use the same fertilizer program on all of their canola fields.</a:t>
            </a:r>
          </a:p>
        </p:txBody>
      </p:sp>
      <p:graphicFrame>
        <p:nvGraphicFramePr>
          <p:cNvPr id="3" name="Object 2">
            <a:extLst>
              <a:ext uri="{FF2B5EF4-FFF2-40B4-BE49-F238E27FC236}">
                <a16:creationId xmlns:a16="http://schemas.microsoft.com/office/drawing/2014/main" id="{739B7785-5CAF-1D48-3323-4A9A1B676A38}"/>
              </a:ext>
            </a:extLst>
          </p:cNvPr>
          <p:cNvGraphicFramePr>
            <a:graphicFrameLocks/>
          </p:cNvGraphicFramePr>
          <p:nvPr>
            <p:extLst>
              <p:ext uri="{D42A27DB-BD31-4B8C-83A1-F6EECF244321}">
                <p14:modId xmlns:p14="http://schemas.microsoft.com/office/powerpoint/2010/main" val="3271417370"/>
              </p:ext>
            </p:extLst>
          </p:nvPr>
        </p:nvGraphicFramePr>
        <p:xfrm>
          <a:off x="760412" y="4542523"/>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739B7785-5CAF-1D48-3323-4A9A1B676A38}"/>
                          </a:ext>
                        </a:extLst>
                      </p:cNvPr>
                      <p:cNvPicPr/>
                      <p:nvPr/>
                    </p:nvPicPr>
                    <p:blipFill>
                      <a:blip r:embed="rId8"/>
                      <a:srcRect l="35417" t="2469" r="35417" b="70782"/>
                      <a:stretch>
                        <a:fillRect/>
                      </a:stretch>
                    </p:blipFill>
                    <p:spPr>
                      <a:xfrm>
                        <a:off x="760412" y="4542523"/>
                        <a:ext cx="330200" cy="330200"/>
                      </a:xfrm>
                      <a:prstGeom prst="rect">
                        <a:avLst/>
                      </a:prstGeom>
                    </p:spPr>
                  </p:pic>
                </p:oleObj>
              </mc:Fallback>
            </mc:AlternateContent>
          </a:graphicData>
        </a:graphic>
      </p:graphicFrame>
      <p:pic>
        <p:nvPicPr>
          <p:cNvPr id="11" name="Picture 10" descr="Asset 17.png">
            <a:extLst>
              <a:ext uri="{FF2B5EF4-FFF2-40B4-BE49-F238E27FC236}">
                <a16:creationId xmlns:a16="http://schemas.microsoft.com/office/drawing/2014/main" id="{CF7AE5FD-EB5D-B950-CF36-F6D902C289A3}"/>
              </a:ext>
            </a:extLst>
          </p:cNvPr>
          <p:cNvPicPr>
            <a:picLocks noChangeAspect="1"/>
          </p:cNvPicPr>
          <p:nvPr/>
        </p:nvPicPr>
        <p:blipFill>
          <a:blip r:embed="rId9"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fertilizer application on your 2023 canola crop, did you: a) use variable rate technology based on prescription maps on all of your canola acres, b) use variable rate technology based on prescription maps on some of your canola acres, c) tailor your fertilizer program on a field-by-field basis or d) use exactly the same fertilizer program for all canola fields on the farm?</a:t>
            </a:r>
          </a:p>
          <a:p>
            <a:r>
              <a:rPr lang="en-CA" dirty="0"/>
              <a:t>The graph illustrates the % of canola growers who followed each fertilizer program in their 2023 canola crop.</a:t>
            </a:r>
          </a:p>
        </p:txBody>
      </p:sp>
    </p:spTree>
    <p:extLst>
      <p:ext uri="{BB962C8B-B14F-4D97-AF65-F5344CB8AC3E}">
        <p14:creationId xmlns:p14="http://schemas.microsoft.com/office/powerpoint/2010/main" val="2167794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0B21CA-CAAD-CA70-40C6-27558E744EEE}"/>
              </a:ext>
            </a:extLst>
          </p:cNvPr>
          <p:cNvPicPr>
            <a:picLocks noChangeAspect="1"/>
          </p:cNvPicPr>
          <p:nvPr/>
        </p:nvPicPr>
        <p:blipFill>
          <a:blip r:embed="rId3"/>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Trend in Fertilizer Program in Canola</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1" name="TextBox 10">
            <a:extLst>
              <a:ext uri="{FF2B5EF4-FFF2-40B4-BE49-F238E27FC236}">
                <a16:creationId xmlns:a16="http://schemas.microsoft.com/office/drawing/2014/main" id="{40DE4A4A-E882-47F8-97C7-770FEA077C9D}"/>
              </a:ext>
            </a:extLst>
          </p:cNvPr>
          <p:cNvSpPr txBox="1"/>
          <p:nvPr/>
        </p:nvSpPr>
        <p:spPr>
          <a:xfrm>
            <a:off x="5942012" y="1883678"/>
            <a:ext cx="2133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Significantly more growers used variable rates on all of their fields in 2023.</a:t>
            </a:r>
          </a:p>
        </p:txBody>
      </p:sp>
      <p:pic>
        <p:nvPicPr>
          <p:cNvPr id="4" name="Picture 3" descr="Asset 17.png">
            <a:extLst>
              <a:ext uri="{FF2B5EF4-FFF2-40B4-BE49-F238E27FC236}">
                <a16:creationId xmlns:a16="http://schemas.microsoft.com/office/drawing/2014/main" id="{67D55460-3AD4-C5AC-6F7D-80347717A599}"/>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3" name="TextBox 2">
            <a:extLst>
              <a:ext uri="{FF2B5EF4-FFF2-40B4-BE49-F238E27FC236}">
                <a16:creationId xmlns:a16="http://schemas.microsoft.com/office/drawing/2014/main" id="{65C4E42D-4251-D3E0-8767-FD8891673298}"/>
              </a:ext>
            </a:extLst>
          </p:cNvPr>
          <p:cNvSpPr txBox="1"/>
          <p:nvPr/>
        </p:nvSpPr>
        <p:spPr>
          <a:xfrm>
            <a:off x="6704012" y="4343400"/>
            <a:ext cx="2133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Significantly fewer growers tailored their fertilizer program field by field. </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fertilizer application on your 2023 canola crop, did you: a) use variable rate technology based on prescription maps on all of your canola acres, b) use variable rate technology based on prescription maps on some of your canola acres, c) tailor your fertilizer program on a field-by-field basis or d) use exactly the same fertilizer program for all canola fields on the farm?</a:t>
            </a:r>
          </a:p>
          <a:p>
            <a:r>
              <a:rPr lang="en-CA" dirty="0"/>
              <a:t>The graph illustrates the % of canola growers who followed each fertilizer program in their canola crop in each year.</a:t>
            </a:r>
          </a:p>
        </p:txBody>
      </p:sp>
    </p:spTree>
    <p:extLst>
      <p:ext uri="{BB962C8B-B14F-4D97-AF65-F5344CB8AC3E}">
        <p14:creationId xmlns:p14="http://schemas.microsoft.com/office/powerpoint/2010/main" val="4123132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4C9140-72B2-DA30-3722-B0C3E6E71DA6}"/>
              </a:ext>
            </a:extLst>
          </p:cNvPr>
          <p:cNvPicPr>
            <a:picLocks noChangeAspect="1"/>
          </p:cNvPicPr>
          <p:nvPr/>
        </p:nvPicPr>
        <p:blipFill>
          <a:blip r:embed="rId3"/>
          <a:stretch>
            <a:fillRect/>
          </a:stretch>
        </p:blipFill>
        <p:spPr>
          <a:xfrm>
            <a:off x="2662537" y="826044"/>
            <a:ext cx="893353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Fertilizer Program in Canola – Rates Set by Expected Crop Yield</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graphicFrame>
        <p:nvGraphicFramePr>
          <p:cNvPr id="12" name="Object 11">
            <a:extLst>
              <a:ext uri="{FF2B5EF4-FFF2-40B4-BE49-F238E27FC236}">
                <a16:creationId xmlns:a16="http://schemas.microsoft.com/office/drawing/2014/main" id="{D06EA6C1-AD5C-826D-40C3-F9493EBEF5C0}"/>
              </a:ext>
            </a:extLst>
          </p:cNvPr>
          <p:cNvGraphicFramePr>
            <a:graphicFrameLocks/>
          </p:cNvGraphicFramePr>
          <p:nvPr>
            <p:extLst>
              <p:ext uri="{D42A27DB-BD31-4B8C-83A1-F6EECF244321}">
                <p14:modId xmlns:p14="http://schemas.microsoft.com/office/powerpoint/2010/main" val="80846277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12" name="Object 11">
                        <a:extLst>
                          <a:ext uri="{FF2B5EF4-FFF2-40B4-BE49-F238E27FC236}">
                            <a16:creationId xmlns:a16="http://schemas.microsoft.com/office/drawing/2014/main" id="{D06EA6C1-AD5C-826D-40C3-F9493EBEF5C0}"/>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7F89B64A-EB5A-E392-883B-B47F9C933768}"/>
              </a:ext>
            </a:extLst>
          </p:cNvPr>
          <p:cNvSpPr txBox="1"/>
          <p:nvPr/>
        </p:nvSpPr>
        <p:spPr>
          <a:xfrm>
            <a:off x="7694612" y="4597400"/>
            <a:ext cx="2345675" cy="634328"/>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Some growers may be confused by the definition of ‘fertilizer program.’ 40% indicated they use the same program for all fields despite also setting rates by field.</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fertilizer application on your 2023 canola crop, did you: a) use variable rate technology based on prescription maps on all of your canola acres, b) use variable rate technology based on prescription maps on some of your canola acres, c) tailor your fertilizer program on a field-by-field basis or d) use exactly the same fertilizer program for all canola fields on the farm?</a:t>
            </a:r>
          </a:p>
          <a:p>
            <a:r>
              <a:rPr lang="en-CA" dirty="0"/>
              <a:t>The graph illustrates the % of canola growers who followed each fertilizer program in their canola crop in each year.</a:t>
            </a:r>
          </a:p>
        </p:txBody>
      </p:sp>
    </p:spTree>
    <p:extLst>
      <p:ext uri="{BB962C8B-B14F-4D97-AF65-F5344CB8AC3E}">
        <p14:creationId xmlns:p14="http://schemas.microsoft.com/office/powerpoint/2010/main" val="300394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F80589-D60D-186B-9AB5-BDA959454FF3}"/>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Fertilizer Program in Canola - by Sub-Group</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Canola</a:t>
            </a:r>
          </a:p>
        </p:txBody>
      </p:sp>
      <p:sp>
        <p:nvSpPr>
          <p:cNvPr id="11" name="Rectangle 10"/>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sp>
        <p:nvSpPr>
          <p:cNvPr id="3" name="TextBox 2">
            <a:extLst>
              <a:ext uri="{FF2B5EF4-FFF2-40B4-BE49-F238E27FC236}">
                <a16:creationId xmlns:a16="http://schemas.microsoft.com/office/drawing/2014/main" id="{F2CEEC62-A8A2-1BDE-B612-B4BFE621B95C}"/>
              </a:ext>
            </a:extLst>
          </p:cNvPr>
          <p:cNvSpPr txBox="1"/>
          <p:nvPr/>
        </p:nvSpPr>
        <p:spPr>
          <a:xfrm>
            <a:off x="5561012" y="3962400"/>
            <a:ext cx="1283028" cy="775392"/>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Large farms, young growers and those very familiar with 4R were more likely to have used variable rates.</a:t>
            </a:r>
          </a:p>
        </p:txBody>
      </p:sp>
      <p:pic>
        <p:nvPicPr>
          <p:cNvPr id="12" name="Picture 11"/>
          <p:cNvPicPr/>
          <p:nvPr/>
        </p:nvPicPr>
        <p:blipFill rotWithShape="1">
          <a:blip r:embed="rId7"/>
          <a:srcRect l="11789" t="19048" r="61669" b="14286"/>
          <a:stretch/>
        </p:blipFill>
        <p:spPr bwMode="auto">
          <a:xfrm>
            <a:off x="12419012" y="1052383"/>
            <a:ext cx="6400800" cy="4539286"/>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877437"/>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your fertilizer application on your 2023 canola crop, did you: a) use variable rate technology based on prescription maps on all of your canola acres, b) use variable rate technology based on prescription maps on some of your canola acres, c) tailor your fertilizer program on a field-by-field basis or d) use exactly the same fertilizer program for all canola fields on the farm?</a:t>
            </a:r>
          </a:p>
          <a:p>
            <a:r>
              <a:rPr lang="en-US" dirty="0"/>
              <a:t>Separately by province, eco zone, farm size, age and 4R familiarity, the graph on the left illustrates the % of canola growers who used variable rates on some or all of their canola fields.  The graph in the middle illustrates the % of canola growers who tailored their fertilizer program on a field-by-field basis.  The graph on the right illustrates the % of canola growers who used the same fertilizer program on all of their canola fields.</a:t>
            </a:r>
          </a:p>
        </p:txBody>
      </p:sp>
    </p:spTree>
    <p:extLst>
      <p:ext uri="{BB962C8B-B14F-4D97-AF65-F5344CB8AC3E}">
        <p14:creationId xmlns:p14="http://schemas.microsoft.com/office/powerpoint/2010/main" val="4116660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D6EA65-0CD1-4E80-BDC9-C8EDA4B40121}"/>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Variable Rates by Fertilizer Type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Canola</a:t>
            </a:r>
          </a:p>
        </p:txBody>
      </p:sp>
      <p:graphicFrame>
        <p:nvGraphicFramePr>
          <p:cNvPr id="3" name="Object 2">
            <a:extLst>
              <a:ext uri="{FF2B5EF4-FFF2-40B4-BE49-F238E27FC236}">
                <a16:creationId xmlns:a16="http://schemas.microsoft.com/office/drawing/2014/main" id="{C58E055B-E78B-D33F-AA30-CF4ABAA77955}"/>
              </a:ext>
            </a:extLst>
          </p:cNvPr>
          <p:cNvGraphicFramePr>
            <a:graphicFrameLocks/>
          </p:cNvGraphicFramePr>
          <p:nvPr>
            <p:extLst>
              <p:ext uri="{D42A27DB-BD31-4B8C-83A1-F6EECF244321}">
                <p14:modId xmlns:p14="http://schemas.microsoft.com/office/powerpoint/2010/main" val="287315660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C58E055B-E78B-D33F-AA30-CF4ABAA77955}"/>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Users of each fertilizer type who used variable rates on some or all of their fields were asked: "For which of the following fertilizer types/blends did you use variable rates?"</a:t>
            </a:r>
          </a:p>
          <a:p>
            <a:pPr lvl="0"/>
            <a:r>
              <a:rPr lang="en-US" dirty="0"/>
              <a:t>The chart illustrates the % of users of each fertilizer type who used variable rates when they applied that fertilizer type.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788790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INAME" val="MI"/>
</p:tagLst>
</file>

<file path=ppt/tags/tag10.xml><?xml version="1.0" encoding="utf-8"?>
<p:tagLst xmlns:a="http://schemas.openxmlformats.org/drawingml/2006/main" xmlns:r="http://schemas.openxmlformats.org/officeDocument/2006/relationships" xmlns:p="http://schemas.openxmlformats.org/presentationml/2006/main">
  <p:tag name="MINAME" val="MI"/>
</p:tagLst>
</file>

<file path=ppt/tags/tag100.xml><?xml version="1.0" encoding="utf-8"?>
<p:tagLst xmlns:a="http://schemas.openxmlformats.org/drawingml/2006/main" xmlns:r="http://schemas.openxmlformats.org/officeDocument/2006/relationships" xmlns:p="http://schemas.openxmlformats.org/presentationml/2006/main">
  <p:tag name="MINAME" val="MI"/>
</p:tagLst>
</file>

<file path=ppt/tags/tag101.xml><?xml version="1.0" encoding="utf-8"?>
<p:tagLst xmlns:a="http://schemas.openxmlformats.org/drawingml/2006/main" xmlns:r="http://schemas.openxmlformats.org/officeDocument/2006/relationships" xmlns:p="http://schemas.openxmlformats.org/presentationml/2006/main">
  <p:tag name="MINAME" val="MI"/>
</p:tagLst>
</file>

<file path=ppt/tags/tag102.xml><?xml version="1.0" encoding="utf-8"?>
<p:tagLst xmlns:a="http://schemas.openxmlformats.org/drawingml/2006/main" xmlns:r="http://schemas.openxmlformats.org/officeDocument/2006/relationships" xmlns:p="http://schemas.openxmlformats.org/presentationml/2006/main">
  <p:tag name="MINAME" val="MI"/>
</p:tagLst>
</file>

<file path=ppt/tags/tag103.xml><?xml version="1.0" encoding="utf-8"?>
<p:tagLst xmlns:a="http://schemas.openxmlformats.org/drawingml/2006/main" xmlns:r="http://schemas.openxmlformats.org/officeDocument/2006/relationships" xmlns:p="http://schemas.openxmlformats.org/presentationml/2006/main">
  <p:tag name="MINAME" val="MI"/>
</p:tagLst>
</file>

<file path=ppt/tags/tag104.xml><?xml version="1.0" encoding="utf-8"?>
<p:tagLst xmlns:a="http://schemas.openxmlformats.org/drawingml/2006/main" xmlns:r="http://schemas.openxmlformats.org/officeDocument/2006/relationships" xmlns:p="http://schemas.openxmlformats.org/presentationml/2006/main">
  <p:tag name="MINAME" val="MI"/>
</p:tagLst>
</file>

<file path=ppt/tags/tag105.xml><?xml version="1.0" encoding="utf-8"?>
<p:tagLst xmlns:a="http://schemas.openxmlformats.org/drawingml/2006/main" xmlns:r="http://schemas.openxmlformats.org/officeDocument/2006/relationships" xmlns:p="http://schemas.openxmlformats.org/presentationml/2006/main">
  <p:tag name="MINAME" val="MI"/>
</p:tagLst>
</file>

<file path=ppt/tags/tag106.xml><?xml version="1.0" encoding="utf-8"?>
<p:tagLst xmlns:a="http://schemas.openxmlformats.org/drawingml/2006/main" xmlns:r="http://schemas.openxmlformats.org/officeDocument/2006/relationships" xmlns:p="http://schemas.openxmlformats.org/presentationml/2006/main">
  <p:tag name="MINAME" val="MI"/>
</p:tagLst>
</file>

<file path=ppt/tags/tag107.xml><?xml version="1.0" encoding="utf-8"?>
<p:tagLst xmlns:a="http://schemas.openxmlformats.org/drawingml/2006/main" xmlns:r="http://schemas.openxmlformats.org/officeDocument/2006/relationships" xmlns:p="http://schemas.openxmlformats.org/presentationml/2006/main">
  <p:tag name="MINAME" val="MI"/>
</p:tagLst>
</file>

<file path=ppt/tags/tag108.xml><?xml version="1.0" encoding="utf-8"?>
<p:tagLst xmlns:a="http://schemas.openxmlformats.org/drawingml/2006/main" xmlns:r="http://schemas.openxmlformats.org/officeDocument/2006/relationships" xmlns:p="http://schemas.openxmlformats.org/presentationml/2006/main">
  <p:tag name="MINAME" val="MI"/>
</p:tagLst>
</file>

<file path=ppt/tags/tag109.xml><?xml version="1.0" encoding="utf-8"?>
<p:tagLst xmlns:a="http://schemas.openxmlformats.org/drawingml/2006/main" xmlns:r="http://schemas.openxmlformats.org/officeDocument/2006/relationships" xmlns:p="http://schemas.openxmlformats.org/presentationml/2006/main">
  <p:tag name="MINAME" val="MI"/>
</p:tagLst>
</file>

<file path=ppt/tags/tag11.xml><?xml version="1.0" encoding="utf-8"?>
<p:tagLst xmlns:a="http://schemas.openxmlformats.org/drawingml/2006/main" xmlns:r="http://schemas.openxmlformats.org/officeDocument/2006/relationships" xmlns:p="http://schemas.openxmlformats.org/presentationml/2006/main">
  <p:tag name="MINAME" val="MI"/>
</p:tagLst>
</file>

<file path=ppt/tags/tag110.xml><?xml version="1.0" encoding="utf-8"?>
<p:tagLst xmlns:a="http://schemas.openxmlformats.org/drawingml/2006/main" xmlns:r="http://schemas.openxmlformats.org/officeDocument/2006/relationships" xmlns:p="http://schemas.openxmlformats.org/presentationml/2006/main">
  <p:tag name="MINAME" val="MI"/>
</p:tagLst>
</file>

<file path=ppt/tags/tag111.xml><?xml version="1.0" encoding="utf-8"?>
<p:tagLst xmlns:a="http://schemas.openxmlformats.org/drawingml/2006/main" xmlns:r="http://schemas.openxmlformats.org/officeDocument/2006/relationships" xmlns:p="http://schemas.openxmlformats.org/presentationml/2006/main">
  <p:tag name="MINAME" val="MI"/>
</p:tagLst>
</file>

<file path=ppt/tags/tag112.xml><?xml version="1.0" encoding="utf-8"?>
<p:tagLst xmlns:a="http://schemas.openxmlformats.org/drawingml/2006/main" xmlns:r="http://schemas.openxmlformats.org/officeDocument/2006/relationships" xmlns:p="http://schemas.openxmlformats.org/presentationml/2006/main">
  <p:tag name="MINAME" val="MI"/>
</p:tagLst>
</file>

<file path=ppt/tags/tag113.xml><?xml version="1.0" encoding="utf-8"?>
<p:tagLst xmlns:a="http://schemas.openxmlformats.org/drawingml/2006/main" xmlns:r="http://schemas.openxmlformats.org/officeDocument/2006/relationships" xmlns:p="http://schemas.openxmlformats.org/presentationml/2006/main">
  <p:tag name="MINAME" val="MI"/>
</p:tagLst>
</file>

<file path=ppt/tags/tag114.xml><?xml version="1.0" encoding="utf-8"?>
<p:tagLst xmlns:a="http://schemas.openxmlformats.org/drawingml/2006/main" xmlns:r="http://schemas.openxmlformats.org/officeDocument/2006/relationships" xmlns:p="http://schemas.openxmlformats.org/presentationml/2006/main">
  <p:tag name="MINAME" val="MI"/>
</p:tagLst>
</file>

<file path=ppt/tags/tag115.xml><?xml version="1.0" encoding="utf-8"?>
<p:tagLst xmlns:a="http://schemas.openxmlformats.org/drawingml/2006/main" xmlns:r="http://schemas.openxmlformats.org/officeDocument/2006/relationships" xmlns:p="http://schemas.openxmlformats.org/presentationml/2006/main">
  <p:tag name="MINAME" val="MI"/>
</p:tagLst>
</file>

<file path=ppt/tags/tag116.xml><?xml version="1.0" encoding="utf-8"?>
<p:tagLst xmlns:a="http://schemas.openxmlformats.org/drawingml/2006/main" xmlns:r="http://schemas.openxmlformats.org/officeDocument/2006/relationships" xmlns:p="http://schemas.openxmlformats.org/presentationml/2006/main">
  <p:tag name="MINAME" val="MI"/>
</p:tagLst>
</file>

<file path=ppt/tags/tag117.xml><?xml version="1.0" encoding="utf-8"?>
<p:tagLst xmlns:a="http://schemas.openxmlformats.org/drawingml/2006/main" xmlns:r="http://schemas.openxmlformats.org/officeDocument/2006/relationships" xmlns:p="http://schemas.openxmlformats.org/presentationml/2006/main">
  <p:tag name="MINAME" val="MI"/>
</p:tagLst>
</file>

<file path=ppt/tags/tag118.xml><?xml version="1.0" encoding="utf-8"?>
<p:tagLst xmlns:a="http://schemas.openxmlformats.org/drawingml/2006/main" xmlns:r="http://schemas.openxmlformats.org/officeDocument/2006/relationships" xmlns:p="http://schemas.openxmlformats.org/presentationml/2006/main">
  <p:tag name="MINAME" val="MI"/>
</p:tagLst>
</file>

<file path=ppt/tags/tag119.xml><?xml version="1.0" encoding="utf-8"?>
<p:tagLst xmlns:a="http://schemas.openxmlformats.org/drawingml/2006/main" xmlns:r="http://schemas.openxmlformats.org/officeDocument/2006/relationships" xmlns:p="http://schemas.openxmlformats.org/presentationml/2006/main">
  <p:tag name="MINAME" val="MI"/>
</p:tagLst>
</file>

<file path=ppt/tags/tag12.xml><?xml version="1.0" encoding="utf-8"?>
<p:tagLst xmlns:a="http://schemas.openxmlformats.org/drawingml/2006/main" xmlns:r="http://schemas.openxmlformats.org/officeDocument/2006/relationships" xmlns:p="http://schemas.openxmlformats.org/presentationml/2006/main">
  <p:tag name="MINAME" val="MI"/>
</p:tagLst>
</file>

<file path=ppt/tags/tag120.xml><?xml version="1.0" encoding="utf-8"?>
<p:tagLst xmlns:a="http://schemas.openxmlformats.org/drawingml/2006/main" xmlns:r="http://schemas.openxmlformats.org/officeDocument/2006/relationships" xmlns:p="http://schemas.openxmlformats.org/presentationml/2006/main">
  <p:tag name="MINAME" val="MI"/>
</p:tagLst>
</file>

<file path=ppt/tags/tag121.xml><?xml version="1.0" encoding="utf-8"?>
<p:tagLst xmlns:a="http://schemas.openxmlformats.org/drawingml/2006/main" xmlns:r="http://schemas.openxmlformats.org/officeDocument/2006/relationships" xmlns:p="http://schemas.openxmlformats.org/presentationml/2006/main">
  <p:tag name="MINAME" val="MI"/>
</p:tagLst>
</file>

<file path=ppt/tags/tag122.xml><?xml version="1.0" encoding="utf-8"?>
<p:tagLst xmlns:a="http://schemas.openxmlformats.org/drawingml/2006/main" xmlns:r="http://schemas.openxmlformats.org/officeDocument/2006/relationships" xmlns:p="http://schemas.openxmlformats.org/presentationml/2006/main">
  <p:tag name="MINAME" val="MI"/>
</p:tagLst>
</file>

<file path=ppt/tags/tag123.xml><?xml version="1.0" encoding="utf-8"?>
<p:tagLst xmlns:a="http://schemas.openxmlformats.org/drawingml/2006/main" xmlns:r="http://schemas.openxmlformats.org/officeDocument/2006/relationships" xmlns:p="http://schemas.openxmlformats.org/presentationml/2006/main">
  <p:tag name="MINAME" val="MI"/>
</p:tagLst>
</file>

<file path=ppt/tags/tag124.xml><?xml version="1.0" encoding="utf-8"?>
<p:tagLst xmlns:a="http://schemas.openxmlformats.org/drawingml/2006/main" xmlns:r="http://schemas.openxmlformats.org/officeDocument/2006/relationships" xmlns:p="http://schemas.openxmlformats.org/presentationml/2006/main">
  <p:tag name="MINAME" val="MI"/>
</p:tagLst>
</file>

<file path=ppt/tags/tag125.xml><?xml version="1.0" encoding="utf-8"?>
<p:tagLst xmlns:a="http://schemas.openxmlformats.org/drawingml/2006/main" xmlns:r="http://schemas.openxmlformats.org/officeDocument/2006/relationships" xmlns:p="http://schemas.openxmlformats.org/presentationml/2006/main">
  <p:tag name="MINAME" val="MI"/>
</p:tagLst>
</file>

<file path=ppt/tags/tag126.xml><?xml version="1.0" encoding="utf-8"?>
<p:tagLst xmlns:a="http://schemas.openxmlformats.org/drawingml/2006/main" xmlns:r="http://schemas.openxmlformats.org/officeDocument/2006/relationships" xmlns:p="http://schemas.openxmlformats.org/presentationml/2006/main">
  <p:tag name="MINAME" val="MI"/>
</p:tagLst>
</file>

<file path=ppt/tags/tag127.xml><?xml version="1.0" encoding="utf-8"?>
<p:tagLst xmlns:a="http://schemas.openxmlformats.org/drawingml/2006/main" xmlns:r="http://schemas.openxmlformats.org/officeDocument/2006/relationships" xmlns:p="http://schemas.openxmlformats.org/presentationml/2006/main">
  <p:tag name="MINAME" val="MI"/>
</p:tagLst>
</file>

<file path=ppt/tags/tag128.xml><?xml version="1.0" encoding="utf-8"?>
<p:tagLst xmlns:a="http://schemas.openxmlformats.org/drawingml/2006/main" xmlns:r="http://schemas.openxmlformats.org/officeDocument/2006/relationships" xmlns:p="http://schemas.openxmlformats.org/presentationml/2006/main">
  <p:tag name="MINAME" val="MI"/>
</p:tagLst>
</file>

<file path=ppt/tags/tag129.xml><?xml version="1.0" encoding="utf-8"?>
<p:tagLst xmlns:a="http://schemas.openxmlformats.org/drawingml/2006/main" xmlns:r="http://schemas.openxmlformats.org/officeDocument/2006/relationships" xmlns:p="http://schemas.openxmlformats.org/presentationml/2006/main">
  <p:tag name="MINAME" val="MI"/>
</p:tagLst>
</file>

<file path=ppt/tags/tag13.xml><?xml version="1.0" encoding="utf-8"?>
<p:tagLst xmlns:a="http://schemas.openxmlformats.org/drawingml/2006/main" xmlns:r="http://schemas.openxmlformats.org/officeDocument/2006/relationships" xmlns:p="http://schemas.openxmlformats.org/presentationml/2006/main">
  <p:tag name="MINAME" val="MI"/>
</p:tagLst>
</file>

<file path=ppt/tags/tag130.xml><?xml version="1.0" encoding="utf-8"?>
<p:tagLst xmlns:a="http://schemas.openxmlformats.org/drawingml/2006/main" xmlns:r="http://schemas.openxmlformats.org/officeDocument/2006/relationships" xmlns:p="http://schemas.openxmlformats.org/presentationml/2006/main">
  <p:tag name="MINAME" val="MI"/>
</p:tagLst>
</file>

<file path=ppt/tags/tag131.xml><?xml version="1.0" encoding="utf-8"?>
<p:tagLst xmlns:a="http://schemas.openxmlformats.org/drawingml/2006/main" xmlns:r="http://schemas.openxmlformats.org/officeDocument/2006/relationships" xmlns:p="http://schemas.openxmlformats.org/presentationml/2006/main">
  <p:tag name="MINAME" val="MI"/>
</p:tagLst>
</file>

<file path=ppt/tags/tag132.xml><?xml version="1.0" encoding="utf-8"?>
<p:tagLst xmlns:a="http://schemas.openxmlformats.org/drawingml/2006/main" xmlns:r="http://schemas.openxmlformats.org/officeDocument/2006/relationships" xmlns:p="http://schemas.openxmlformats.org/presentationml/2006/main">
  <p:tag name="MINAME" val="MI"/>
</p:tagLst>
</file>

<file path=ppt/tags/tag133.xml><?xml version="1.0" encoding="utf-8"?>
<p:tagLst xmlns:a="http://schemas.openxmlformats.org/drawingml/2006/main" xmlns:r="http://schemas.openxmlformats.org/officeDocument/2006/relationships" xmlns:p="http://schemas.openxmlformats.org/presentationml/2006/main">
  <p:tag name="MINAME" val="MI"/>
</p:tagLst>
</file>

<file path=ppt/tags/tag134.xml><?xml version="1.0" encoding="utf-8"?>
<p:tagLst xmlns:a="http://schemas.openxmlformats.org/drawingml/2006/main" xmlns:r="http://schemas.openxmlformats.org/officeDocument/2006/relationships" xmlns:p="http://schemas.openxmlformats.org/presentationml/2006/main">
  <p:tag name="MINAME" val="MI"/>
</p:tagLst>
</file>

<file path=ppt/tags/tag135.xml><?xml version="1.0" encoding="utf-8"?>
<p:tagLst xmlns:a="http://schemas.openxmlformats.org/drawingml/2006/main" xmlns:r="http://schemas.openxmlformats.org/officeDocument/2006/relationships" xmlns:p="http://schemas.openxmlformats.org/presentationml/2006/main">
  <p:tag name="MINAME" val="MI"/>
</p:tagLst>
</file>

<file path=ppt/tags/tag136.xml><?xml version="1.0" encoding="utf-8"?>
<p:tagLst xmlns:a="http://schemas.openxmlformats.org/drawingml/2006/main" xmlns:r="http://schemas.openxmlformats.org/officeDocument/2006/relationships" xmlns:p="http://schemas.openxmlformats.org/presentationml/2006/main">
  <p:tag name="MINAME" val="MI"/>
</p:tagLst>
</file>

<file path=ppt/tags/tag137.xml><?xml version="1.0" encoding="utf-8"?>
<p:tagLst xmlns:a="http://schemas.openxmlformats.org/drawingml/2006/main" xmlns:r="http://schemas.openxmlformats.org/officeDocument/2006/relationships" xmlns:p="http://schemas.openxmlformats.org/presentationml/2006/main">
  <p:tag name="MINAME" val="MI"/>
</p:tagLst>
</file>

<file path=ppt/tags/tag138.xml><?xml version="1.0" encoding="utf-8"?>
<p:tagLst xmlns:a="http://schemas.openxmlformats.org/drawingml/2006/main" xmlns:r="http://schemas.openxmlformats.org/officeDocument/2006/relationships" xmlns:p="http://schemas.openxmlformats.org/presentationml/2006/main">
  <p:tag name="MINAME" val="MI"/>
</p:tagLst>
</file>

<file path=ppt/tags/tag139.xml><?xml version="1.0" encoding="utf-8"?>
<p:tagLst xmlns:a="http://schemas.openxmlformats.org/drawingml/2006/main" xmlns:r="http://schemas.openxmlformats.org/officeDocument/2006/relationships" xmlns:p="http://schemas.openxmlformats.org/presentationml/2006/main">
  <p:tag name="MINAME" val="MI"/>
</p:tagLst>
</file>

<file path=ppt/tags/tag14.xml><?xml version="1.0" encoding="utf-8"?>
<p:tagLst xmlns:a="http://schemas.openxmlformats.org/drawingml/2006/main" xmlns:r="http://schemas.openxmlformats.org/officeDocument/2006/relationships" xmlns:p="http://schemas.openxmlformats.org/presentationml/2006/main">
  <p:tag name="MINAME" val="MI"/>
</p:tagLst>
</file>

<file path=ppt/tags/tag140.xml><?xml version="1.0" encoding="utf-8"?>
<p:tagLst xmlns:a="http://schemas.openxmlformats.org/drawingml/2006/main" xmlns:r="http://schemas.openxmlformats.org/officeDocument/2006/relationships" xmlns:p="http://schemas.openxmlformats.org/presentationml/2006/main">
  <p:tag name="MINAME" val="MI"/>
</p:tagLst>
</file>

<file path=ppt/tags/tag141.xml><?xml version="1.0" encoding="utf-8"?>
<p:tagLst xmlns:a="http://schemas.openxmlformats.org/drawingml/2006/main" xmlns:r="http://schemas.openxmlformats.org/officeDocument/2006/relationships" xmlns:p="http://schemas.openxmlformats.org/presentationml/2006/main">
  <p:tag name="MINAME" val="MI"/>
</p:tagLst>
</file>

<file path=ppt/tags/tag142.xml><?xml version="1.0" encoding="utf-8"?>
<p:tagLst xmlns:a="http://schemas.openxmlformats.org/drawingml/2006/main" xmlns:r="http://schemas.openxmlformats.org/officeDocument/2006/relationships" xmlns:p="http://schemas.openxmlformats.org/presentationml/2006/main">
  <p:tag name="MINAME" val="MI"/>
</p:tagLst>
</file>

<file path=ppt/tags/tag143.xml><?xml version="1.0" encoding="utf-8"?>
<p:tagLst xmlns:a="http://schemas.openxmlformats.org/drawingml/2006/main" xmlns:r="http://schemas.openxmlformats.org/officeDocument/2006/relationships" xmlns:p="http://schemas.openxmlformats.org/presentationml/2006/main">
  <p:tag name="MINAME" val="MI"/>
</p:tagLst>
</file>

<file path=ppt/tags/tag144.xml><?xml version="1.0" encoding="utf-8"?>
<p:tagLst xmlns:a="http://schemas.openxmlformats.org/drawingml/2006/main" xmlns:r="http://schemas.openxmlformats.org/officeDocument/2006/relationships" xmlns:p="http://schemas.openxmlformats.org/presentationml/2006/main">
  <p:tag name="MINAME" val="MI"/>
</p:tagLst>
</file>

<file path=ppt/tags/tag145.xml><?xml version="1.0" encoding="utf-8"?>
<p:tagLst xmlns:a="http://schemas.openxmlformats.org/drawingml/2006/main" xmlns:r="http://schemas.openxmlformats.org/officeDocument/2006/relationships" xmlns:p="http://schemas.openxmlformats.org/presentationml/2006/main">
  <p:tag name="MINAME" val="MI"/>
</p:tagLst>
</file>

<file path=ppt/tags/tag146.xml><?xml version="1.0" encoding="utf-8"?>
<p:tagLst xmlns:a="http://schemas.openxmlformats.org/drawingml/2006/main" xmlns:r="http://schemas.openxmlformats.org/officeDocument/2006/relationships" xmlns:p="http://schemas.openxmlformats.org/presentationml/2006/main">
  <p:tag name="MINAME" val="MI"/>
</p:tagLst>
</file>

<file path=ppt/tags/tag147.xml><?xml version="1.0" encoding="utf-8"?>
<p:tagLst xmlns:a="http://schemas.openxmlformats.org/drawingml/2006/main" xmlns:r="http://schemas.openxmlformats.org/officeDocument/2006/relationships" xmlns:p="http://schemas.openxmlformats.org/presentationml/2006/main">
  <p:tag name="MINAME" val="MI"/>
</p:tagLst>
</file>

<file path=ppt/tags/tag148.xml><?xml version="1.0" encoding="utf-8"?>
<p:tagLst xmlns:a="http://schemas.openxmlformats.org/drawingml/2006/main" xmlns:r="http://schemas.openxmlformats.org/officeDocument/2006/relationships" xmlns:p="http://schemas.openxmlformats.org/presentationml/2006/main">
  <p:tag name="MINAME" val="MI"/>
</p:tagLst>
</file>

<file path=ppt/tags/tag149.xml><?xml version="1.0" encoding="utf-8"?>
<p:tagLst xmlns:a="http://schemas.openxmlformats.org/drawingml/2006/main" xmlns:r="http://schemas.openxmlformats.org/officeDocument/2006/relationships" xmlns:p="http://schemas.openxmlformats.org/presentationml/2006/main">
  <p:tag name="MINAME" val="MI"/>
</p:tagLst>
</file>

<file path=ppt/tags/tag15.xml><?xml version="1.0" encoding="utf-8"?>
<p:tagLst xmlns:a="http://schemas.openxmlformats.org/drawingml/2006/main" xmlns:r="http://schemas.openxmlformats.org/officeDocument/2006/relationships" xmlns:p="http://schemas.openxmlformats.org/presentationml/2006/main">
  <p:tag name="MINAME" val="MI"/>
</p:tagLst>
</file>

<file path=ppt/tags/tag150.xml><?xml version="1.0" encoding="utf-8"?>
<p:tagLst xmlns:a="http://schemas.openxmlformats.org/drawingml/2006/main" xmlns:r="http://schemas.openxmlformats.org/officeDocument/2006/relationships" xmlns:p="http://schemas.openxmlformats.org/presentationml/2006/main">
  <p:tag name="MINAME" val="MI"/>
</p:tagLst>
</file>

<file path=ppt/tags/tag151.xml><?xml version="1.0" encoding="utf-8"?>
<p:tagLst xmlns:a="http://schemas.openxmlformats.org/drawingml/2006/main" xmlns:r="http://schemas.openxmlformats.org/officeDocument/2006/relationships" xmlns:p="http://schemas.openxmlformats.org/presentationml/2006/main">
  <p:tag name="MINAME" val="MI"/>
</p:tagLst>
</file>

<file path=ppt/tags/tag152.xml><?xml version="1.0" encoding="utf-8"?>
<p:tagLst xmlns:a="http://schemas.openxmlformats.org/drawingml/2006/main" xmlns:r="http://schemas.openxmlformats.org/officeDocument/2006/relationships" xmlns:p="http://schemas.openxmlformats.org/presentationml/2006/main">
  <p:tag name="MINAME" val="MI"/>
</p:tagLst>
</file>

<file path=ppt/tags/tag153.xml><?xml version="1.0" encoding="utf-8"?>
<p:tagLst xmlns:a="http://schemas.openxmlformats.org/drawingml/2006/main" xmlns:r="http://schemas.openxmlformats.org/officeDocument/2006/relationships" xmlns:p="http://schemas.openxmlformats.org/presentationml/2006/main">
  <p:tag name="MINAME" val="MI"/>
</p:tagLst>
</file>

<file path=ppt/tags/tag154.xml><?xml version="1.0" encoding="utf-8"?>
<p:tagLst xmlns:a="http://schemas.openxmlformats.org/drawingml/2006/main" xmlns:r="http://schemas.openxmlformats.org/officeDocument/2006/relationships" xmlns:p="http://schemas.openxmlformats.org/presentationml/2006/main">
  <p:tag name="MINAME" val="MI"/>
</p:tagLst>
</file>

<file path=ppt/tags/tag155.xml><?xml version="1.0" encoding="utf-8"?>
<p:tagLst xmlns:a="http://schemas.openxmlformats.org/drawingml/2006/main" xmlns:r="http://schemas.openxmlformats.org/officeDocument/2006/relationships" xmlns:p="http://schemas.openxmlformats.org/presentationml/2006/main">
  <p:tag name="MINAME" val="MI"/>
</p:tagLst>
</file>

<file path=ppt/tags/tag156.xml><?xml version="1.0" encoding="utf-8"?>
<p:tagLst xmlns:a="http://schemas.openxmlformats.org/drawingml/2006/main" xmlns:r="http://schemas.openxmlformats.org/officeDocument/2006/relationships" xmlns:p="http://schemas.openxmlformats.org/presentationml/2006/main">
  <p:tag name="MINAME" val="MI"/>
</p:tagLst>
</file>

<file path=ppt/tags/tag157.xml><?xml version="1.0" encoding="utf-8"?>
<p:tagLst xmlns:a="http://schemas.openxmlformats.org/drawingml/2006/main" xmlns:r="http://schemas.openxmlformats.org/officeDocument/2006/relationships" xmlns:p="http://schemas.openxmlformats.org/presentationml/2006/main">
  <p:tag name="MINAME" val="MI"/>
</p:tagLst>
</file>

<file path=ppt/tags/tag158.xml><?xml version="1.0" encoding="utf-8"?>
<p:tagLst xmlns:a="http://schemas.openxmlformats.org/drawingml/2006/main" xmlns:r="http://schemas.openxmlformats.org/officeDocument/2006/relationships" xmlns:p="http://schemas.openxmlformats.org/presentationml/2006/main">
  <p:tag name="MINAME" val="MI"/>
</p:tagLst>
</file>

<file path=ppt/tags/tag159.xml><?xml version="1.0" encoding="utf-8"?>
<p:tagLst xmlns:a="http://schemas.openxmlformats.org/drawingml/2006/main" xmlns:r="http://schemas.openxmlformats.org/officeDocument/2006/relationships" xmlns:p="http://schemas.openxmlformats.org/presentationml/2006/main">
  <p:tag name="MINAME" val="MI"/>
</p:tagLst>
</file>

<file path=ppt/tags/tag16.xml><?xml version="1.0" encoding="utf-8"?>
<p:tagLst xmlns:a="http://schemas.openxmlformats.org/drawingml/2006/main" xmlns:r="http://schemas.openxmlformats.org/officeDocument/2006/relationships" xmlns:p="http://schemas.openxmlformats.org/presentationml/2006/main">
  <p:tag name="MINAME" val="MI"/>
</p:tagLst>
</file>

<file path=ppt/tags/tag160.xml><?xml version="1.0" encoding="utf-8"?>
<p:tagLst xmlns:a="http://schemas.openxmlformats.org/drawingml/2006/main" xmlns:r="http://schemas.openxmlformats.org/officeDocument/2006/relationships" xmlns:p="http://schemas.openxmlformats.org/presentationml/2006/main">
  <p:tag name="MINAME" val="MI"/>
</p:tagLst>
</file>

<file path=ppt/tags/tag161.xml><?xml version="1.0" encoding="utf-8"?>
<p:tagLst xmlns:a="http://schemas.openxmlformats.org/drawingml/2006/main" xmlns:r="http://schemas.openxmlformats.org/officeDocument/2006/relationships" xmlns:p="http://schemas.openxmlformats.org/presentationml/2006/main">
  <p:tag name="MINAME" val="MI"/>
</p:tagLst>
</file>

<file path=ppt/tags/tag162.xml><?xml version="1.0" encoding="utf-8"?>
<p:tagLst xmlns:a="http://schemas.openxmlformats.org/drawingml/2006/main" xmlns:r="http://schemas.openxmlformats.org/officeDocument/2006/relationships" xmlns:p="http://schemas.openxmlformats.org/presentationml/2006/main">
  <p:tag name="MINAME" val="MI"/>
</p:tagLst>
</file>

<file path=ppt/tags/tag163.xml><?xml version="1.0" encoding="utf-8"?>
<p:tagLst xmlns:a="http://schemas.openxmlformats.org/drawingml/2006/main" xmlns:r="http://schemas.openxmlformats.org/officeDocument/2006/relationships" xmlns:p="http://schemas.openxmlformats.org/presentationml/2006/main">
  <p:tag name="MINAME" val="MI"/>
</p:tagLst>
</file>

<file path=ppt/tags/tag164.xml><?xml version="1.0" encoding="utf-8"?>
<p:tagLst xmlns:a="http://schemas.openxmlformats.org/drawingml/2006/main" xmlns:r="http://schemas.openxmlformats.org/officeDocument/2006/relationships" xmlns:p="http://schemas.openxmlformats.org/presentationml/2006/main">
  <p:tag name="MINAME" val="MI"/>
</p:tagLst>
</file>

<file path=ppt/tags/tag165.xml><?xml version="1.0" encoding="utf-8"?>
<p:tagLst xmlns:a="http://schemas.openxmlformats.org/drawingml/2006/main" xmlns:r="http://schemas.openxmlformats.org/officeDocument/2006/relationships" xmlns:p="http://schemas.openxmlformats.org/presentationml/2006/main">
  <p:tag name="MINAME" val="MI"/>
</p:tagLst>
</file>

<file path=ppt/tags/tag166.xml><?xml version="1.0" encoding="utf-8"?>
<p:tagLst xmlns:a="http://schemas.openxmlformats.org/drawingml/2006/main" xmlns:r="http://schemas.openxmlformats.org/officeDocument/2006/relationships" xmlns:p="http://schemas.openxmlformats.org/presentationml/2006/main">
  <p:tag name="MINAME" val="MI"/>
</p:tagLst>
</file>

<file path=ppt/tags/tag167.xml><?xml version="1.0" encoding="utf-8"?>
<p:tagLst xmlns:a="http://schemas.openxmlformats.org/drawingml/2006/main" xmlns:r="http://schemas.openxmlformats.org/officeDocument/2006/relationships" xmlns:p="http://schemas.openxmlformats.org/presentationml/2006/main">
  <p:tag name="MINAME" val="MI"/>
</p:tagLst>
</file>

<file path=ppt/tags/tag168.xml><?xml version="1.0" encoding="utf-8"?>
<p:tagLst xmlns:a="http://schemas.openxmlformats.org/drawingml/2006/main" xmlns:r="http://schemas.openxmlformats.org/officeDocument/2006/relationships" xmlns:p="http://schemas.openxmlformats.org/presentationml/2006/main">
  <p:tag name="MINAME" val="MI"/>
</p:tagLst>
</file>

<file path=ppt/tags/tag169.xml><?xml version="1.0" encoding="utf-8"?>
<p:tagLst xmlns:a="http://schemas.openxmlformats.org/drawingml/2006/main" xmlns:r="http://schemas.openxmlformats.org/officeDocument/2006/relationships" xmlns:p="http://schemas.openxmlformats.org/presentationml/2006/main">
  <p:tag name="MINAME" val="MI"/>
</p:tagLst>
</file>

<file path=ppt/tags/tag17.xml><?xml version="1.0" encoding="utf-8"?>
<p:tagLst xmlns:a="http://schemas.openxmlformats.org/drawingml/2006/main" xmlns:r="http://schemas.openxmlformats.org/officeDocument/2006/relationships" xmlns:p="http://schemas.openxmlformats.org/presentationml/2006/main">
  <p:tag name="MINAME" val="MI"/>
</p:tagLst>
</file>

<file path=ppt/tags/tag170.xml><?xml version="1.0" encoding="utf-8"?>
<p:tagLst xmlns:a="http://schemas.openxmlformats.org/drawingml/2006/main" xmlns:r="http://schemas.openxmlformats.org/officeDocument/2006/relationships" xmlns:p="http://schemas.openxmlformats.org/presentationml/2006/main">
  <p:tag name="MINAME" val="MI"/>
</p:tagLst>
</file>

<file path=ppt/tags/tag171.xml><?xml version="1.0" encoding="utf-8"?>
<p:tagLst xmlns:a="http://schemas.openxmlformats.org/drawingml/2006/main" xmlns:r="http://schemas.openxmlformats.org/officeDocument/2006/relationships" xmlns:p="http://schemas.openxmlformats.org/presentationml/2006/main">
  <p:tag name="MINAME" val="MI"/>
</p:tagLst>
</file>

<file path=ppt/tags/tag172.xml><?xml version="1.0" encoding="utf-8"?>
<p:tagLst xmlns:a="http://schemas.openxmlformats.org/drawingml/2006/main" xmlns:r="http://schemas.openxmlformats.org/officeDocument/2006/relationships" xmlns:p="http://schemas.openxmlformats.org/presentationml/2006/main">
  <p:tag name="MINAME" val="MI"/>
</p:tagLst>
</file>

<file path=ppt/tags/tag173.xml><?xml version="1.0" encoding="utf-8"?>
<p:tagLst xmlns:a="http://schemas.openxmlformats.org/drawingml/2006/main" xmlns:r="http://schemas.openxmlformats.org/officeDocument/2006/relationships" xmlns:p="http://schemas.openxmlformats.org/presentationml/2006/main">
  <p:tag name="MINAME" val="MI"/>
</p:tagLst>
</file>

<file path=ppt/tags/tag174.xml><?xml version="1.0" encoding="utf-8"?>
<p:tagLst xmlns:a="http://schemas.openxmlformats.org/drawingml/2006/main" xmlns:r="http://schemas.openxmlformats.org/officeDocument/2006/relationships" xmlns:p="http://schemas.openxmlformats.org/presentationml/2006/main">
  <p:tag name="MINAME" val="MI"/>
</p:tagLst>
</file>

<file path=ppt/tags/tag175.xml><?xml version="1.0" encoding="utf-8"?>
<p:tagLst xmlns:a="http://schemas.openxmlformats.org/drawingml/2006/main" xmlns:r="http://schemas.openxmlformats.org/officeDocument/2006/relationships" xmlns:p="http://schemas.openxmlformats.org/presentationml/2006/main">
  <p:tag name="MINAME" val="MI"/>
</p:tagLst>
</file>

<file path=ppt/tags/tag176.xml><?xml version="1.0" encoding="utf-8"?>
<p:tagLst xmlns:a="http://schemas.openxmlformats.org/drawingml/2006/main" xmlns:r="http://schemas.openxmlformats.org/officeDocument/2006/relationships" xmlns:p="http://schemas.openxmlformats.org/presentationml/2006/main">
  <p:tag name="MINAME" val="MI"/>
</p:tagLst>
</file>

<file path=ppt/tags/tag177.xml><?xml version="1.0" encoding="utf-8"?>
<p:tagLst xmlns:a="http://schemas.openxmlformats.org/drawingml/2006/main" xmlns:r="http://schemas.openxmlformats.org/officeDocument/2006/relationships" xmlns:p="http://schemas.openxmlformats.org/presentationml/2006/main">
  <p:tag name="MINAME" val="MI"/>
</p:tagLst>
</file>

<file path=ppt/tags/tag178.xml><?xml version="1.0" encoding="utf-8"?>
<p:tagLst xmlns:a="http://schemas.openxmlformats.org/drawingml/2006/main" xmlns:r="http://schemas.openxmlformats.org/officeDocument/2006/relationships" xmlns:p="http://schemas.openxmlformats.org/presentationml/2006/main">
  <p:tag name="MINAME" val="MI"/>
</p:tagLst>
</file>

<file path=ppt/tags/tag179.xml><?xml version="1.0" encoding="utf-8"?>
<p:tagLst xmlns:a="http://schemas.openxmlformats.org/drawingml/2006/main" xmlns:r="http://schemas.openxmlformats.org/officeDocument/2006/relationships" xmlns:p="http://schemas.openxmlformats.org/presentationml/2006/main">
  <p:tag name="MINAME" val="MI"/>
</p:tagLst>
</file>

<file path=ppt/tags/tag18.xml><?xml version="1.0" encoding="utf-8"?>
<p:tagLst xmlns:a="http://schemas.openxmlformats.org/drawingml/2006/main" xmlns:r="http://schemas.openxmlformats.org/officeDocument/2006/relationships" xmlns:p="http://schemas.openxmlformats.org/presentationml/2006/main">
  <p:tag name="MINAME" val="MI"/>
</p:tagLst>
</file>

<file path=ppt/tags/tag180.xml><?xml version="1.0" encoding="utf-8"?>
<p:tagLst xmlns:a="http://schemas.openxmlformats.org/drawingml/2006/main" xmlns:r="http://schemas.openxmlformats.org/officeDocument/2006/relationships" xmlns:p="http://schemas.openxmlformats.org/presentationml/2006/main">
  <p:tag name="MINAME" val="MI"/>
</p:tagLst>
</file>

<file path=ppt/tags/tag181.xml><?xml version="1.0" encoding="utf-8"?>
<p:tagLst xmlns:a="http://schemas.openxmlformats.org/drawingml/2006/main" xmlns:r="http://schemas.openxmlformats.org/officeDocument/2006/relationships" xmlns:p="http://schemas.openxmlformats.org/presentationml/2006/main">
  <p:tag name="MINAME" val="MI"/>
</p:tagLst>
</file>

<file path=ppt/tags/tag182.xml><?xml version="1.0" encoding="utf-8"?>
<p:tagLst xmlns:a="http://schemas.openxmlformats.org/drawingml/2006/main" xmlns:r="http://schemas.openxmlformats.org/officeDocument/2006/relationships" xmlns:p="http://schemas.openxmlformats.org/presentationml/2006/main">
  <p:tag name="MINAME" val="MI"/>
</p:tagLst>
</file>

<file path=ppt/tags/tag183.xml><?xml version="1.0" encoding="utf-8"?>
<p:tagLst xmlns:a="http://schemas.openxmlformats.org/drawingml/2006/main" xmlns:r="http://schemas.openxmlformats.org/officeDocument/2006/relationships" xmlns:p="http://schemas.openxmlformats.org/presentationml/2006/main">
  <p:tag name="MINAME" val="MI"/>
</p:tagLst>
</file>

<file path=ppt/tags/tag184.xml><?xml version="1.0" encoding="utf-8"?>
<p:tagLst xmlns:a="http://schemas.openxmlformats.org/drawingml/2006/main" xmlns:r="http://schemas.openxmlformats.org/officeDocument/2006/relationships" xmlns:p="http://schemas.openxmlformats.org/presentationml/2006/main">
  <p:tag name="MINAME" val="MI"/>
</p:tagLst>
</file>

<file path=ppt/tags/tag185.xml><?xml version="1.0" encoding="utf-8"?>
<p:tagLst xmlns:a="http://schemas.openxmlformats.org/drawingml/2006/main" xmlns:r="http://schemas.openxmlformats.org/officeDocument/2006/relationships" xmlns:p="http://schemas.openxmlformats.org/presentationml/2006/main">
  <p:tag name="MINAME" val="MI"/>
</p:tagLst>
</file>

<file path=ppt/tags/tag186.xml><?xml version="1.0" encoding="utf-8"?>
<p:tagLst xmlns:a="http://schemas.openxmlformats.org/drawingml/2006/main" xmlns:r="http://schemas.openxmlformats.org/officeDocument/2006/relationships" xmlns:p="http://schemas.openxmlformats.org/presentationml/2006/main">
  <p:tag name="MINAME" val="MI"/>
</p:tagLst>
</file>

<file path=ppt/tags/tag187.xml><?xml version="1.0" encoding="utf-8"?>
<p:tagLst xmlns:a="http://schemas.openxmlformats.org/drawingml/2006/main" xmlns:r="http://schemas.openxmlformats.org/officeDocument/2006/relationships" xmlns:p="http://schemas.openxmlformats.org/presentationml/2006/main">
  <p:tag name="MINAME" val="MI"/>
</p:tagLst>
</file>

<file path=ppt/tags/tag188.xml><?xml version="1.0" encoding="utf-8"?>
<p:tagLst xmlns:a="http://schemas.openxmlformats.org/drawingml/2006/main" xmlns:r="http://schemas.openxmlformats.org/officeDocument/2006/relationships" xmlns:p="http://schemas.openxmlformats.org/presentationml/2006/main">
  <p:tag name="MINAME" val="MI"/>
</p:tagLst>
</file>

<file path=ppt/tags/tag189.xml><?xml version="1.0" encoding="utf-8"?>
<p:tagLst xmlns:a="http://schemas.openxmlformats.org/drawingml/2006/main" xmlns:r="http://schemas.openxmlformats.org/officeDocument/2006/relationships" xmlns:p="http://schemas.openxmlformats.org/presentationml/2006/main">
  <p:tag name="MINAME" val="MI"/>
</p:tagLst>
</file>

<file path=ppt/tags/tag19.xml><?xml version="1.0" encoding="utf-8"?>
<p:tagLst xmlns:a="http://schemas.openxmlformats.org/drawingml/2006/main" xmlns:r="http://schemas.openxmlformats.org/officeDocument/2006/relationships" xmlns:p="http://schemas.openxmlformats.org/presentationml/2006/main">
  <p:tag name="MINAME" val="MI"/>
</p:tagLst>
</file>

<file path=ppt/tags/tag190.xml><?xml version="1.0" encoding="utf-8"?>
<p:tagLst xmlns:a="http://schemas.openxmlformats.org/drawingml/2006/main" xmlns:r="http://schemas.openxmlformats.org/officeDocument/2006/relationships" xmlns:p="http://schemas.openxmlformats.org/presentationml/2006/main">
  <p:tag name="MINAME" val="MI"/>
</p:tagLst>
</file>

<file path=ppt/tags/tag191.xml><?xml version="1.0" encoding="utf-8"?>
<p:tagLst xmlns:a="http://schemas.openxmlformats.org/drawingml/2006/main" xmlns:r="http://schemas.openxmlformats.org/officeDocument/2006/relationships" xmlns:p="http://schemas.openxmlformats.org/presentationml/2006/main">
  <p:tag name="MINAME" val="MI"/>
</p:tagLst>
</file>

<file path=ppt/tags/tag192.xml><?xml version="1.0" encoding="utf-8"?>
<p:tagLst xmlns:a="http://schemas.openxmlformats.org/drawingml/2006/main" xmlns:r="http://schemas.openxmlformats.org/officeDocument/2006/relationships" xmlns:p="http://schemas.openxmlformats.org/presentationml/2006/main">
  <p:tag name="MINAME" val="MI"/>
</p:tagLst>
</file>

<file path=ppt/tags/tag193.xml><?xml version="1.0" encoding="utf-8"?>
<p:tagLst xmlns:a="http://schemas.openxmlformats.org/drawingml/2006/main" xmlns:r="http://schemas.openxmlformats.org/officeDocument/2006/relationships" xmlns:p="http://schemas.openxmlformats.org/presentationml/2006/main">
  <p:tag name="MINAME" val="MI"/>
</p:tagLst>
</file>

<file path=ppt/tags/tag194.xml><?xml version="1.0" encoding="utf-8"?>
<p:tagLst xmlns:a="http://schemas.openxmlformats.org/drawingml/2006/main" xmlns:r="http://schemas.openxmlformats.org/officeDocument/2006/relationships" xmlns:p="http://schemas.openxmlformats.org/presentationml/2006/main">
  <p:tag name="MINAME" val="MI"/>
</p:tagLst>
</file>

<file path=ppt/tags/tag195.xml><?xml version="1.0" encoding="utf-8"?>
<p:tagLst xmlns:a="http://schemas.openxmlformats.org/drawingml/2006/main" xmlns:r="http://schemas.openxmlformats.org/officeDocument/2006/relationships" xmlns:p="http://schemas.openxmlformats.org/presentationml/2006/main">
  <p:tag name="MINAME" val="MI"/>
</p:tagLst>
</file>

<file path=ppt/tags/tag196.xml><?xml version="1.0" encoding="utf-8"?>
<p:tagLst xmlns:a="http://schemas.openxmlformats.org/drawingml/2006/main" xmlns:r="http://schemas.openxmlformats.org/officeDocument/2006/relationships" xmlns:p="http://schemas.openxmlformats.org/presentationml/2006/main">
  <p:tag name="MINAME" val="MI"/>
</p:tagLst>
</file>

<file path=ppt/tags/tag197.xml><?xml version="1.0" encoding="utf-8"?>
<p:tagLst xmlns:a="http://schemas.openxmlformats.org/drawingml/2006/main" xmlns:r="http://schemas.openxmlformats.org/officeDocument/2006/relationships" xmlns:p="http://schemas.openxmlformats.org/presentationml/2006/main">
  <p:tag name="MINAME" val="MI"/>
</p:tagLst>
</file>

<file path=ppt/tags/tag198.xml><?xml version="1.0" encoding="utf-8"?>
<p:tagLst xmlns:a="http://schemas.openxmlformats.org/drawingml/2006/main" xmlns:r="http://schemas.openxmlformats.org/officeDocument/2006/relationships" xmlns:p="http://schemas.openxmlformats.org/presentationml/2006/main">
  <p:tag name="MINAME" val="MI"/>
</p:tagLst>
</file>

<file path=ppt/tags/tag199.xml><?xml version="1.0" encoding="utf-8"?>
<p:tagLst xmlns:a="http://schemas.openxmlformats.org/drawingml/2006/main" xmlns:r="http://schemas.openxmlformats.org/officeDocument/2006/relationships" xmlns:p="http://schemas.openxmlformats.org/presentationml/2006/main">
  <p:tag name="MINAME" val="MI"/>
</p:tagLst>
</file>

<file path=ppt/tags/tag2.xml><?xml version="1.0" encoding="utf-8"?>
<p:tagLst xmlns:a="http://schemas.openxmlformats.org/drawingml/2006/main" xmlns:r="http://schemas.openxmlformats.org/officeDocument/2006/relationships" xmlns:p="http://schemas.openxmlformats.org/presentationml/2006/main">
  <p:tag name="MINAME" val="MI"/>
</p:tagLst>
</file>

<file path=ppt/tags/tag20.xml><?xml version="1.0" encoding="utf-8"?>
<p:tagLst xmlns:a="http://schemas.openxmlformats.org/drawingml/2006/main" xmlns:r="http://schemas.openxmlformats.org/officeDocument/2006/relationships" xmlns:p="http://schemas.openxmlformats.org/presentationml/2006/main">
  <p:tag name="MINAME" val="MI"/>
</p:tagLst>
</file>

<file path=ppt/tags/tag200.xml><?xml version="1.0" encoding="utf-8"?>
<p:tagLst xmlns:a="http://schemas.openxmlformats.org/drawingml/2006/main" xmlns:r="http://schemas.openxmlformats.org/officeDocument/2006/relationships" xmlns:p="http://schemas.openxmlformats.org/presentationml/2006/main">
  <p:tag name="MINAME" val="MI"/>
</p:tagLst>
</file>

<file path=ppt/tags/tag201.xml><?xml version="1.0" encoding="utf-8"?>
<p:tagLst xmlns:a="http://schemas.openxmlformats.org/drawingml/2006/main" xmlns:r="http://schemas.openxmlformats.org/officeDocument/2006/relationships" xmlns:p="http://schemas.openxmlformats.org/presentationml/2006/main">
  <p:tag name="MINAME" val="MI"/>
</p:tagLst>
</file>

<file path=ppt/tags/tag202.xml><?xml version="1.0" encoding="utf-8"?>
<p:tagLst xmlns:a="http://schemas.openxmlformats.org/drawingml/2006/main" xmlns:r="http://schemas.openxmlformats.org/officeDocument/2006/relationships" xmlns:p="http://schemas.openxmlformats.org/presentationml/2006/main">
  <p:tag name="MINAME" val="MI"/>
</p:tagLst>
</file>

<file path=ppt/tags/tag203.xml><?xml version="1.0" encoding="utf-8"?>
<p:tagLst xmlns:a="http://schemas.openxmlformats.org/drawingml/2006/main" xmlns:r="http://schemas.openxmlformats.org/officeDocument/2006/relationships" xmlns:p="http://schemas.openxmlformats.org/presentationml/2006/main">
  <p:tag name="MINAME" val="MI"/>
</p:tagLst>
</file>

<file path=ppt/tags/tag204.xml><?xml version="1.0" encoding="utf-8"?>
<p:tagLst xmlns:a="http://schemas.openxmlformats.org/drawingml/2006/main" xmlns:r="http://schemas.openxmlformats.org/officeDocument/2006/relationships" xmlns:p="http://schemas.openxmlformats.org/presentationml/2006/main">
  <p:tag name="MINAME" val="MI"/>
</p:tagLst>
</file>

<file path=ppt/tags/tag205.xml><?xml version="1.0" encoding="utf-8"?>
<p:tagLst xmlns:a="http://schemas.openxmlformats.org/drawingml/2006/main" xmlns:r="http://schemas.openxmlformats.org/officeDocument/2006/relationships" xmlns:p="http://schemas.openxmlformats.org/presentationml/2006/main">
  <p:tag name="MINAME" val="MI"/>
</p:tagLst>
</file>

<file path=ppt/tags/tag206.xml><?xml version="1.0" encoding="utf-8"?>
<p:tagLst xmlns:a="http://schemas.openxmlformats.org/drawingml/2006/main" xmlns:r="http://schemas.openxmlformats.org/officeDocument/2006/relationships" xmlns:p="http://schemas.openxmlformats.org/presentationml/2006/main">
  <p:tag name="MINAME" val="MI"/>
</p:tagLst>
</file>

<file path=ppt/tags/tag207.xml><?xml version="1.0" encoding="utf-8"?>
<p:tagLst xmlns:a="http://schemas.openxmlformats.org/drawingml/2006/main" xmlns:r="http://schemas.openxmlformats.org/officeDocument/2006/relationships" xmlns:p="http://schemas.openxmlformats.org/presentationml/2006/main">
  <p:tag name="MINAME" val="MI"/>
</p:tagLst>
</file>

<file path=ppt/tags/tag208.xml><?xml version="1.0" encoding="utf-8"?>
<p:tagLst xmlns:a="http://schemas.openxmlformats.org/drawingml/2006/main" xmlns:r="http://schemas.openxmlformats.org/officeDocument/2006/relationships" xmlns:p="http://schemas.openxmlformats.org/presentationml/2006/main">
  <p:tag name="MINAME" val="MI"/>
</p:tagLst>
</file>

<file path=ppt/tags/tag209.xml><?xml version="1.0" encoding="utf-8"?>
<p:tagLst xmlns:a="http://schemas.openxmlformats.org/drawingml/2006/main" xmlns:r="http://schemas.openxmlformats.org/officeDocument/2006/relationships" xmlns:p="http://schemas.openxmlformats.org/presentationml/2006/main">
  <p:tag name="MINAME" val="MI"/>
</p:tagLst>
</file>

<file path=ppt/tags/tag21.xml><?xml version="1.0" encoding="utf-8"?>
<p:tagLst xmlns:a="http://schemas.openxmlformats.org/drawingml/2006/main" xmlns:r="http://schemas.openxmlformats.org/officeDocument/2006/relationships" xmlns:p="http://schemas.openxmlformats.org/presentationml/2006/main">
  <p:tag name="MINAME" val="MI"/>
</p:tagLst>
</file>

<file path=ppt/tags/tag210.xml><?xml version="1.0" encoding="utf-8"?>
<p:tagLst xmlns:a="http://schemas.openxmlformats.org/drawingml/2006/main" xmlns:r="http://schemas.openxmlformats.org/officeDocument/2006/relationships" xmlns:p="http://schemas.openxmlformats.org/presentationml/2006/main">
  <p:tag name="MINAME" val="MI"/>
</p:tagLst>
</file>

<file path=ppt/tags/tag211.xml><?xml version="1.0" encoding="utf-8"?>
<p:tagLst xmlns:a="http://schemas.openxmlformats.org/drawingml/2006/main" xmlns:r="http://schemas.openxmlformats.org/officeDocument/2006/relationships" xmlns:p="http://schemas.openxmlformats.org/presentationml/2006/main">
  <p:tag name="MINAME" val="MI"/>
</p:tagLst>
</file>

<file path=ppt/tags/tag212.xml><?xml version="1.0" encoding="utf-8"?>
<p:tagLst xmlns:a="http://schemas.openxmlformats.org/drawingml/2006/main" xmlns:r="http://schemas.openxmlformats.org/officeDocument/2006/relationships" xmlns:p="http://schemas.openxmlformats.org/presentationml/2006/main">
  <p:tag name="MINAME" val="MI"/>
</p:tagLst>
</file>

<file path=ppt/tags/tag213.xml><?xml version="1.0" encoding="utf-8"?>
<p:tagLst xmlns:a="http://schemas.openxmlformats.org/drawingml/2006/main" xmlns:r="http://schemas.openxmlformats.org/officeDocument/2006/relationships" xmlns:p="http://schemas.openxmlformats.org/presentationml/2006/main">
  <p:tag name="MINAME" val="MI"/>
</p:tagLst>
</file>

<file path=ppt/tags/tag214.xml><?xml version="1.0" encoding="utf-8"?>
<p:tagLst xmlns:a="http://schemas.openxmlformats.org/drawingml/2006/main" xmlns:r="http://schemas.openxmlformats.org/officeDocument/2006/relationships" xmlns:p="http://schemas.openxmlformats.org/presentationml/2006/main">
  <p:tag name="MINAME" val="MI"/>
</p:tagLst>
</file>

<file path=ppt/tags/tag215.xml><?xml version="1.0" encoding="utf-8"?>
<p:tagLst xmlns:a="http://schemas.openxmlformats.org/drawingml/2006/main" xmlns:r="http://schemas.openxmlformats.org/officeDocument/2006/relationships" xmlns:p="http://schemas.openxmlformats.org/presentationml/2006/main">
  <p:tag name="MINAME" val="MI"/>
</p:tagLst>
</file>

<file path=ppt/tags/tag216.xml><?xml version="1.0" encoding="utf-8"?>
<p:tagLst xmlns:a="http://schemas.openxmlformats.org/drawingml/2006/main" xmlns:r="http://schemas.openxmlformats.org/officeDocument/2006/relationships" xmlns:p="http://schemas.openxmlformats.org/presentationml/2006/main">
  <p:tag name="MINAME" val="MI"/>
</p:tagLst>
</file>

<file path=ppt/tags/tag217.xml><?xml version="1.0" encoding="utf-8"?>
<p:tagLst xmlns:a="http://schemas.openxmlformats.org/drawingml/2006/main" xmlns:r="http://schemas.openxmlformats.org/officeDocument/2006/relationships" xmlns:p="http://schemas.openxmlformats.org/presentationml/2006/main">
  <p:tag name="MINAME" val="MI"/>
</p:tagLst>
</file>

<file path=ppt/tags/tag218.xml><?xml version="1.0" encoding="utf-8"?>
<p:tagLst xmlns:a="http://schemas.openxmlformats.org/drawingml/2006/main" xmlns:r="http://schemas.openxmlformats.org/officeDocument/2006/relationships" xmlns:p="http://schemas.openxmlformats.org/presentationml/2006/main">
  <p:tag name="MINAME" val="MI"/>
</p:tagLst>
</file>

<file path=ppt/tags/tag219.xml><?xml version="1.0" encoding="utf-8"?>
<p:tagLst xmlns:a="http://schemas.openxmlformats.org/drawingml/2006/main" xmlns:r="http://schemas.openxmlformats.org/officeDocument/2006/relationships" xmlns:p="http://schemas.openxmlformats.org/presentationml/2006/main">
  <p:tag name="MINAME" val="MI"/>
</p:tagLst>
</file>

<file path=ppt/tags/tag22.xml><?xml version="1.0" encoding="utf-8"?>
<p:tagLst xmlns:a="http://schemas.openxmlformats.org/drawingml/2006/main" xmlns:r="http://schemas.openxmlformats.org/officeDocument/2006/relationships" xmlns:p="http://schemas.openxmlformats.org/presentationml/2006/main">
  <p:tag name="MINAME" val="MI"/>
</p:tagLst>
</file>

<file path=ppt/tags/tag220.xml><?xml version="1.0" encoding="utf-8"?>
<p:tagLst xmlns:a="http://schemas.openxmlformats.org/drawingml/2006/main" xmlns:r="http://schemas.openxmlformats.org/officeDocument/2006/relationships" xmlns:p="http://schemas.openxmlformats.org/presentationml/2006/main">
  <p:tag name="MINAME" val="MI"/>
</p:tagLst>
</file>

<file path=ppt/tags/tag221.xml><?xml version="1.0" encoding="utf-8"?>
<p:tagLst xmlns:a="http://schemas.openxmlformats.org/drawingml/2006/main" xmlns:r="http://schemas.openxmlformats.org/officeDocument/2006/relationships" xmlns:p="http://schemas.openxmlformats.org/presentationml/2006/main">
  <p:tag name="MINAME" val="MI"/>
</p:tagLst>
</file>

<file path=ppt/tags/tag222.xml><?xml version="1.0" encoding="utf-8"?>
<p:tagLst xmlns:a="http://schemas.openxmlformats.org/drawingml/2006/main" xmlns:r="http://schemas.openxmlformats.org/officeDocument/2006/relationships" xmlns:p="http://schemas.openxmlformats.org/presentationml/2006/main">
  <p:tag name="MINAME" val="MI"/>
</p:tagLst>
</file>

<file path=ppt/tags/tag223.xml><?xml version="1.0" encoding="utf-8"?>
<p:tagLst xmlns:a="http://schemas.openxmlformats.org/drawingml/2006/main" xmlns:r="http://schemas.openxmlformats.org/officeDocument/2006/relationships" xmlns:p="http://schemas.openxmlformats.org/presentationml/2006/main">
  <p:tag name="MINAME" val="MI"/>
</p:tagLst>
</file>

<file path=ppt/tags/tag224.xml><?xml version="1.0" encoding="utf-8"?>
<p:tagLst xmlns:a="http://schemas.openxmlformats.org/drawingml/2006/main" xmlns:r="http://schemas.openxmlformats.org/officeDocument/2006/relationships" xmlns:p="http://schemas.openxmlformats.org/presentationml/2006/main">
  <p:tag name="MINAME" val="MI"/>
</p:tagLst>
</file>

<file path=ppt/tags/tag225.xml><?xml version="1.0" encoding="utf-8"?>
<p:tagLst xmlns:a="http://schemas.openxmlformats.org/drawingml/2006/main" xmlns:r="http://schemas.openxmlformats.org/officeDocument/2006/relationships" xmlns:p="http://schemas.openxmlformats.org/presentationml/2006/main">
  <p:tag name="MINAME" val="MI"/>
</p:tagLst>
</file>

<file path=ppt/tags/tag226.xml><?xml version="1.0" encoding="utf-8"?>
<p:tagLst xmlns:a="http://schemas.openxmlformats.org/drawingml/2006/main" xmlns:r="http://schemas.openxmlformats.org/officeDocument/2006/relationships" xmlns:p="http://schemas.openxmlformats.org/presentationml/2006/main">
  <p:tag name="MINAME" val="MI"/>
</p:tagLst>
</file>

<file path=ppt/tags/tag227.xml><?xml version="1.0" encoding="utf-8"?>
<p:tagLst xmlns:a="http://schemas.openxmlformats.org/drawingml/2006/main" xmlns:r="http://schemas.openxmlformats.org/officeDocument/2006/relationships" xmlns:p="http://schemas.openxmlformats.org/presentationml/2006/main">
  <p:tag name="MINAME" val="MI"/>
</p:tagLst>
</file>

<file path=ppt/tags/tag228.xml><?xml version="1.0" encoding="utf-8"?>
<p:tagLst xmlns:a="http://schemas.openxmlformats.org/drawingml/2006/main" xmlns:r="http://schemas.openxmlformats.org/officeDocument/2006/relationships" xmlns:p="http://schemas.openxmlformats.org/presentationml/2006/main">
  <p:tag name="MINAME" val="MI"/>
</p:tagLst>
</file>

<file path=ppt/tags/tag229.xml><?xml version="1.0" encoding="utf-8"?>
<p:tagLst xmlns:a="http://schemas.openxmlformats.org/drawingml/2006/main" xmlns:r="http://schemas.openxmlformats.org/officeDocument/2006/relationships" xmlns:p="http://schemas.openxmlformats.org/presentationml/2006/main">
  <p:tag name="MINAME" val="MI"/>
</p:tagLst>
</file>

<file path=ppt/tags/tag23.xml><?xml version="1.0" encoding="utf-8"?>
<p:tagLst xmlns:a="http://schemas.openxmlformats.org/drawingml/2006/main" xmlns:r="http://schemas.openxmlformats.org/officeDocument/2006/relationships" xmlns:p="http://schemas.openxmlformats.org/presentationml/2006/main">
  <p:tag name="MINAME" val="MI"/>
</p:tagLst>
</file>

<file path=ppt/tags/tag230.xml><?xml version="1.0" encoding="utf-8"?>
<p:tagLst xmlns:a="http://schemas.openxmlformats.org/drawingml/2006/main" xmlns:r="http://schemas.openxmlformats.org/officeDocument/2006/relationships" xmlns:p="http://schemas.openxmlformats.org/presentationml/2006/main">
  <p:tag name="MINAME" val="MI"/>
</p:tagLst>
</file>

<file path=ppt/tags/tag231.xml><?xml version="1.0" encoding="utf-8"?>
<p:tagLst xmlns:a="http://schemas.openxmlformats.org/drawingml/2006/main" xmlns:r="http://schemas.openxmlformats.org/officeDocument/2006/relationships" xmlns:p="http://schemas.openxmlformats.org/presentationml/2006/main">
  <p:tag name="MINAME" val="MI"/>
</p:tagLst>
</file>

<file path=ppt/tags/tag232.xml><?xml version="1.0" encoding="utf-8"?>
<p:tagLst xmlns:a="http://schemas.openxmlformats.org/drawingml/2006/main" xmlns:r="http://schemas.openxmlformats.org/officeDocument/2006/relationships" xmlns:p="http://schemas.openxmlformats.org/presentationml/2006/main">
  <p:tag name="MINAME" val="MI"/>
</p:tagLst>
</file>

<file path=ppt/tags/tag233.xml><?xml version="1.0" encoding="utf-8"?>
<p:tagLst xmlns:a="http://schemas.openxmlformats.org/drawingml/2006/main" xmlns:r="http://schemas.openxmlformats.org/officeDocument/2006/relationships" xmlns:p="http://schemas.openxmlformats.org/presentationml/2006/main">
  <p:tag name="MINAME" val="MI"/>
</p:tagLst>
</file>

<file path=ppt/tags/tag234.xml><?xml version="1.0" encoding="utf-8"?>
<p:tagLst xmlns:a="http://schemas.openxmlformats.org/drawingml/2006/main" xmlns:r="http://schemas.openxmlformats.org/officeDocument/2006/relationships" xmlns:p="http://schemas.openxmlformats.org/presentationml/2006/main">
  <p:tag name="MINAME" val="MI"/>
</p:tagLst>
</file>

<file path=ppt/tags/tag235.xml><?xml version="1.0" encoding="utf-8"?>
<p:tagLst xmlns:a="http://schemas.openxmlformats.org/drawingml/2006/main" xmlns:r="http://schemas.openxmlformats.org/officeDocument/2006/relationships" xmlns:p="http://schemas.openxmlformats.org/presentationml/2006/main">
  <p:tag name="MINAME" val="MI"/>
</p:tagLst>
</file>

<file path=ppt/tags/tag236.xml><?xml version="1.0" encoding="utf-8"?>
<p:tagLst xmlns:a="http://schemas.openxmlformats.org/drawingml/2006/main" xmlns:r="http://schemas.openxmlformats.org/officeDocument/2006/relationships" xmlns:p="http://schemas.openxmlformats.org/presentationml/2006/main">
  <p:tag name="MINAME" val="MI"/>
</p:tagLst>
</file>

<file path=ppt/tags/tag237.xml><?xml version="1.0" encoding="utf-8"?>
<p:tagLst xmlns:a="http://schemas.openxmlformats.org/drawingml/2006/main" xmlns:r="http://schemas.openxmlformats.org/officeDocument/2006/relationships" xmlns:p="http://schemas.openxmlformats.org/presentationml/2006/main">
  <p:tag name="MINAME" val="MI"/>
</p:tagLst>
</file>

<file path=ppt/tags/tag238.xml><?xml version="1.0" encoding="utf-8"?>
<p:tagLst xmlns:a="http://schemas.openxmlformats.org/drawingml/2006/main" xmlns:r="http://schemas.openxmlformats.org/officeDocument/2006/relationships" xmlns:p="http://schemas.openxmlformats.org/presentationml/2006/main">
  <p:tag name="MINAME" val="MI"/>
</p:tagLst>
</file>

<file path=ppt/tags/tag239.xml><?xml version="1.0" encoding="utf-8"?>
<p:tagLst xmlns:a="http://schemas.openxmlformats.org/drawingml/2006/main" xmlns:r="http://schemas.openxmlformats.org/officeDocument/2006/relationships" xmlns:p="http://schemas.openxmlformats.org/presentationml/2006/main">
  <p:tag name="MINAME" val="MI"/>
</p:tagLst>
</file>

<file path=ppt/tags/tag24.xml><?xml version="1.0" encoding="utf-8"?>
<p:tagLst xmlns:a="http://schemas.openxmlformats.org/drawingml/2006/main" xmlns:r="http://schemas.openxmlformats.org/officeDocument/2006/relationships" xmlns:p="http://schemas.openxmlformats.org/presentationml/2006/main">
  <p:tag name="MINAME" val="MI"/>
</p:tagLst>
</file>

<file path=ppt/tags/tag240.xml><?xml version="1.0" encoding="utf-8"?>
<p:tagLst xmlns:a="http://schemas.openxmlformats.org/drawingml/2006/main" xmlns:r="http://schemas.openxmlformats.org/officeDocument/2006/relationships" xmlns:p="http://schemas.openxmlformats.org/presentationml/2006/main">
  <p:tag name="MINAME" val="MI"/>
</p:tagLst>
</file>

<file path=ppt/tags/tag241.xml><?xml version="1.0" encoding="utf-8"?>
<p:tagLst xmlns:a="http://schemas.openxmlformats.org/drawingml/2006/main" xmlns:r="http://schemas.openxmlformats.org/officeDocument/2006/relationships" xmlns:p="http://schemas.openxmlformats.org/presentationml/2006/main">
  <p:tag name="MINAME" val="MI"/>
</p:tagLst>
</file>

<file path=ppt/tags/tag242.xml><?xml version="1.0" encoding="utf-8"?>
<p:tagLst xmlns:a="http://schemas.openxmlformats.org/drawingml/2006/main" xmlns:r="http://schemas.openxmlformats.org/officeDocument/2006/relationships" xmlns:p="http://schemas.openxmlformats.org/presentationml/2006/main">
  <p:tag name="MINAME" val="MI"/>
</p:tagLst>
</file>

<file path=ppt/tags/tag243.xml><?xml version="1.0" encoding="utf-8"?>
<p:tagLst xmlns:a="http://schemas.openxmlformats.org/drawingml/2006/main" xmlns:r="http://schemas.openxmlformats.org/officeDocument/2006/relationships" xmlns:p="http://schemas.openxmlformats.org/presentationml/2006/main">
  <p:tag name="MINAME" val="MI"/>
</p:tagLst>
</file>

<file path=ppt/tags/tag244.xml><?xml version="1.0" encoding="utf-8"?>
<p:tagLst xmlns:a="http://schemas.openxmlformats.org/drawingml/2006/main" xmlns:r="http://schemas.openxmlformats.org/officeDocument/2006/relationships" xmlns:p="http://schemas.openxmlformats.org/presentationml/2006/main">
  <p:tag name="MINAME" val="MI"/>
</p:tagLst>
</file>

<file path=ppt/tags/tag245.xml><?xml version="1.0" encoding="utf-8"?>
<p:tagLst xmlns:a="http://schemas.openxmlformats.org/drawingml/2006/main" xmlns:r="http://schemas.openxmlformats.org/officeDocument/2006/relationships" xmlns:p="http://schemas.openxmlformats.org/presentationml/2006/main">
  <p:tag name="MINAME" val="MI"/>
</p:tagLst>
</file>

<file path=ppt/tags/tag246.xml><?xml version="1.0" encoding="utf-8"?>
<p:tagLst xmlns:a="http://schemas.openxmlformats.org/drawingml/2006/main" xmlns:r="http://schemas.openxmlformats.org/officeDocument/2006/relationships" xmlns:p="http://schemas.openxmlformats.org/presentationml/2006/main">
  <p:tag name="MINAME" val="MI"/>
</p:tagLst>
</file>

<file path=ppt/tags/tag247.xml><?xml version="1.0" encoding="utf-8"?>
<p:tagLst xmlns:a="http://schemas.openxmlformats.org/drawingml/2006/main" xmlns:r="http://schemas.openxmlformats.org/officeDocument/2006/relationships" xmlns:p="http://schemas.openxmlformats.org/presentationml/2006/main">
  <p:tag name="MINAME" val="MI"/>
</p:tagLst>
</file>

<file path=ppt/tags/tag248.xml><?xml version="1.0" encoding="utf-8"?>
<p:tagLst xmlns:a="http://schemas.openxmlformats.org/drawingml/2006/main" xmlns:r="http://schemas.openxmlformats.org/officeDocument/2006/relationships" xmlns:p="http://schemas.openxmlformats.org/presentationml/2006/main">
  <p:tag name="MINAME" val="MI"/>
</p:tagLst>
</file>

<file path=ppt/tags/tag249.xml><?xml version="1.0" encoding="utf-8"?>
<p:tagLst xmlns:a="http://schemas.openxmlformats.org/drawingml/2006/main" xmlns:r="http://schemas.openxmlformats.org/officeDocument/2006/relationships" xmlns:p="http://schemas.openxmlformats.org/presentationml/2006/main">
  <p:tag name="MINAME" val="MI"/>
</p:tagLst>
</file>

<file path=ppt/tags/tag25.xml><?xml version="1.0" encoding="utf-8"?>
<p:tagLst xmlns:a="http://schemas.openxmlformats.org/drawingml/2006/main" xmlns:r="http://schemas.openxmlformats.org/officeDocument/2006/relationships" xmlns:p="http://schemas.openxmlformats.org/presentationml/2006/main">
  <p:tag name="MINAME" val="MI"/>
</p:tagLst>
</file>

<file path=ppt/tags/tag250.xml><?xml version="1.0" encoding="utf-8"?>
<p:tagLst xmlns:a="http://schemas.openxmlformats.org/drawingml/2006/main" xmlns:r="http://schemas.openxmlformats.org/officeDocument/2006/relationships" xmlns:p="http://schemas.openxmlformats.org/presentationml/2006/main">
  <p:tag name="MINAME" val="MI"/>
</p:tagLst>
</file>

<file path=ppt/tags/tag251.xml><?xml version="1.0" encoding="utf-8"?>
<p:tagLst xmlns:a="http://schemas.openxmlformats.org/drawingml/2006/main" xmlns:r="http://schemas.openxmlformats.org/officeDocument/2006/relationships" xmlns:p="http://schemas.openxmlformats.org/presentationml/2006/main">
  <p:tag name="MINAME" val="MI"/>
</p:tagLst>
</file>

<file path=ppt/tags/tag252.xml><?xml version="1.0" encoding="utf-8"?>
<p:tagLst xmlns:a="http://schemas.openxmlformats.org/drawingml/2006/main" xmlns:r="http://schemas.openxmlformats.org/officeDocument/2006/relationships" xmlns:p="http://schemas.openxmlformats.org/presentationml/2006/main">
  <p:tag name="MINAME" val="MI"/>
</p:tagLst>
</file>

<file path=ppt/tags/tag253.xml><?xml version="1.0" encoding="utf-8"?>
<p:tagLst xmlns:a="http://schemas.openxmlformats.org/drawingml/2006/main" xmlns:r="http://schemas.openxmlformats.org/officeDocument/2006/relationships" xmlns:p="http://schemas.openxmlformats.org/presentationml/2006/main">
  <p:tag name="MINAME" val="MI"/>
</p:tagLst>
</file>

<file path=ppt/tags/tag254.xml><?xml version="1.0" encoding="utf-8"?>
<p:tagLst xmlns:a="http://schemas.openxmlformats.org/drawingml/2006/main" xmlns:r="http://schemas.openxmlformats.org/officeDocument/2006/relationships" xmlns:p="http://schemas.openxmlformats.org/presentationml/2006/main">
  <p:tag name="MINAME" val="MI"/>
</p:tagLst>
</file>

<file path=ppt/tags/tag255.xml><?xml version="1.0" encoding="utf-8"?>
<p:tagLst xmlns:a="http://schemas.openxmlformats.org/drawingml/2006/main" xmlns:r="http://schemas.openxmlformats.org/officeDocument/2006/relationships" xmlns:p="http://schemas.openxmlformats.org/presentationml/2006/main">
  <p:tag name="MINAME" val="MI"/>
</p:tagLst>
</file>

<file path=ppt/tags/tag256.xml><?xml version="1.0" encoding="utf-8"?>
<p:tagLst xmlns:a="http://schemas.openxmlformats.org/drawingml/2006/main" xmlns:r="http://schemas.openxmlformats.org/officeDocument/2006/relationships" xmlns:p="http://schemas.openxmlformats.org/presentationml/2006/main">
  <p:tag name="MINAME" val="MI"/>
</p:tagLst>
</file>

<file path=ppt/tags/tag257.xml><?xml version="1.0" encoding="utf-8"?>
<p:tagLst xmlns:a="http://schemas.openxmlformats.org/drawingml/2006/main" xmlns:r="http://schemas.openxmlformats.org/officeDocument/2006/relationships" xmlns:p="http://schemas.openxmlformats.org/presentationml/2006/main">
  <p:tag name="MINAME" val="MI"/>
</p:tagLst>
</file>

<file path=ppt/tags/tag258.xml><?xml version="1.0" encoding="utf-8"?>
<p:tagLst xmlns:a="http://schemas.openxmlformats.org/drawingml/2006/main" xmlns:r="http://schemas.openxmlformats.org/officeDocument/2006/relationships" xmlns:p="http://schemas.openxmlformats.org/presentationml/2006/main">
  <p:tag name="MINAME" val="MI"/>
</p:tagLst>
</file>

<file path=ppt/tags/tag259.xml><?xml version="1.0" encoding="utf-8"?>
<p:tagLst xmlns:a="http://schemas.openxmlformats.org/drawingml/2006/main" xmlns:r="http://schemas.openxmlformats.org/officeDocument/2006/relationships" xmlns:p="http://schemas.openxmlformats.org/presentationml/2006/main">
  <p:tag name="MINAME" val="MI"/>
</p:tagLst>
</file>

<file path=ppt/tags/tag26.xml><?xml version="1.0" encoding="utf-8"?>
<p:tagLst xmlns:a="http://schemas.openxmlformats.org/drawingml/2006/main" xmlns:r="http://schemas.openxmlformats.org/officeDocument/2006/relationships" xmlns:p="http://schemas.openxmlformats.org/presentationml/2006/main">
  <p:tag name="MINAME" val="MI"/>
</p:tagLst>
</file>

<file path=ppt/tags/tag260.xml><?xml version="1.0" encoding="utf-8"?>
<p:tagLst xmlns:a="http://schemas.openxmlformats.org/drawingml/2006/main" xmlns:r="http://schemas.openxmlformats.org/officeDocument/2006/relationships" xmlns:p="http://schemas.openxmlformats.org/presentationml/2006/main">
  <p:tag name="MINAME" val="MI"/>
</p:tagLst>
</file>

<file path=ppt/tags/tag261.xml><?xml version="1.0" encoding="utf-8"?>
<p:tagLst xmlns:a="http://schemas.openxmlformats.org/drawingml/2006/main" xmlns:r="http://schemas.openxmlformats.org/officeDocument/2006/relationships" xmlns:p="http://schemas.openxmlformats.org/presentationml/2006/main">
  <p:tag name="MINAME" val="MI"/>
</p:tagLst>
</file>

<file path=ppt/tags/tag262.xml><?xml version="1.0" encoding="utf-8"?>
<p:tagLst xmlns:a="http://schemas.openxmlformats.org/drawingml/2006/main" xmlns:r="http://schemas.openxmlformats.org/officeDocument/2006/relationships" xmlns:p="http://schemas.openxmlformats.org/presentationml/2006/main">
  <p:tag name="MINAME" val="MI"/>
</p:tagLst>
</file>

<file path=ppt/tags/tag263.xml><?xml version="1.0" encoding="utf-8"?>
<p:tagLst xmlns:a="http://schemas.openxmlformats.org/drawingml/2006/main" xmlns:r="http://schemas.openxmlformats.org/officeDocument/2006/relationships" xmlns:p="http://schemas.openxmlformats.org/presentationml/2006/main">
  <p:tag name="MINAME" val="MI"/>
</p:tagLst>
</file>

<file path=ppt/tags/tag264.xml><?xml version="1.0" encoding="utf-8"?>
<p:tagLst xmlns:a="http://schemas.openxmlformats.org/drawingml/2006/main" xmlns:r="http://schemas.openxmlformats.org/officeDocument/2006/relationships" xmlns:p="http://schemas.openxmlformats.org/presentationml/2006/main">
  <p:tag name="MINAME" val="MI"/>
</p:tagLst>
</file>

<file path=ppt/tags/tag265.xml><?xml version="1.0" encoding="utf-8"?>
<p:tagLst xmlns:a="http://schemas.openxmlformats.org/drawingml/2006/main" xmlns:r="http://schemas.openxmlformats.org/officeDocument/2006/relationships" xmlns:p="http://schemas.openxmlformats.org/presentationml/2006/main">
  <p:tag name="MINAME" val="MI"/>
</p:tagLst>
</file>

<file path=ppt/tags/tag266.xml><?xml version="1.0" encoding="utf-8"?>
<p:tagLst xmlns:a="http://schemas.openxmlformats.org/drawingml/2006/main" xmlns:r="http://schemas.openxmlformats.org/officeDocument/2006/relationships" xmlns:p="http://schemas.openxmlformats.org/presentationml/2006/main">
  <p:tag name="MINAME" val="MI"/>
</p:tagLst>
</file>

<file path=ppt/tags/tag267.xml><?xml version="1.0" encoding="utf-8"?>
<p:tagLst xmlns:a="http://schemas.openxmlformats.org/drawingml/2006/main" xmlns:r="http://schemas.openxmlformats.org/officeDocument/2006/relationships" xmlns:p="http://schemas.openxmlformats.org/presentationml/2006/main">
  <p:tag name="MINAME" val="MI"/>
</p:tagLst>
</file>

<file path=ppt/tags/tag268.xml><?xml version="1.0" encoding="utf-8"?>
<p:tagLst xmlns:a="http://schemas.openxmlformats.org/drawingml/2006/main" xmlns:r="http://schemas.openxmlformats.org/officeDocument/2006/relationships" xmlns:p="http://schemas.openxmlformats.org/presentationml/2006/main">
  <p:tag name="MINAME" val="MI"/>
</p:tagLst>
</file>

<file path=ppt/tags/tag269.xml><?xml version="1.0" encoding="utf-8"?>
<p:tagLst xmlns:a="http://schemas.openxmlformats.org/drawingml/2006/main" xmlns:r="http://schemas.openxmlformats.org/officeDocument/2006/relationships" xmlns:p="http://schemas.openxmlformats.org/presentationml/2006/main">
  <p:tag name="MINAME" val="MI"/>
</p:tagLst>
</file>

<file path=ppt/tags/tag27.xml><?xml version="1.0" encoding="utf-8"?>
<p:tagLst xmlns:a="http://schemas.openxmlformats.org/drawingml/2006/main" xmlns:r="http://schemas.openxmlformats.org/officeDocument/2006/relationships" xmlns:p="http://schemas.openxmlformats.org/presentationml/2006/main">
  <p:tag name="MINAME" val="MI"/>
</p:tagLst>
</file>

<file path=ppt/tags/tag270.xml><?xml version="1.0" encoding="utf-8"?>
<p:tagLst xmlns:a="http://schemas.openxmlformats.org/drawingml/2006/main" xmlns:r="http://schemas.openxmlformats.org/officeDocument/2006/relationships" xmlns:p="http://schemas.openxmlformats.org/presentationml/2006/main">
  <p:tag name="MINAME" val="MI"/>
</p:tagLst>
</file>

<file path=ppt/tags/tag271.xml><?xml version="1.0" encoding="utf-8"?>
<p:tagLst xmlns:a="http://schemas.openxmlformats.org/drawingml/2006/main" xmlns:r="http://schemas.openxmlformats.org/officeDocument/2006/relationships" xmlns:p="http://schemas.openxmlformats.org/presentationml/2006/main">
  <p:tag name="MINAME" val="MI"/>
</p:tagLst>
</file>

<file path=ppt/tags/tag272.xml><?xml version="1.0" encoding="utf-8"?>
<p:tagLst xmlns:a="http://schemas.openxmlformats.org/drawingml/2006/main" xmlns:r="http://schemas.openxmlformats.org/officeDocument/2006/relationships" xmlns:p="http://schemas.openxmlformats.org/presentationml/2006/main">
  <p:tag name="MINAME" val="MI"/>
</p:tagLst>
</file>

<file path=ppt/tags/tag273.xml><?xml version="1.0" encoding="utf-8"?>
<p:tagLst xmlns:a="http://schemas.openxmlformats.org/drawingml/2006/main" xmlns:r="http://schemas.openxmlformats.org/officeDocument/2006/relationships" xmlns:p="http://schemas.openxmlformats.org/presentationml/2006/main">
  <p:tag name="MINAME" val="MI"/>
</p:tagLst>
</file>

<file path=ppt/tags/tag274.xml><?xml version="1.0" encoding="utf-8"?>
<p:tagLst xmlns:a="http://schemas.openxmlformats.org/drawingml/2006/main" xmlns:r="http://schemas.openxmlformats.org/officeDocument/2006/relationships" xmlns:p="http://schemas.openxmlformats.org/presentationml/2006/main">
  <p:tag name="MINAME" val="MI"/>
</p:tagLst>
</file>

<file path=ppt/tags/tag275.xml><?xml version="1.0" encoding="utf-8"?>
<p:tagLst xmlns:a="http://schemas.openxmlformats.org/drawingml/2006/main" xmlns:r="http://schemas.openxmlformats.org/officeDocument/2006/relationships" xmlns:p="http://schemas.openxmlformats.org/presentationml/2006/main">
  <p:tag name="MINAME" val="MI"/>
</p:tagLst>
</file>

<file path=ppt/tags/tag276.xml><?xml version="1.0" encoding="utf-8"?>
<p:tagLst xmlns:a="http://schemas.openxmlformats.org/drawingml/2006/main" xmlns:r="http://schemas.openxmlformats.org/officeDocument/2006/relationships" xmlns:p="http://schemas.openxmlformats.org/presentationml/2006/main">
  <p:tag name="MINAME" val="MI"/>
</p:tagLst>
</file>

<file path=ppt/tags/tag277.xml><?xml version="1.0" encoding="utf-8"?>
<p:tagLst xmlns:a="http://schemas.openxmlformats.org/drawingml/2006/main" xmlns:r="http://schemas.openxmlformats.org/officeDocument/2006/relationships" xmlns:p="http://schemas.openxmlformats.org/presentationml/2006/main">
  <p:tag name="MINAME" val="MI"/>
</p:tagLst>
</file>

<file path=ppt/tags/tag278.xml><?xml version="1.0" encoding="utf-8"?>
<p:tagLst xmlns:a="http://schemas.openxmlformats.org/drawingml/2006/main" xmlns:r="http://schemas.openxmlformats.org/officeDocument/2006/relationships" xmlns:p="http://schemas.openxmlformats.org/presentationml/2006/main">
  <p:tag name="MINAME" val="MI"/>
</p:tagLst>
</file>

<file path=ppt/tags/tag279.xml><?xml version="1.0" encoding="utf-8"?>
<p:tagLst xmlns:a="http://schemas.openxmlformats.org/drawingml/2006/main" xmlns:r="http://schemas.openxmlformats.org/officeDocument/2006/relationships" xmlns:p="http://schemas.openxmlformats.org/presentationml/2006/main">
  <p:tag name="MINAME" val="MI"/>
</p:tagLst>
</file>

<file path=ppt/tags/tag28.xml><?xml version="1.0" encoding="utf-8"?>
<p:tagLst xmlns:a="http://schemas.openxmlformats.org/drawingml/2006/main" xmlns:r="http://schemas.openxmlformats.org/officeDocument/2006/relationships" xmlns:p="http://schemas.openxmlformats.org/presentationml/2006/main">
  <p:tag name="MINAME" val="MI"/>
</p:tagLst>
</file>

<file path=ppt/tags/tag280.xml><?xml version="1.0" encoding="utf-8"?>
<p:tagLst xmlns:a="http://schemas.openxmlformats.org/drawingml/2006/main" xmlns:r="http://schemas.openxmlformats.org/officeDocument/2006/relationships" xmlns:p="http://schemas.openxmlformats.org/presentationml/2006/main">
  <p:tag name="MINAME" val="MI"/>
</p:tagLst>
</file>

<file path=ppt/tags/tag281.xml><?xml version="1.0" encoding="utf-8"?>
<p:tagLst xmlns:a="http://schemas.openxmlformats.org/drawingml/2006/main" xmlns:r="http://schemas.openxmlformats.org/officeDocument/2006/relationships" xmlns:p="http://schemas.openxmlformats.org/presentationml/2006/main">
  <p:tag name="MINAME" val="MI"/>
</p:tagLst>
</file>

<file path=ppt/tags/tag282.xml><?xml version="1.0" encoding="utf-8"?>
<p:tagLst xmlns:a="http://schemas.openxmlformats.org/drawingml/2006/main" xmlns:r="http://schemas.openxmlformats.org/officeDocument/2006/relationships" xmlns:p="http://schemas.openxmlformats.org/presentationml/2006/main">
  <p:tag name="MINAME" val="MI"/>
</p:tagLst>
</file>

<file path=ppt/tags/tag283.xml><?xml version="1.0" encoding="utf-8"?>
<p:tagLst xmlns:a="http://schemas.openxmlformats.org/drawingml/2006/main" xmlns:r="http://schemas.openxmlformats.org/officeDocument/2006/relationships" xmlns:p="http://schemas.openxmlformats.org/presentationml/2006/main">
  <p:tag name="MINAME" val="MI"/>
</p:tagLst>
</file>

<file path=ppt/tags/tag284.xml><?xml version="1.0" encoding="utf-8"?>
<p:tagLst xmlns:a="http://schemas.openxmlformats.org/drawingml/2006/main" xmlns:r="http://schemas.openxmlformats.org/officeDocument/2006/relationships" xmlns:p="http://schemas.openxmlformats.org/presentationml/2006/main">
  <p:tag name="MINAME" val="MI"/>
</p:tagLst>
</file>

<file path=ppt/tags/tag285.xml><?xml version="1.0" encoding="utf-8"?>
<p:tagLst xmlns:a="http://schemas.openxmlformats.org/drawingml/2006/main" xmlns:r="http://schemas.openxmlformats.org/officeDocument/2006/relationships" xmlns:p="http://schemas.openxmlformats.org/presentationml/2006/main">
  <p:tag name="MINAME" val="MI"/>
</p:tagLst>
</file>

<file path=ppt/tags/tag286.xml><?xml version="1.0" encoding="utf-8"?>
<p:tagLst xmlns:a="http://schemas.openxmlformats.org/drawingml/2006/main" xmlns:r="http://schemas.openxmlformats.org/officeDocument/2006/relationships" xmlns:p="http://schemas.openxmlformats.org/presentationml/2006/main">
  <p:tag name="MINAME" val="MI"/>
</p:tagLst>
</file>

<file path=ppt/tags/tag287.xml><?xml version="1.0" encoding="utf-8"?>
<p:tagLst xmlns:a="http://schemas.openxmlformats.org/drawingml/2006/main" xmlns:r="http://schemas.openxmlformats.org/officeDocument/2006/relationships" xmlns:p="http://schemas.openxmlformats.org/presentationml/2006/main">
  <p:tag name="MINAME" val="MI"/>
</p:tagLst>
</file>

<file path=ppt/tags/tag288.xml><?xml version="1.0" encoding="utf-8"?>
<p:tagLst xmlns:a="http://schemas.openxmlformats.org/drawingml/2006/main" xmlns:r="http://schemas.openxmlformats.org/officeDocument/2006/relationships" xmlns:p="http://schemas.openxmlformats.org/presentationml/2006/main">
  <p:tag name="MINAME" val="MI"/>
</p:tagLst>
</file>

<file path=ppt/tags/tag289.xml><?xml version="1.0" encoding="utf-8"?>
<p:tagLst xmlns:a="http://schemas.openxmlformats.org/drawingml/2006/main" xmlns:r="http://schemas.openxmlformats.org/officeDocument/2006/relationships" xmlns:p="http://schemas.openxmlformats.org/presentationml/2006/main">
  <p:tag name="MINAME" val="MI"/>
</p:tagLst>
</file>

<file path=ppt/tags/tag29.xml><?xml version="1.0" encoding="utf-8"?>
<p:tagLst xmlns:a="http://schemas.openxmlformats.org/drawingml/2006/main" xmlns:r="http://schemas.openxmlformats.org/officeDocument/2006/relationships" xmlns:p="http://schemas.openxmlformats.org/presentationml/2006/main">
  <p:tag name="MINAME" val="MI"/>
</p:tagLst>
</file>

<file path=ppt/tags/tag290.xml><?xml version="1.0" encoding="utf-8"?>
<p:tagLst xmlns:a="http://schemas.openxmlformats.org/drawingml/2006/main" xmlns:r="http://schemas.openxmlformats.org/officeDocument/2006/relationships" xmlns:p="http://schemas.openxmlformats.org/presentationml/2006/main">
  <p:tag name="MINAME" val="MI"/>
</p:tagLst>
</file>

<file path=ppt/tags/tag291.xml><?xml version="1.0" encoding="utf-8"?>
<p:tagLst xmlns:a="http://schemas.openxmlformats.org/drawingml/2006/main" xmlns:r="http://schemas.openxmlformats.org/officeDocument/2006/relationships" xmlns:p="http://schemas.openxmlformats.org/presentationml/2006/main">
  <p:tag name="MINAME" val="MI"/>
</p:tagLst>
</file>

<file path=ppt/tags/tag292.xml><?xml version="1.0" encoding="utf-8"?>
<p:tagLst xmlns:a="http://schemas.openxmlformats.org/drawingml/2006/main" xmlns:r="http://schemas.openxmlformats.org/officeDocument/2006/relationships" xmlns:p="http://schemas.openxmlformats.org/presentationml/2006/main">
  <p:tag name="MINAME" val="MI"/>
</p:tagLst>
</file>

<file path=ppt/tags/tag293.xml><?xml version="1.0" encoding="utf-8"?>
<p:tagLst xmlns:a="http://schemas.openxmlformats.org/drawingml/2006/main" xmlns:r="http://schemas.openxmlformats.org/officeDocument/2006/relationships" xmlns:p="http://schemas.openxmlformats.org/presentationml/2006/main">
  <p:tag name="MINAME" val="MI"/>
</p:tagLst>
</file>

<file path=ppt/tags/tag3.xml><?xml version="1.0" encoding="utf-8"?>
<p:tagLst xmlns:a="http://schemas.openxmlformats.org/drawingml/2006/main" xmlns:r="http://schemas.openxmlformats.org/officeDocument/2006/relationships" xmlns:p="http://schemas.openxmlformats.org/presentationml/2006/main">
  <p:tag name="MINAME" val="MI"/>
</p:tagLst>
</file>

<file path=ppt/tags/tag30.xml><?xml version="1.0" encoding="utf-8"?>
<p:tagLst xmlns:a="http://schemas.openxmlformats.org/drawingml/2006/main" xmlns:r="http://schemas.openxmlformats.org/officeDocument/2006/relationships" xmlns:p="http://schemas.openxmlformats.org/presentationml/2006/main">
  <p:tag name="MINAME" val="MI"/>
</p:tagLst>
</file>

<file path=ppt/tags/tag31.xml><?xml version="1.0" encoding="utf-8"?>
<p:tagLst xmlns:a="http://schemas.openxmlformats.org/drawingml/2006/main" xmlns:r="http://schemas.openxmlformats.org/officeDocument/2006/relationships" xmlns:p="http://schemas.openxmlformats.org/presentationml/2006/main">
  <p:tag name="MINAME" val="MI"/>
</p:tagLst>
</file>

<file path=ppt/tags/tag32.xml><?xml version="1.0" encoding="utf-8"?>
<p:tagLst xmlns:a="http://schemas.openxmlformats.org/drawingml/2006/main" xmlns:r="http://schemas.openxmlformats.org/officeDocument/2006/relationships" xmlns:p="http://schemas.openxmlformats.org/presentationml/2006/main">
  <p:tag name="MINAME" val="MI"/>
</p:tagLst>
</file>

<file path=ppt/tags/tag33.xml><?xml version="1.0" encoding="utf-8"?>
<p:tagLst xmlns:a="http://schemas.openxmlformats.org/drawingml/2006/main" xmlns:r="http://schemas.openxmlformats.org/officeDocument/2006/relationships" xmlns:p="http://schemas.openxmlformats.org/presentationml/2006/main">
  <p:tag name="MINAME" val="MI"/>
</p:tagLst>
</file>

<file path=ppt/tags/tag34.xml><?xml version="1.0" encoding="utf-8"?>
<p:tagLst xmlns:a="http://schemas.openxmlformats.org/drawingml/2006/main" xmlns:r="http://schemas.openxmlformats.org/officeDocument/2006/relationships" xmlns:p="http://schemas.openxmlformats.org/presentationml/2006/main">
  <p:tag name="MINAME" val="MI"/>
</p:tagLst>
</file>

<file path=ppt/tags/tag35.xml><?xml version="1.0" encoding="utf-8"?>
<p:tagLst xmlns:a="http://schemas.openxmlformats.org/drawingml/2006/main" xmlns:r="http://schemas.openxmlformats.org/officeDocument/2006/relationships" xmlns:p="http://schemas.openxmlformats.org/presentationml/2006/main">
  <p:tag name="MINAME" val="MI"/>
</p:tagLst>
</file>

<file path=ppt/tags/tag36.xml><?xml version="1.0" encoding="utf-8"?>
<p:tagLst xmlns:a="http://schemas.openxmlformats.org/drawingml/2006/main" xmlns:r="http://schemas.openxmlformats.org/officeDocument/2006/relationships" xmlns:p="http://schemas.openxmlformats.org/presentationml/2006/main">
  <p:tag name="MINAME" val="MI"/>
</p:tagLst>
</file>

<file path=ppt/tags/tag37.xml><?xml version="1.0" encoding="utf-8"?>
<p:tagLst xmlns:a="http://schemas.openxmlformats.org/drawingml/2006/main" xmlns:r="http://schemas.openxmlformats.org/officeDocument/2006/relationships" xmlns:p="http://schemas.openxmlformats.org/presentationml/2006/main">
  <p:tag name="MINAME" val="MI"/>
</p:tagLst>
</file>

<file path=ppt/tags/tag38.xml><?xml version="1.0" encoding="utf-8"?>
<p:tagLst xmlns:a="http://schemas.openxmlformats.org/drawingml/2006/main" xmlns:r="http://schemas.openxmlformats.org/officeDocument/2006/relationships" xmlns:p="http://schemas.openxmlformats.org/presentationml/2006/main">
  <p:tag name="MINAME" val="MI"/>
</p:tagLst>
</file>

<file path=ppt/tags/tag39.xml><?xml version="1.0" encoding="utf-8"?>
<p:tagLst xmlns:a="http://schemas.openxmlformats.org/drawingml/2006/main" xmlns:r="http://schemas.openxmlformats.org/officeDocument/2006/relationships" xmlns:p="http://schemas.openxmlformats.org/presentationml/2006/main">
  <p:tag name="MINAME" val="MI"/>
</p:tagLst>
</file>

<file path=ppt/tags/tag4.xml><?xml version="1.0" encoding="utf-8"?>
<p:tagLst xmlns:a="http://schemas.openxmlformats.org/drawingml/2006/main" xmlns:r="http://schemas.openxmlformats.org/officeDocument/2006/relationships" xmlns:p="http://schemas.openxmlformats.org/presentationml/2006/main">
  <p:tag name="MINAME" val="MI"/>
</p:tagLst>
</file>

<file path=ppt/tags/tag40.xml><?xml version="1.0" encoding="utf-8"?>
<p:tagLst xmlns:a="http://schemas.openxmlformats.org/drawingml/2006/main" xmlns:r="http://schemas.openxmlformats.org/officeDocument/2006/relationships" xmlns:p="http://schemas.openxmlformats.org/presentationml/2006/main">
  <p:tag name="MINAME" val="MI"/>
</p:tagLst>
</file>

<file path=ppt/tags/tag41.xml><?xml version="1.0" encoding="utf-8"?>
<p:tagLst xmlns:a="http://schemas.openxmlformats.org/drawingml/2006/main" xmlns:r="http://schemas.openxmlformats.org/officeDocument/2006/relationships" xmlns:p="http://schemas.openxmlformats.org/presentationml/2006/main">
  <p:tag name="MINAME" val="MI"/>
</p:tagLst>
</file>

<file path=ppt/tags/tag42.xml><?xml version="1.0" encoding="utf-8"?>
<p:tagLst xmlns:a="http://schemas.openxmlformats.org/drawingml/2006/main" xmlns:r="http://schemas.openxmlformats.org/officeDocument/2006/relationships" xmlns:p="http://schemas.openxmlformats.org/presentationml/2006/main">
  <p:tag name="MINAME" val="MI"/>
</p:tagLst>
</file>

<file path=ppt/tags/tag43.xml><?xml version="1.0" encoding="utf-8"?>
<p:tagLst xmlns:a="http://schemas.openxmlformats.org/drawingml/2006/main" xmlns:r="http://schemas.openxmlformats.org/officeDocument/2006/relationships" xmlns:p="http://schemas.openxmlformats.org/presentationml/2006/main">
  <p:tag name="MINAME" val="MI"/>
</p:tagLst>
</file>

<file path=ppt/tags/tag44.xml><?xml version="1.0" encoding="utf-8"?>
<p:tagLst xmlns:a="http://schemas.openxmlformats.org/drawingml/2006/main" xmlns:r="http://schemas.openxmlformats.org/officeDocument/2006/relationships" xmlns:p="http://schemas.openxmlformats.org/presentationml/2006/main">
  <p:tag name="MINAME" val="MI"/>
</p:tagLst>
</file>

<file path=ppt/tags/tag45.xml><?xml version="1.0" encoding="utf-8"?>
<p:tagLst xmlns:a="http://schemas.openxmlformats.org/drawingml/2006/main" xmlns:r="http://schemas.openxmlformats.org/officeDocument/2006/relationships" xmlns:p="http://schemas.openxmlformats.org/presentationml/2006/main">
  <p:tag name="MINAME" val="MI"/>
</p:tagLst>
</file>

<file path=ppt/tags/tag46.xml><?xml version="1.0" encoding="utf-8"?>
<p:tagLst xmlns:a="http://schemas.openxmlformats.org/drawingml/2006/main" xmlns:r="http://schemas.openxmlformats.org/officeDocument/2006/relationships" xmlns:p="http://schemas.openxmlformats.org/presentationml/2006/main">
  <p:tag name="MINAME" val="MI"/>
</p:tagLst>
</file>

<file path=ppt/tags/tag47.xml><?xml version="1.0" encoding="utf-8"?>
<p:tagLst xmlns:a="http://schemas.openxmlformats.org/drawingml/2006/main" xmlns:r="http://schemas.openxmlformats.org/officeDocument/2006/relationships" xmlns:p="http://schemas.openxmlformats.org/presentationml/2006/main">
  <p:tag name="MINAME" val="MI"/>
</p:tagLst>
</file>

<file path=ppt/tags/tag48.xml><?xml version="1.0" encoding="utf-8"?>
<p:tagLst xmlns:a="http://schemas.openxmlformats.org/drawingml/2006/main" xmlns:r="http://schemas.openxmlformats.org/officeDocument/2006/relationships" xmlns:p="http://schemas.openxmlformats.org/presentationml/2006/main">
  <p:tag name="MINAME" val="MI"/>
</p:tagLst>
</file>

<file path=ppt/tags/tag49.xml><?xml version="1.0" encoding="utf-8"?>
<p:tagLst xmlns:a="http://schemas.openxmlformats.org/drawingml/2006/main" xmlns:r="http://schemas.openxmlformats.org/officeDocument/2006/relationships" xmlns:p="http://schemas.openxmlformats.org/presentationml/2006/main">
  <p:tag name="MINAME" val="MI"/>
</p:tagLst>
</file>

<file path=ppt/tags/tag5.xml><?xml version="1.0" encoding="utf-8"?>
<p:tagLst xmlns:a="http://schemas.openxmlformats.org/drawingml/2006/main" xmlns:r="http://schemas.openxmlformats.org/officeDocument/2006/relationships" xmlns:p="http://schemas.openxmlformats.org/presentationml/2006/main">
  <p:tag name="MINAME" val="MI"/>
</p:tagLst>
</file>

<file path=ppt/tags/tag50.xml><?xml version="1.0" encoding="utf-8"?>
<p:tagLst xmlns:a="http://schemas.openxmlformats.org/drawingml/2006/main" xmlns:r="http://schemas.openxmlformats.org/officeDocument/2006/relationships" xmlns:p="http://schemas.openxmlformats.org/presentationml/2006/main">
  <p:tag name="MINAME" val="MI"/>
</p:tagLst>
</file>

<file path=ppt/tags/tag51.xml><?xml version="1.0" encoding="utf-8"?>
<p:tagLst xmlns:a="http://schemas.openxmlformats.org/drawingml/2006/main" xmlns:r="http://schemas.openxmlformats.org/officeDocument/2006/relationships" xmlns:p="http://schemas.openxmlformats.org/presentationml/2006/main">
  <p:tag name="MINAME" val="MI"/>
</p:tagLst>
</file>

<file path=ppt/tags/tag52.xml><?xml version="1.0" encoding="utf-8"?>
<p:tagLst xmlns:a="http://schemas.openxmlformats.org/drawingml/2006/main" xmlns:r="http://schemas.openxmlformats.org/officeDocument/2006/relationships" xmlns:p="http://schemas.openxmlformats.org/presentationml/2006/main">
  <p:tag name="MINAME" val="MI"/>
</p:tagLst>
</file>

<file path=ppt/tags/tag53.xml><?xml version="1.0" encoding="utf-8"?>
<p:tagLst xmlns:a="http://schemas.openxmlformats.org/drawingml/2006/main" xmlns:r="http://schemas.openxmlformats.org/officeDocument/2006/relationships" xmlns:p="http://schemas.openxmlformats.org/presentationml/2006/main">
  <p:tag name="MINAME" val="MI"/>
</p:tagLst>
</file>

<file path=ppt/tags/tag54.xml><?xml version="1.0" encoding="utf-8"?>
<p:tagLst xmlns:a="http://schemas.openxmlformats.org/drawingml/2006/main" xmlns:r="http://schemas.openxmlformats.org/officeDocument/2006/relationships" xmlns:p="http://schemas.openxmlformats.org/presentationml/2006/main">
  <p:tag name="MINAME" val="MI"/>
</p:tagLst>
</file>

<file path=ppt/tags/tag55.xml><?xml version="1.0" encoding="utf-8"?>
<p:tagLst xmlns:a="http://schemas.openxmlformats.org/drawingml/2006/main" xmlns:r="http://schemas.openxmlformats.org/officeDocument/2006/relationships" xmlns:p="http://schemas.openxmlformats.org/presentationml/2006/main">
  <p:tag name="MINAME" val="MI"/>
</p:tagLst>
</file>

<file path=ppt/tags/tag56.xml><?xml version="1.0" encoding="utf-8"?>
<p:tagLst xmlns:a="http://schemas.openxmlformats.org/drawingml/2006/main" xmlns:r="http://schemas.openxmlformats.org/officeDocument/2006/relationships" xmlns:p="http://schemas.openxmlformats.org/presentationml/2006/main">
  <p:tag name="MINAME" val="MI"/>
</p:tagLst>
</file>

<file path=ppt/tags/tag57.xml><?xml version="1.0" encoding="utf-8"?>
<p:tagLst xmlns:a="http://schemas.openxmlformats.org/drawingml/2006/main" xmlns:r="http://schemas.openxmlformats.org/officeDocument/2006/relationships" xmlns:p="http://schemas.openxmlformats.org/presentationml/2006/main">
  <p:tag name="MINAME" val="MI"/>
</p:tagLst>
</file>

<file path=ppt/tags/tag58.xml><?xml version="1.0" encoding="utf-8"?>
<p:tagLst xmlns:a="http://schemas.openxmlformats.org/drawingml/2006/main" xmlns:r="http://schemas.openxmlformats.org/officeDocument/2006/relationships" xmlns:p="http://schemas.openxmlformats.org/presentationml/2006/main">
  <p:tag name="MINAME" val="MI"/>
</p:tagLst>
</file>

<file path=ppt/tags/tag59.xml><?xml version="1.0" encoding="utf-8"?>
<p:tagLst xmlns:a="http://schemas.openxmlformats.org/drawingml/2006/main" xmlns:r="http://schemas.openxmlformats.org/officeDocument/2006/relationships" xmlns:p="http://schemas.openxmlformats.org/presentationml/2006/main">
  <p:tag name="MINAME" val="MI"/>
</p:tagLst>
</file>

<file path=ppt/tags/tag6.xml><?xml version="1.0" encoding="utf-8"?>
<p:tagLst xmlns:a="http://schemas.openxmlformats.org/drawingml/2006/main" xmlns:r="http://schemas.openxmlformats.org/officeDocument/2006/relationships" xmlns:p="http://schemas.openxmlformats.org/presentationml/2006/main">
  <p:tag name="MINAME" val="MI"/>
</p:tagLst>
</file>

<file path=ppt/tags/tag60.xml><?xml version="1.0" encoding="utf-8"?>
<p:tagLst xmlns:a="http://schemas.openxmlformats.org/drawingml/2006/main" xmlns:r="http://schemas.openxmlformats.org/officeDocument/2006/relationships" xmlns:p="http://schemas.openxmlformats.org/presentationml/2006/main">
  <p:tag name="MINAME" val="MI"/>
</p:tagLst>
</file>

<file path=ppt/tags/tag61.xml><?xml version="1.0" encoding="utf-8"?>
<p:tagLst xmlns:a="http://schemas.openxmlformats.org/drawingml/2006/main" xmlns:r="http://schemas.openxmlformats.org/officeDocument/2006/relationships" xmlns:p="http://schemas.openxmlformats.org/presentationml/2006/main">
  <p:tag name="MINAME" val="MI"/>
</p:tagLst>
</file>

<file path=ppt/tags/tag62.xml><?xml version="1.0" encoding="utf-8"?>
<p:tagLst xmlns:a="http://schemas.openxmlformats.org/drawingml/2006/main" xmlns:r="http://schemas.openxmlformats.org/officeDocument/2006/relationships" xmlns:p="http://schemas.openxmlformats.org/presentationml/2006/main">
  <p:tag name="MINAME" val="MI"/>
</p:tagLst>
</file>

<file path=ppt/tags/tag63.xml><?xml version="1.0" encoding="utf-8"?>
<p:tagLst xmlns:a="http://schemas.openxmlformats.org/drawingml/2006/main" xmlns:r="http://schemas.openxmlformats.org/officeDocument/2006/relationships" xmlns:p="http://schemas.openxmlformats.org/presentationml/2006/main">
  <p:tag name="MINAME" val="MI"/>
</p:tagLst>
</file>

<file path=ppt/tags/tag64.xml><?xml version="1.0" encoding="utf-8"?>
<p:tagLst xmlns:a="http://schemas.openxmlformats.org/drawingml/2006/main" xmlns:r="http://schemas.openxmlformats.org/officeDocument/2006/relationships" xmlns:p="http://schemas.openxmlformats.org/presentationml/2006/main">
  <p:tag name="MINAME" val="MI"/>
</p:tagLst>
</file>

<file path=ppt/tags/tag65.xml><?xml version="1.0" encoding="utf-8"?>
<p:tagLst xmlns:a="http://schemas.openxmlformats.org/drawingml/2006/main" xmlns:r="http://schemas.openxmlformats.org/officeDocument/2006/relationships" xmlns:p="http://schemas.openxmlformats.org/presentationml/2006/main">
  <p:tag name="MINAME" val="MI"/>
</p:tagLst>
</file>

<file path=ppt/tags/tag66.xml><?xml version="1.0" encoding="utf-8"?>
<p:tagLst xmlns:a="http://schemas.openxmlformats.org/drawingml/2006/main" xmlns:r="http://schemas.openxmlformats.org/officeDocument/2006/relationships" xmlns:p="http://schemas.openxmlformats.org/presentationml/2006/main">
  <p:tag name="MINAME" val="MI"/>
</p:tagLst>
</file>

<file path=ppt/tags/tag67.xml><?xml version="1.0" encoding="utf-8"?>
<p:tagLst xmlns:a="http://schemas.openxmlformats.org/drawingml/2006/main" xmlns:r="http://schemas.openxmlformats.org/officeDocument/2006/relationships" xmlns:p="http://schemas.openxmlformats.org/presentationml/2006/main">
  <p:tag name="MINAME" val="MI"/>
</p:tagLst>
</file>

<file path=ppt/tags/tag68.xml><?xml version="1.0" encoding="utf-8"?>
<p:tagLst xmlns:a="http://schemas.openxmlformats.org/drawingml/2006/main" xmlns:r="http://schemas.openxmlformats.org/officeDocument/2006/relationships" xmlns:p="http://schemas.openxmlformats.org/presentationml/2006/main">
  <p:tag name="MINAME" val="MI"/>
</p:tagLst>
</file>

<file path=ppt/tags/tag69.xml><?xml version="1.0" encoding="utf-8"?>
<p:tagLst xmlns:a="http://schemas.openxmlformats.org/drawingml/2006/main" xmlns:r="http://schemas.openxmlformats.org/officeDocument/2006/relationships" xmlns:p="http://schemas.openxmlformats.org/presentationml/2006/main">
  <p:tag name="MINAME" val="MI"/>
</p:tagLst>
</file>

<file path=ppt/tags/tag7.xml><?xml version="1.0" encoding="utf-8"?>
<p:tagLst xmlns:a="http://schemas.openxmlformats.org/drawingml/2006/main" xmlns:r="http://schemas.openxmlformats.org/officeDocument/2006/relationships" xmlns:p="http://schemas.openxmlformats.org/presentationml/2006/main">
  <p:tag name="MINAME" val="MI"/>
</p:tagLst>
</file>

<file path=ppt/tags/tag70.xml><?xml version="1.0" encoding="utf-8"?>
<p:tagLst xmlns:a="http://schemas.openxmlformats.org/drawingml/2006/main" xmlns:r="http://schemas.openxmlformats.org/officeDocument/2006/relationships" xmlns:p="http://schemas.openxmlformats.org/presentationml/2006/main">
  <p:tag name="MINAME" val="MI"/>
</p:tagLst>
</file>

<file path=ppt/tags/tag71.xml><?xml version="1.0" encoding="utf-8"?>
<p:tagLst xmlns:a="http://schemas.openxmlformats.org/drawingml/2006/main" xmlns:r="http://schemas.openxmlformats.org/officeDocument/2006/relationships" xmlns:p="http://schemas.openxmlformats.org/presentationml/2006/main">
  <p:tag name="MINAME" val="MI"/>
</p:tagLst>
</file>

<file path=ppt/tags/tag72.xml><?xml version="1.0" encoding="utf-8"?>
<p:tagLst xmlns:a="http://schemas.openxmlformats.org/drawingml/2006/main" xmlns:r="http://schemas.openxmlformats.org/officeDocument/2006/relationships" xmlns:p="http://schemas.openxmlformats.org/presentationml/2006/main">
  <p:tag name="MINAME" val="MI"/>
</p:tagLst>
</file>

<file path=ppt/tags/tag73.xml><?xml version="1.0" encoding="utf-8"?>
<p:tagLst xmlns:a="http://schemas.openxmlformats.org/drawingml/2006/main" xmlns:r="http://schemas.openxmlformats.org/officeDocument/2006/relationships" xmlns:p="http://schemas.openxmlformats.org/presentationml/2006/main">
  <p:tag name="MINAME" val="MI"/>
</p:tagLst>
</file>

<file path=ppt/tags/tag74.xml><?xml version="1.0" encoding="utf-8"?>
<p:tagLst xmlns:a="http://schemas.openxmlformats.org/drawingml/2006/main" xmlns:r="http://schemas.openxmlformats.org/officeDocument/2006/relationships" xmlns:p="http://schemas.openxmlformats.org/presentationml/2006/main">
  <p:tag name="MINAME" val="MI"/>
</p:tagLst>
</file>

<file path=ppt/tags/tag75.xml><?xml version="1.0" encoding="utf-8"?>
<p:tagLst xmlns:a="http://schemas.openxmlformats.org/drawingml/2006/main" xmlns:r="http://schemas.openxmlformats.org/officeDocument/2006/relationships" xmlns:p="http://schemas.openxmlformats.org/presentationml/2006/main">
  <p:tag name="MINAME" val="MI"/>
</p:tagLst>
</file>

<file path=ppt/tags/tag76.xml><?xml version="1.0" encoding="utf-8"?>
<p:tagLst xmlns:a="http://schemas.openxmlformats.org/drawingml/2006/main" xmlns:r="http://schemas.openxmlformats.org/officeDocument/2006/relationships" xmlns:p="http://schemas.openxmlformats.org/presentationml/2006/main">
  <p:tag name="MINAME" val="MI"/>
</p:tagLst>
</file>

<file path=ppt/tags/tag77.xml><?xml version="1.0" encoding="utf-8"?>
<p:tagLst xmlns:a="http://schemas.openxmlformats.org/drawingml/2006/main" xmlns:r="http://schemas.openxmlformats.org/officeDocument/2006/relationships" xmlns:p="http://schemas.openxmlformats.org/presentationml/2006/main">
  <p:tag name="MINAME" val="MI"/>
</p:tagLst>
</file>

<file path=ppt/tags/tag78.xml><?xml version="1.0" encoding="utf-8"?>
<p:tagLst xmlns:a="http://schemas.openxmlformats.org/drawingml/2006/main" xmlns:r="http://schemas.openxmlformats.org/officeDocument/2006/relationships" xmlns:p="http://schemas.openxmlformats.org/presentationml/2006/main">
  <p:tag name="MINAME" val="MI"/>
</p:tagLst>
</file>

<file path=ppt/tags/tag79.xml><?xml version="1.0" encoding="utf-8"?>
<p:tagLst xmlns:a="http://schemas.openxmlformats.org/drawingml/2006/main" xmlns:r="http://schemas.openxmlformats.org/officeDocument/2006/relationships" xmlns:p="http://schemas.openxmlformats.org/presentationml/2006/main">
  <p:tag name="MINAME" val="MI"/>
</p:tagLst>
</file>

<file path=ppt/tags/tag8.xml><?xml version="1.0" encoding="utf-8"?>
<p:tagLst xmlns:a="http://schemas.openxmlformats.org/drawingml/2006/main" xmlns:r="http://schemas.openxmlformats.org/officeDocument/2006/relationships" xmlns:p="http://schemas.openxmlformats.org/presentationml/2006/main">
  <p:tag name="MINAME" val="MI"/>
</p:tagLst>
</file>

<file path=ppt/tags/tag80.xml><?xml version="1.0" encoding="utf-8"?>
<p:tagLst xmlns:a="http://schemas.openxmlformats.org/drawingml/2006/main" xmlns:r="http://schemas.openxmlformats.org/officeDocument/2006/relationships" xmlns:p="http://schemas.openxmlformats.org/presentationml/2006/main">
  <p:tag name="MINAME" val="MI"/>
</p:tagLst>
</file>

<file path=ppt/tags/tag81.xml><?xml version="1.0" encoding="utf-8"?>
<p:tagLst xmlns:a="http://schemas.openxmlformats.org/drawingml/2006/main" xmlns:r="http://schemas.openxmlformats.org/officeDocument/2006/relationships" xmlns:p="http://schemas.openxmlformats.org/presentationml/2006/main">
  <p:tag name="MINAME" val="MI"/>
</p:tagLst>
</file>

<file path=ppt/tags/tag82.xml><?xml version="1.0" encoding="utf-8"?>
<p:tagLst xmlns:a="http://schemas.openxmlformats.org/drawingml/2006/main" xmlns:r="http://schemas.openxmlformats.org/officeDocument/2006/relationships" xmlns:p="http://schemas.openxmlformats.org/presentationml/2006/main">
  <p:tag name="MINAME" val="MI"/>
</p:tagLst>
</file>

<file path=ppt/tags/tag83.xml><?xml version="1.0" encoding="utf-8"?>
<p:tagLst xmlns:a="http://schemas.openxmlformats.org/drawingml/2006/main" xmlns:r="http://schemas.openxmlformats.org/officeDocument/2006/relationships" xmlns:p="http://schemas.openxmlformats.org/presentationml/2006/main">
  <p:tag name="MINAME" val="MI"/>
</p:tagLst>
</file>

<file path=ppt/tags/tag84.xml><?xml version="1.0" encoding="utf-8"?>
<p:tagLst xmlns:a="http://schemas.openxmlformats.org/drawingml/2006/main" xmlns:r="http://schemas.openxmlformats.org/officeDocument/2006/relationships" xmlns:p="http://schemas.openxmlformats.org/presentationml/2006/main">
  <p:tag name="MINAME" val="MI"/>
</p:tagLst>
</file>

<file path=ppt/tags/tag85.xml><?xml version="1.0" encoding="utf-8"?>
<p:tagLst xmlns:a="http://schemas.openxmlformats.org/drawingml/2006/main" xmlns:r="http://schemas.openxmlformats.org/officeDocument/2006/relationships" xmlns:p="http://schemas.openxmlformats.org/presentationml/2006/main">
  <p:tag name="MINAME" val="MI"/>
</p:tagLst>
</file>

<file path=ppt/tags/tag86.xml><?xml version="1.0" encoding="utf-8"?>
<p:tagLst xmlns:a="http://schemas.openxmlformats.org/drawingml/2006/main" xmlns:r="http://schemas.openxmlformats.org/officeDocument/2006/relationships" xmlns:p="http://schemas.openxmlformats.org/presentationml/2006/main">
  <p:tag name="MINAME" val="MI"/>
</p:tagLst>
</file>

<file path=ppt/tags/tag87.xml><?xml version="1.0" encoding="utf-8"?>
<p:tagLst xmlns:a="http://schemas.openxmlformats.org/drawingml/2006/main" xmlns:r="http://schemas.openxmlformats.org/officeDocument/2006/relationships" xmlns:p="http://schemas.openxmlformats.org/presentationml/2006/main">
  <p:tag name="MINAME" val="MI"/>
</p:tagLst>
</file>

<file path=ppt/tags/tag88.xml><?xml version="1.0" encoding="utf-8"?>
<p:tagLst xmlns:a="http://schemas.openxmlformats.org/drawingml/2006/main" xmlns:r="http://schemas.openxmlformats.org/officeDocument/2006/relationships" xmlns:p="http://schemas.openxmlformats.org/presentationml/2006/main">
  <p:tag name="MINAME" val="MI"/>
</p:tagLst>
</file>

<file path=ppt/tags/tag89.xml><?xml version="1.0" encoding="utf-8"?>
<p:tagLst xmlns:a="http://schemas.openxmlformats.org/drawingml/2006/main" xmlns:r="http://schemas.openxmlformats.org/officeDocument/2006/relationships" xmlns:p="http://schemas.openxmlformats.org/presentationml/2006/main">
  <p:tag name="MINAME" val="MI"/>
</p:tagLst>
</file>

<file path=ppt/tags/tag9.xml><?xml version="1.0" encoding="utf-8"?>
<p:tagLst xmlns:a="http://schemas.openxmlformats.org/drawingml/2006/main" xmlns:r="http://schemas.openxmlformats.org/officeDocument/2006/relationships" xmlns:p="http://schemas.openxmlformats.org/presentationml/2006/main">
  <p:tag name="MINAME" val="MI"/>
</p:tagLst>
</file>

<file path=ppt/tags/tag90.xml><?xml version="1.0" encoding="utf-8"?>
<p:tagLst xmlns:a="http://schemas.openxmlformats.org/drawingml/2006/main" xmlns:r="http://schemas.openxmlformats.org/officeDocument/2006/relationships" xmlns:p="http://schemas.openxmlformats.org/presentationml/2006/main">
  <p:tag name="MINAME" val="MI"/>
</p:tagLst>
</file>

<file path=ppt/tags/tag91.xml><?xml version="1.0" encoding="utf-8"?>
<p:tagLst xmlns:a="http://schemas.openxmlformats.org/drawingml/2006/main" xmlns:r="http://schemas.openxmlformats.org/officeDocument/2006/relationships" xmlns:p="http://schemas.openxmlformats.org/presentationml/2006/main">
  <p:tag name="MINAME" val="MI"/>
</p:tagLst>
</file>

<file path=ppt/tags/tag92.xml><?xml version="1.0" encoding="utf-8"?>
<p:tagLst xmlns:a="http://schemas.openxmlformats.org/drawingml/2006/main" xmlns:r="http://schemas.openxmlformats.org/officeDocument/2006/relationships" xmlns:p="http://schemas.openxmlformats.org/presentationml/2006/main">
  <p:tag name="MINAME" val="MI"/>
</p:tagLst>
</file>

<file path=ppt/tags/tag93.xml><?xml version="1.0" encoding="utf-8"?>
<p:tagLst xmlns:a="http://schemas.openxmlformats.org/drawingml/2006/main" xmlns:r="http://schemas.openxmlformats.org/officeDocument/2006/relationships" xmlns:p="http://schemas.openxmlformats.org/presentationml/2006/main">
  <p:tag name="MINAME" val="MI"/>
</p:tagLst>
</file>

<file path=ppt/tags/tag94.xml><?xml version="1.0" encoding="utf-8"?>
<p:tagLst xmlns:a="http://schemas.openxmlformats.org/drawingml/2006/main" xmlns:r="http://schemas.openxmlformats.org/officeDocument/2006/relationships" xmlns:p="http://schemas.openxmlformats.org/presentationml/2006/main">
  <p:tag name="MINAME" val="MI"/>
</p:tagLst>
</file>

<file path=ppt/tags/tag95.xml><?xml version="1.0" encoding="utf-8"?>
<p:tagLst xmlns:a="http://schemas.openxmlformats.org/drawingml/2006/main" xmlns:r="http://schemas.openxmlformats.org/officeDocument/2006/relationships" xmlns:p="http://schemas.openxmlformats.org/presentationml/2006/main">
  <p:tag name="MINAME" val="MI"/>
</p:tagLst>
</file>

<file path=ppt/tags/tag96.xml><?xml version="1.0" encoding="utf-8"?>
<p:tagLst xmlns:a="http://schemas.openxmlformats.org/drawingml/2006/main" xmlns:r="http://schemas.openxmlformats.org/officeDocument/2006/relationships" xmlns:p="http://schemas.openxmlformats.org/presentationml/2006/main">
  <p:tag name="MINAME" val="MI"/>
</p:tagLst>
</file>

<file path=ppt/tags/tag97.xml><?xml version="1.0" encoding="utf-8"?>
<p:tagLst xmlns:a="http://schemas.openxmlformats.org/drawingml/2006/main" xmlns:r="http://schemas.openxmlformats.org/officeDocument/2006/relationships" xmlns:p="http://schemas.openxmlformats.org/presentationml/2006/main">
  <p:tag name="MINAME" val="MI"/>
</p:tagLst>
</file>

<file path=ppt/tags/tag98.xml><?xml version="1.0" encoding="utf-8"?>
<p:tagLst xmlns:a="http://schemas.openxmlformats.org/drawingml/2006/main" xmlns:r="http://schemas.openxmlformats.org/officeDocument/2006/relationships" xmlns:p="http://schemas.openxmlformats.org/presentationml/2006/main">
  <p:tag name="MINAME" val="MI"/>
</p:tagLst>
</file>

<file path=ppt/tags/tag99.xml><?xml version="1.0" encoding="utf-8"?>
<p:tagLst xmlns:a="http://schemas.openxmlformats.org/drawingml/2006/main" xmlns:r="http://schemas.openxmlformats.org/officeDocument/2006/relationships" xmlns:p="http://schemas.openxmlformats.org/presentationml/2006/main">
  <p:tag name="MINAME" val="MI"/>
</p:tagLst>
</file>

<file path=ppt/theme/theme1.xml><?xml version="1.0" encoding="utf-8"?>
<a:theme xmlns:a="http://schemas.openxmlformats.org/drawingml/2006/main" name="Office Theme">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a:solidFill>
            <a:schemeClr val="bg2"/>
          </a:solidFill>
          <a:headEnd type="none" w="med" len="med"/>
          <a:tailEnd type="triangle" w="med" len="med"/>
        </a:ln>
        <a:effectLst>
          <a:outerShdw blurRad="50800" dist="25400" dir="2700000" algn="ctr" rotWithShape="0">
            <a:schemeClr val="tx1">
              <a:alpha val="20000"/>
            </a:schemeClr>
          </a:outerShdw>
        </a:effectLst>
      </a:spPr>
      <a:bodyPr/>
      <a:lstStyle/>
      <a:style>
        <a:lnRef idx="1">
          <a:schemeClr val="accent1"/>
        </a:lnRef>
        <a:fillRef idx="0">
          <a:schemeClr val="accent1"/>
        </a:fillRef>
        <a:effectRef idx="0">
          <a:schemeClr val="accent1"/>
        </a:effectRef>
        <a:fontRef idx="minor">
          <a:schemeClr val="tx1"/>
        </a:fontRef>
      </a:style>
    </a:lnDef>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11.xml><?xml version="1.0" encoding="utf-8"?>
<a:theme xmlns:a="http://schemas.openxmlformats.org/drawingml/2006/main" name="5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a:solidFill>
            <a:schemeClr val="bg2"/>
          </a:solidFill>
          <a:headEnd type="none" w="med" len="med"/>
          <a:tailEnd type="triangle" w="med" len="med"/>
        </a:ln>
        <a:effectLst>
          <a:outerShdw blurRad="50800" dist="25400" dir="2700000" algn="ctr" rotWithShape="0">
            <a:schemeClr val="tx1">
              <a:alpha val="20000"/>
            </a:scheme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2.xml><?xml version="1.0" encoding="utf-8"?>
<a:theme xmlns:a="http://schemas.openxmlformats.org/drawingml/2006/main" name="7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13.xml><?xml version="1.0" encoding="utf-8"?>
<a:theme xmlns:a="http://schemas.openxmlformats.org/drawingml/2006/main" name="8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6.xml><?xml version="1.0" encoding="utf-8"?>
<a:theme xmlns:a="http://schemas.openxmlformats.org/drawingml/2006/main" name="Stratus19 PPT Theme">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99231</TotalTime>
  <Words>41308</Words>
  <Application>Microsoft Office PowerPoint</Application>
  <PresentationFormat>Custom</PresentationFormat>
  <Paragraphs>2492</Paragraphs>
  <Slides>319</Slides>
  <Notes>19</Notes>
  <HiddenSlides>0</HiddenSlides>
  <MMClips>0</MMClips>
  <ScaleCrop>false</ScaleCrop>
  <HeadingPairs>
    <vt:vector size="8" baseType="variant">
      <vt:variant>
        <vt:lpstr>Fonts Used</vt:lpstr>
      </vt:variant>
      <vt:variant>
        <vt:i4>5</vt:i4>
      </vt:variant>
      <vt:variant>
        <vt:lpstr>Theme</vt:lpstr>
      </vt:variant>
      <vt:variant>
        <vt:i4>13</vt:i4>
      </vt:variant>
      <vt:variant>
        <vt:lpstr>Embedded OLE Servers</vt:lpstr>
      </vt:variant>
      <vt:variant>
        <vt:i4>1</vt:i4>
      </vt:variant>
      <vt:variant>
        <vt:lpstr>Slide Titles</vt:lpstr>
      </vt:variant>
      <vt:variant>
        <vt:i4>319</vt:i4>
      </vt:variant>
    </vt:vector>
  </HeadingPairs>
  <TitlesOfParts>
    <vt:vector size="338" baseType="lpstr">
      <vt:lpstr>Arial</vt:lpstr>
      <vt:lpstr>Calibri</vt:lpstr>
      <vt:lpstr>Calibri Light</vt:lpstr>
      <vt:lpstr>Wingdings</vt:lpstr>
      <vt:lpstr>Wingdings 3</vt:lpstr>
      <vt:lpstr>Office Theme</vt:lpstr>
      <vt:lpstr>1_Office Theme</vt:lpstr>
      <vt:lpstr>Custom Design</vt:lpstr>
      <vt:lpstr>2_Custom Design</vt:lpstr>
      <vt:lpstr>1_Custom Design</vt:lpstr>
      <vt:lpstr>Stratus19 PPT Theme</vt:lpstr>
      <vt:lpstr>3_Custom Design</vt:lpstr>
      <vt:lpstr>4_Custom Design</vt:lpstr>
      <vt:lpstr>2_Office Theme</vt:lpstr>
      <vt:lpstr>6_Custom Design</vt:lpstr>
      <vt:lpstr>5_Custom Design</vt:lpstr>
      <vt:lpstr>7_Custom Design</vt:lpstr>
      <vt:lpstr>8_Custom Design</vt:lpstr>
      <vt:lpstr>Worksheet</vt:lpstr>
      <vt:lpstr>PowerPoint Presentation</vt:lpstr>
      <vt:lpstr>Navigation</vt:lpstr>
      <vt:lpstr>Canola in Western Canada - Summary </vt:lpstr>
      <vt:lpstr>Spring Wheat in Western Canada - Summary </vt:lpstr>
      <vt:lpstr>4R Nutrient Stewardship - Summary </vt:lpstr>
      <vt:lpstr>Canola</vt:lpstr>
      <vt:lpstr>Fertilizer Applications in Canola - % Growers</vt:lpstr>
      <vt:lpstr>Fertilizer Applications in Canola - % Growers by Timing in 2023</vt:lpstr>
      <vt:lpstr>Manure Applications in Canola - % Growers</vt:lpstr>
      <vt:lpstr>Manure Applications in Canola - % Growers by Timing in 2023</vt:lpstr>
      <vt:lpstr>Nitrogen Timing in Canola - % Crop Acres</vt:lpstr>
      <vt:lpstr>Nitrogen Timing in Canola in 2023 (% of Crop Acres)</vt:lpstr>
      <vt:lpstr>Phosphorus (P₂O₅) Timing in Canola - % Crop Acres</vt:lpstr>
      <vt:lpstr>Phosphorus (P₂O₅) Timing in Canola in 2023 (% of Crop Acres)</vt:lpstr>
      <vt:lpstr>Potassium (K₂O) Timing in Canola - % Crop Acres</vt:lpstr>
      <vt:lpstr>Potassium (K₂O) Timing in Canola in 2023 (% of Crop Acres)</vt:lpstr>
      <vt:lpstr>Sulphur Timing in Canola - % Crop Acres</vt:lpstr>
      <vt:lpstr>Sulphur Timing in Canola in 2023 (% of Crop Acres)</vt:lpstr>
      <vt:lpstr>Nitrogen Timing in Canola - % of Volume</vt:lpstr>
      <vt:lpstr>Nitrogen Timing in Canola in 2023 (% of Volume)</vt:lpstr>
      <vt:lpstr>Phosphorus (P₂O₅) Timing in Canola - % of Volume</vt:lpstr>
      <vt:lpstr>Phosphorus (P₂O₅) Timing in Canola in 2023 (% of Volume)</vt:lpstr>
      <vt:lpstr>Potassium (K₂O) Timing in Canola - % of Volume</vt:lpstr>
      <vt:lpstr>Potassium (K₂O) Timing in Canola in 2023 (% of Volume)</vt:lpstr>
      <vt:lpstr>Sulphur Timing in Canola - % of Volume</vt:lpstr>
      <vt:lpstr>Sulphur Timing in Canola in 2023 (% of Volume)</vt:lpstr>
      <vt:lpstr>% of Canola Growers Using Each Nitrogen Source in 2023</vt:lpstr>
      <vt:lpstr>% of Canola Growers Using Nitrogen in 2023</vt:lpstr>
      <vt:lpstr>Acres Treated With Each Nitrogen Source in Canola in 2023</vt:lpstr>
      <vt:lpstr>Nitrogen Volume in Canola</vt:lpstr>
      <vt:lpstr>Nitrogen Volume in Canola by Timing</vt:lpstr>
      <vt:lpstr>Nitrogen Fertilizer Source in Canola - All Timings</vt:lpstr>
      <vt:lpstr>Nitrogen Fertilizer Source in Canola - Fall Timing</vt:lpstr>
      <vt:lpstr>Nitrogen Fertilizer Source in Canola - Spring Before Planting</vt:lpstr>
      <vt:lpstr>Nitrogen Fertilizer Source in Canola - At Planting</vt:lpstr>
      <vt:lpstr>Nitrogen Fertilizer Source in Canola by Timing</vt:lpstr>
      <vt:lpstr>% of Canola Growers Using Each Phosphorus (P₂O₅) Source in 2023</vt:lpstr>
      <vt:lpstr>% of Canola Growers Using Phosphorus (P₂O₅) in 2023</vt:lpstr>
      <vt:lpstr>Acres Treated With Each Phosphorus (P₂O₅) Source in Canola in 2023</vt:lpstr>
      <vt:lpstr>Phosphorus (P₂O₅) Volume in Canola</vt:lpstr>
      <vt:lpstr>Phosphorus (P₂O₅) Volume in Canola by Timing</vt:lpstr>
      <vt:lpstr>Phosphorus (P₂O₅) Fertilizer Source in Canola - All Timings</vt:lpstr>
      <vt:lpstr>Phosphorus (P₂O₅) Fertilizer Source in Canola - Fall Timing</vt:lpstr>
      <vt:lpstr>Phosphorus (P₂O₅) Fertilizer Source in Canola - Spring Before Planting</vt:lpstr>
      <vt:lpstr>Phosphorus (P₂O₅) Fertilizer Source in Canola - At Planting</vt:lpstr>
      <vt:lpstr>Phosphorus (P₂O₅) Fertilizer Source in Canola by Timing</vt:lpstr>
      <vt:lpstr>% of Canola Growers Using Each Potassium (K₂O) Source in 2023</vt:lpstr>
      <vt:lpstr>% of Canola Growers Using Potassium (K₂O) in 2023</vt:lpstr>
      <vt:lpstr>Acres Treated With Each Potassium (K₂O) Source in Canola in 2023</vt:lpstr>
      <vt:lpstr>Potassium (K₂O) Volume in Canola</vt:lpstr>
      <vt:lpstr>Potassium (K₂O) Volume in Canola by Timing</vt:lpstr>
      <vt:lpstr>Potassium (K₂O) Fertilizer Source in Canola - All Timings</vt:lpstr>
      <vt:lpstr>Potassium (K₂O) Fertilizer Source in Canola - Fall Timing</vt:lpstr>
      <vt:lpstr>Potassium (K₂O) Fertilizer Source in Canola - Spring Before Planting</vt:lpstr>
      <vt:lpstr>Potassium (K₂O) Fertilizer Source in Canola - At Planting</vt:lpstr>
      <vt:lpstr>Potassium (K₂O) Fertilizer Source in Canola by Timing</vt:lpstr>
      <vt:lpstr>% of Canola Growers Using Each Sulphur Source in 2023</vt:lpstr>
      <vt:lpstr>% of Canola Growers Using Sulphur in 2023</vt:lpstr>
      <vt:lpstr>Acres Treated With Each Sulphur Source in Canola in 2023</vt:lpstr>
      <vt:lpstr>Sulphur Volume in Canola</vt:lpstr>
      <vt:lpstr>Sulphur Volume in Canola by Timing</vt:lpstr>
      <vt:lpstr>Sulphur Fertilizer Source in Canola - All Timings</vt:lpstr>
      <vt:lpstr>Sulphur Fertilizer Source in Canola - Fall Timing</vt:lpstr>
      <vt:lpstr>Sulphur Fertilizer Source in Canola - Spring Before Planting</vt:lpstr>
      <vt:lpstr>Sulphur Fertilizer Source in Canola - At Planting</vt:lpstr>
      <vt:lpstr>Sulphur Fertilizer Source in Canola by Timing</vt:lpstr>
      <vt:lpstr>Nitrogen Placement in Canola - % Crop Acres</vt:lpstr>
      <vt:lpstr>Nitrogen Placement in Canola - % Nutrient Volume Applied at All Timings</vt:lpstr>
      <vt:lpstr>Phosphorus (P₂O₅) Placement in Canola - % Crop Acres</vt:lpstr>
      <vt:lpstr>Phosphorus (P₂O₅) Placement in Canola - % Nutrient Volume Applied at All Timings</vt:lpstr>
      <vt:lpstr>Potassium (K₂O) Placement in Canola - % Crop Acres</vt:lpstr>
      <vt:lpstr>Potassium (K₂O) Placement in Canola - % Nutrient Volume Applied at All Timings</vt:lpstr>
      <vt:lpstr>Sulphur Placement in Canola - % Crop Acres</vt:lpstr>
      <vt:lpstr>Sulphur Placement in Canola - % Nutrient Volume Applied at All Timings</vt:lpstr>
      <vt:lpstr>Average Nitrogen Rates in Canola</vt:lpstr>
      <vt:lpstr>Nitrogen Rates in Canola - Average Rate in 2023</vt:lpstr>
      <vt:lpstr>Nitrogen Rates in Canola - Rate Ranges in 2023</vt:lpstr>
      <vt:lpstr>Nitrogen Rate Ranges in Canola - % of Volume in 2023</vt:lpstr>
      <vt:lpstr>Average Nitrogen Rates in Canola - By Timing</vt:lpstr>
      <vt:lpstr>Average Phosphorus (P₂O₅) Rates in Canola</vt:lpstr>
      <vt:lpstr>Phosphorus (P₂O₅) Rates in Canola - Average Rate in 2023</vt:lpstr>
      <vt:lpstr>Phosphorus (P₂O₅) Rates in Canola - Rate Ranges in 2023</vt:lpstr>
      <vt:lpstr>Phosphorus (P₂O₅) Rate Ranges in Canola - % of Volume in 2023</vt:lpstr>
      <vt:lpstr>Average Phosphorus (P₂O₅) Rates in Canola - By Timing</vt:lpstr>
      <vt:lpstr>Average Potassium (K₂O) Rates in Canola</vt:lpstr>
      <vt:lpstr>Potassium (K₂O) Rates in Canola - Average Rate in 2023</vt:lpstr>
      <vt:lpstr>Potassium (K₂O) Rates in Canola - Rate Ranges in 2023</vt:lpstr>
      <vt:lpstr>Potassium (K₂O) Rate Ranges in Canola - % of Volume in 2023</vt:lpstr>
      <vt:lpstr>Average Potassium (K₂O) Rates in Canola - By Timing</vt:lpstr>
      <vt:lpstr>Average Sulphur Rates in Canola</vt:lpstr>
      <vt:lpstr>Sulphur Rates in Canola - Average Rate in 2023</vt:lpstr>
      <vt:lpstr>Sulphur Rates in Canola - Rate Ranges in 2023</vt:lpstr>
      <vt:lpstr>Sulphur Rate Ranges in Canola - % of Volume in 2023</vt:lpstr>
      <vt:lpstr>Average Sulphur Rates in Canola - By Timing</vt:lpstr>
      <vt:lpstr>Fertilizer Program in Canola</vt:lpstr>
      <vt:lpstr>Trend in Fertilizer Program in Canola</vt:lpstr>
      <vt:lpstr>Fertilizer Program in Canola – Rates Set by Expected Crop Yield</vt:lpstr>
      <vt:lpstr>Fertilizer Program in Canola - by Sub-Group</vt:lpstr>
      <vt:lpstr>Use of Variable Rates by Fertilizer Type</vt:lpstr>
      <vt:lpstr>Consistency Criteria for Canola</vt:lpstr>
      <vt:lpstr>Reasons for Not Meeting 4R Consistency Criteria</vt:lpstr>
      <vt:lpstr>Do Not Meet 4R Consistency Criteria in 2023</vt:lpstr>
      <vt:lpstr>Use of Nitrogen Fixing Crop in Previous Year - Canola</vt:lpstr>
      <vt:lpstr>Trend in Use of Nitrogen Fixing Crop in Previous Year - Canola</vt:lpstr>
      <vt:lpstr>Rates Set By Field Based On Expected Crop Yield</vt:lpstr>
      <vt:lpstr>Approaches Used to Decide Fertilizer Rate in Canola</vt:lpstr>
      <vt:lpstr>Trend in Approaches Used to Decide Nitrogen Rate in Canola</vt:lpstr>
      <vt:lpstr>Trend in Approaches Used to Decide Phosphorus Rate in Canola</vt:lpstr>
      <vt:lpstr>Main Person Who Determined Fertilizer Rate</vt:lpstr>
      <vt:lpstr>Linkage of Who Makes Rate Decisions on 4R Consistency Compliance - Canola</vt:lpstr>
      <vt:lpstr>Trend in Linkage of Who Makes Rate Decisions on 4R Consistency Compliance - Canola</vt:lpstr>
      <vt:lpstr>Professional Designation of Person Who Determined Fertilizer Rate</vt:lpstr>
      <vt:lpstr>Importance of Professional Designation</vt:lpstr>
      <vt:lpstr>Deviation from Recommended Application Rate</vt:lpstr>
      <vt:lpstr>Reasons for Increasing Above Recommended Application Rate</vt:lpstr>
      <vt:lpstr>Reasons for Decreasing Below Recommended Application Rate</vt:lpstr>
      <vt:lpstr>Use of Nitrogen Stabilizers in Canola - By Fertilizer Type</vt:lpstr>
      <vt:lpstr>Use of Nitrogen Stabilizers in Canola - By Application Timing</vt:lpstr>
      <vt:lpstr>Use of Individual Nitrogen Stabilizers in Canola</vt:lpstr>
      <vt:lpstr>Use of Nitrogen Stabilizers by Geographic/Demographic Segment</vt:lpstr>
      <vt:lpstr>Use of EEFs by Timing - % of Nitrogen Volume</vt:lpstr>
      <vt:lpstr>Use of EEFS by Placement - % of Nitrogen Volume - Net All Timings</vt:lpstr>
      <vt:lpstr>Target vs. Actual Yield in Canola</vt:lpstr>
      <vt:lpstr>Target vs. Actual Yield in Canola in 2023</vt:lpstr>
      <vt:lpstr>Nitrogen Use Efficiency</vt:lpstr>
      <vt:lpstr>Factors Considered When Setting Target Yield</vt:lpstr>
      <vt:lpstr>Use of Micro/Secondary Nutrients - % of Growers Using</vt:lpstr>
      <vt:lpstr>Application Method for Micro/Secondary Nutrients</vt:lpstr>
      <vt:lpstr>Formulation Type for Soil Applied Micro/Secondary Nutrients</vt:lpstr>
      <vt:lpstr>Method Used to Determine Need for Micro/Secondary Nutrients</vt:lpstr>
      <vt:lpstr>Custom Application by Fertilizer Source</vt:lpstr>
      <vt:lpstr>Custom Application by Fertilizer Source</vt:lpstr>
      <vt:lpstr>Tillage Practices - % of planted acres</vt:lpstr>
      <vt:lpstr>Field Passes Used</vt:lpstr>
      <vt:lpstr>Type of Seeding Equipment</vt:lpstr>
      <vt:lpstr>Opener Width</vt:lpstr>
      <vt:lpstr>Row Spacing</vt:lpstr>
      <vt:lpstr>Seed Bed Utilization</vt:lpstr>
      <vt:lpstr>Use of Biostimulants</vt:lpstr>
      <vt:lpstr>Use of Nitrogen Fixing Biostimulants</vt:lpstr>
      <vt:lpstr>Spring Wheat</vt:lpstr>
      <vt:lpstr>Fertilizer Applications in Spring Wheat - % Growers</vt:lpstr>
      <vt:lpstr>Fertilizer Applications in Spring Wheat - % Growers by Timing in 2023</vt:lpstr>
      <vt:lpstr>Manure Applications in Spring Wheat - % Growers</vt:lpstr>
      <vt:lpstr>Manure Applications in Spring Wheat - % Growers by Timing in 2023</vt:lpstr>
      <vt:lpstr>Nitrogen Timing in Spring Wheat - % Crop Acres</vt:lpstr>
      <vt:lpstr>Nitrogen Timing in Spring Wheat in 2023 (% of Crop Acres)</vt:lpstr>
      <vt:lpstr>Phosphorus (P₂O₅) Timing in Spring Wheat - % Crop Acres</vt:lpstr>
      <vt:lpstr>Phosphorus (P₂O₅) Timing in Spring Wheat in 2023 (% of Crop Acres)</vt:lpstr>
      <vt:lpstr>Potassium (K₂O) Timing in Spring Wheat - % Crop Acres</vt:lpstr>
      <vt:lpstr>Potassium (K₂O) Timing in Spring Wheat in 2023 (% of Crop Acres)</vt:lpstr>
      <vt:lpstr>Sulphur Timing in Spring Wheat - % Crop Acres</vt:lpstr>
      <vt:lpstr>Sulphur Timing in Spring Wheat in 2023 (% of Crop Acres)</vt:lpstr>
      <vt:lpstr>Nitrogen Timing in Spring Wheat - % of Volume</vt:lpstr>
      <vt:lpstr>Nitrogen Timing in Spring Wheat in 2023 (% of Volume)</vt:lpstr>
      <vt:lpstr>Phosphorus (P₂O₅) Timing in Spring Wheat - % of Volume</vt:lpstr>
      <vt:lpstr>Phosphorus (P₂O₅) Timing in Spring Wheat in 2023 (% of Volume)</vt:lpstr>
      <vt:lpstr>Potassium (K₂O) Timing in Spring Wheat - % of Volume</vt:lpstr>
      <vt:lpstr>Potassium (K₂O) Timing in Spring Wheat in 2023 (% of Volume)</vt:lpstr>
      <vt:lpstr>Sulphur Timing in Spring Wheat - % of Volume</vt:lpstr>
      <vt:lpstr>Sulphur Timing in Spring Wheat in 2023 (% of Volume)</vt:lpstr>
      <vt:lpstr>% of Spring Wheat Growers Using Each Nitrogen Source in 2023</vt:lpstr>
      <vt:lpstr>% of Spring Wheat Growers Using Nitrogen n 2023</vt:lpstr>
      <vt:lpstr>Acres Treated With Each Nitrogen Source in Spring Wheat in 2023</vt:lpstr>
      <vt:lpstr>Nitrogen Volume in Spring Wheat</vt:lpstr>
      <vt:lpstr>Nitrogen Volume in Spring Wheat by Timing</vt:lpstr>
      <vt:lpstr>Nitrogen Fertilizer Source in Spring Wheat - All Timings</vt:lpstr>
      <vt:lpstr>Nitrogen Fertilizer Source in Spring Wheat - Fall Timing</vt:lpstr>
      <vt:lpstr>Nitrogen Fertilizer Source in Spring Wheat - Spring Before Planting</vt:lpstr>
      <vt:lpstr>Nitrogen Fertilizer Source in Spring Wheat - At Planting</vt:lpstr>
      <vt:lpstr>Nitrogen Fertilizer Source in Spring Wheat - In-Crop</vt:lpstr>
      <vt:lpstr>Nitrogen Fertilizer Source in Spring Wheat by Timing</vt:lpstr>
      <vt:lpstr>% of Spring Wheat Growers Using Each Phosphorus (P₂O₅) Source in 2023</vt:lpstr>
      <vt:lpstr>% of Spring Wheat Growers Using Phosphorus (P₂O₅) n 2023</vt:lpstr>
      <vt:lpstr>Acres Treated With Each Phosphorus (P₂O₅) Source in Spring Wheat in 2023</vt:lpstr>
      <vt:lpstr>Phosphorus (P₂O₅) Volume in Spring Wheat</vt:lpstr>
      <vt:lpstr>Phosphorus (P₂O₅) Volume in Spring Wheat by Timing</vt:lpstr>
      <vt:lpstr>Phosphorus (P₂O₅) Fertilizer Source in Spring Wheat - All Timings</vt:lpstr>
      <vt:lpstr>Phosphorus (P₂O₅) Fertilizer Source in Spring Wheat - Fall Timing</vt:lpstr>
      <vt:lpstr>Phosphorus (P₂O₅) Fertilizer Source in Spring Wheat - Spring Before Planting</vt:lpstr>
      <vt:lpstr>Phosphorus (P₂O₅) Fertilizer Source in Spring Wheat - At Planting</vt:lpstr>
      <vt:lpstr>Phosphorus (P₂O₅) Fertilizer Source in Spring Wheat by Timing</vt:lpstr>
      <vt:lpstr>% of Spring Wheat Growers Using Each Potassium (K₂O) Source in 2023</vt:lpstr>
      <vt:lpstr>% of Spring Wheat Growers Using Potassium (K₂O) n 2023</vt:lpstr>
      <vt:lpstr>Acres Treated With Each Potassium (K₂O) Source in Spring Wheat in 2023</vt:lpstr>
      <vt:lpstr>Potassium (K₂O) Volume in Spring Wheat</vt:lpstr>
      <vt:lpstr>Potassium (K₂O) Volume in Spring Wheat by Timing</vt:lpstr>
      <vt:lpstr>Potassium (K₂O) Fertilizer Source in Spring Wheat - All Timings</vt:lpstr>
      <vt:lpstr>Potassium (K₂O) Fertilizer Source in Spring Wheat - Fall Timing</vt:lpstr>
      <vt:lpstr>Potassium (K₂O) Fertilizer Source in Spring Wheat - Spring Before Planting</vt:lpstr>
      <vt:lpstr>Potassium (K₂O) Fertilizer Source in Spring Wheat - At Planting</vt:lpstr>
      <vt:lpstr>Potassium (K₂O) Fertilizer Source in Spring Wheat by Timing</vt:lpstr>
      <vt:lpstr>% of Spring Wheat Growers Using Each Sulphur Source in 2023</vt:lpstr>
      <vt:lpstr>% of Spring Wheat Growers Using Sulphur in 2023</vt:lpstr>
      <vt:lpstr>Acres Treated With Each Sulphur Source in Spring Wheat in 2023</vt:lpstr>
      <vt:lpstr>Sulphur Volume in Spring Wheat</vt:lpstr>
      <vt:lpstr>Sulphur Volume in Spring Wheat by Timing</vt:lpstr>
      <vt:lpstr>Sulphur Fertilizer Source in Spring Wheat - All Timings</vt:lpstr>
      <vt:lpstr>Sulphur Fertilizer Source in Spring Wheat - Fall Timing</vt:lpstr>
      <vt:lpstr>Sulphur Fertilizer Source in Spring Wheat - Spring Before Planting</vt:lpstr>
      <vt:lpstr>Sulphur Fertilizer Source in Spring Wheat - At Planting</vt:lpstr>
      <vt:lpstr>Sulphur Fertilizer Source in Spring Wheat by Timing</vt:lpstr>
      <vt:lpstr>Nitrogen Placement in Spring Wheat - % Crop Acres</vt:lpstr>
      <vt:lpstr>Nitrogen Placement in Spring Wheat - % Nutrient Volume Applied at All Timings</vt:lpstr>
      <vt:lpstr>Phosphorus (P₂O₅) Placement in Spring Wheat - % Crop Acres</vt:lpstr>
      <vt:lpstr>Phosphorus (P₂O₅) Placement in Spring Wheat - % Nutrient Volume Applied at All Timings</vt:lpstr>
      <vt:lpstr>Potassium (K₂O) Placement in Spring Wheat - % Crop Acres</vt:lpstr>
      <vt:lpstr>Potassium (K₂O) Placement in Spring Wheat - % Nutrient Volume Applied at All Timings</vt:lpstr>
      <vt:lpstr>Sulphur Placement in Spring Wheat - % Crop Acres</vt:lpstr>
      <vt:lpstr>Sulphur Placement in Spring Wheat - % Nutrient Volume Applied at All Timings</vt:lpstr>
      <vt:lpstr>Average Nitrogen Rates in Spring Wheat</vt:lpstr>
      <vt:lpstr>Nitrogen Rates in Spring Wheat - Average Rate in 2023</vt:lpstr>
      <vt:lpstr>Nitrogen Rates in Spring Wheat - Rate Ranges in 2023</vt:lpstr>
      <vt:lpstr>Nitrogen Rate Ranges in Spring Wheat - % of Volume in 2023</vt:lpstr>
      <vt:lpstr>Average Nitrogen Rates in Spring Wheat - By Timing</vt:lpstr>
      <vt:lpstr>Average Phosphorus (P₂O₅) Rates in Spring Wheat</vt:lpstr>
      <vt:lpstr>Phosphorus (P₂O₅) Rates in Spring Wheat - Average Rate in 2023</vt:lpstr>
      <vt:lpstr>Phosphorus (P₂O₅) Rates in Spring Wheat - Rate Ranges in 2023</vt:lpstr>
      <vt:lpstr>Phosphorus (P₂O₅) Rate Ranges in Spring Wheat - % of Volume in 2023</vt:lpstr>
      <vt:lpstr>Average Phosphorus (P₂O₅) Rates in Spring Wheat - By Timing</vt:lpstr>
      <vt:lpstr>Average Potassium (K₂O) Rates in Spring Wheat</vt:lpstr>
      <vt:lpstr>Potassium (K₂O) Rates in Spring Wheat - Average Rate in 2023</vt:lpstr>
      <vt:lpstr>Potassium (K₂O) Rates in Spring Wheat - Rate Ranges in 2023</vt:lpstr>
      <vt:lpstr>Potassium (K₂O) Rate Ranges in Spring Wheat - % of Volume in 2023</vt:lpstr>
      <vt:lpstr>Average Potassium (K₂O) Rates in Spring Wheat - By Timing</vt:lpstr>
      <vt:lpstr>Average Sulphur Rates in Spring Wheat</vt:lpstr>
      <vt:lpstr>Sulphur Rates in Spring Wheat - Average Rate in 2023</vt:lpstr>
      <vt:lpstr>Sulphur Rates in Spring Wheat - Rate Ranges in 2023</vt:lpstr>
      <vt:lpstr>Sulphur Rate Ranges in Spring Wheat - % of Volume in 2023</vt:lpstr>
      <vt:lpstr>Average Sulphur Rates in Spring Wheat - By Timing</vt:lpstr>
      <vt:lpstr>Fertilizer Program in Spring Wheat</vt:lpstr>
      <vt:lpstr>Trend in Fertilizer Program in Spring Wheat</vt:lpstr>
      <vt:lpstr>Fertilizer Program in Spring Wheat - by Sub-Group</vt:lpstr>
      <vt:lpstr>Use of Variable Rates by Fertilizer Type</vt:lpstr>
      <vt:lpstr>Consistency Criteria for Spring Wheat</vt:lpstr>
      <vt:lpstr>Reasons for Not Meeting 4R Consistency Criteria</vt:lpstr>
      <vt:lpstr>Do Not Meet 4R Consistency Criteria in 2023</vt:lpstr>
      <vt:lpstr>Use of Nitrogen Fixing Crop in Previous Year - Spring Wheat</vt:lpstr>
      <vt:lpstr>Trend in Use of Nitrogen Fixing Crop in Previous Year - Spring Wheat</vt:lpstr>
      <vt:lpstr>Rates Set By Field Based On Expected Crop Yield</vt:lpstr>
      <vt:lpstr>Approaches Used to Decide Fertilizer Rate in Spring Wheat</vt:lpstr>
      <vt:lpstr>Trend in Approaches Used to Decide Nitrogen Rate in Spring Wheat</vt:lpstr>
      <vt:lpstr>Trend in Approaches Used to Decide Phosphorus Rate in Spring Wheat</vt:lpstr>
      <vt:lpstr>Main Person Who Determined Fertilizer Rate</vt:lpstr>
      <vt:lpstr>Linkage of Who Makes Rate Decisions on 4R Consistency Compliance - Spring Wheat</vt:lpstr>
      <vt:lpstr>Trend in Linkage of Who Makes Rate Decisions on 4R Consistency Compliance - Spring Wheat</vt:lpstr>
      <vt:lpstr>Professional Designation of Person Who Determined Fertilizer Rate</vt:lpstr>
      <vt:lpstr>Importance of Professional Designation</vt:lpstr>
      <vt:lpstr>Deviation from Recommended Application Rate</vt:lpstr>
      <vt:lpstr>Reasons for Increasing Above Recommended Application Rate</vt:lpstr>
      <vt:lpstr>Reasons for Decreasing Below Recommended Application Rate</vt:lpstr>
      <vt:lpstr>Use of Nitrogen Stabilizers in Spring Wheat - By Fertilizer Type</vt:lpstr>
      <vt:lpstr>Use of Nitrogen Stabilizers in Spring Wheat - By Application Timing</vt:lpstr>
      <vt:lpstr>Use of Individual Nitrogen Stabilizers in Spring Wheat</vt:lpstr>
      <vt:lpstr>Use of Nitrogen Stabilizers by Geographic/Demographic Segment</vt:lpstr>
      <vt:lpstr>Use of EEFs by Timing - % of Nitrogen Volume</vt:lpstr>
      <vt:lpstr>Use of EEFS by Placement - % of Nitrogen Volume - Net All Timings</vt:lpstr>
      <vt:lpstr>Target vs. Actual Yield in Spring Wheat</vt:lpstr>
      <vt:lpstr>Target vs. Actual Yield in Spring Wheat in 2023</vt:lpstr>
      <vt:lpstr>Nitrogen Use Efficiency</vt:lpstr>
      <vt:lpstr>Factors Considered When Setting Target Yield</vt:lpstr>
      <vt:lpstr>Use of Micro/Secondary Nutrients - % of Growers Using</vt:lpstr>
      <vt:lpstr>Application Method for Micro/Secondary Nutrients</vt:lpstr>
      <vt:lpstr>Formulation Type for Soil Applied Micro/Secondary Nutrients</vt:lpstr>
      <vt:lpstr>Method Used to Determine Need for Micro/Secondary Nutrients</vt:lpstr>
      <vt:lpstr>Custom Application by Fertilizer Source</vt:lpstr>
      <vt:lpstr>Custom Application by Fertilizer Source</vt:lpstr>
      <vt:lpstr>Tillage Practices - % of planted acres</vt:lpstr>
      <vt:lpstr>Field Passes Used</vt:lpstr>
      <vt:lpstr>Type of Seeding Equipment</vt:lpstr>
      <vt:lpstr>Opener Width</vt:lpstr>
      <vt:lpstr>Row Spacing</vt:lpstr>
      <vt:lpstr>Seed Bed Utilization</vt:lpstr>
      <vt:lpstr>Use of Biostimulants</vt:lpstr>
      <vt:lpstr>Use of Nitrogen Fixing Biostimulants</vt:lpstr>
      <vt:lpstr>General Fertilizer Practices</vt:lpstr>
      <vt:lpstr>Sources of Fertilizer Advice</vt:lpstr>
      <vt:lpstr>Sources of Fertilizer Advice</vt:lpstr>
      <vt:lpstr>Frequency of Soil Testing - Nitrogen</vt:lpstr>
      <vt:lpstr>Frequency of Soil Testing - Nitrogen</vt:lpstr>
      <vt:lpstr>Reasons for Not Soil Testing for Nitrogen Every Year</vt:lpstr>
      <vt:lpstr>Frequency of Soil Testing - Phosphorus</vt:lpstr>
      <vt:lpstr>Frequency of Soil Testing - Phosphorus</vt:lpstr>
      <vt:lpstr>Frequency of Soil Testing - Potassium</vt:lpstr>
      <vt:lpstr>Frequency of Soil Testing - Potassium</vt:lpstr>
      <vt:lpstr>Frequency of Soil Testing - Sulphur</vt:lpstr>
      <vt:lpstr>Frequency of Soil Testing - Sulphur</vt:lpstr>
      <vt:lpstr>Frequency of Soil Testing - Micronutrients</vt:lpstr>
      <vt:lpstr>Frequency of Soil Testing - Micronutrients</vt:lpstr>
      <vt:lpstr>Frequency of Soil Testing - Electrical Conductivity</vt:lpstr>
      <vt:lpstr>Frequency of Soil Testing - Electrical Conductivity</vt:lpstr>
      <vt:lpstr>Frequency of Soil Testing - Organic Matter</vt:lpstr>
      <vt:lpstr>Frequency of Soil Testing - Organic Matter</vt:lpstr>
      <vt:lpstr>Frequency of Soil Testing - pH</vt:lpstr>
      <vt:lpstr>Frequency of Soil Testing - pH</vt:lpstr>
      <vt:lpstr>Familiarity With 4R Concept Trends</vt:lpstr>
      <vt:lpstr>Familiarity With 4R Concept</vt:lpstr>
      <vt:lpstr>Growers Who Believe Their Fertilizer Practices Comply With 4R Nutrient Stewardship</vt:lpstr>
      <vt:lpstr>Growers Who Believe Their Fertilizer Practices Comply With 4R Nutrient Stewardship</vt:lpstr>
      <vt:lpstr>Growers Who Work With A 4R Designated Agronomist</vt:lpstr>
      <vt:lpstr>Growers Who Work With A 4R Designated Agronomist</vt:lpstr>
      <vt:lpstr>Growers Who Work With A 4R Nutrient Management Specialty CCA</vt:lpstr>
      <vt:lpstr>Growers Who Work With A 4R Nutrient Management Specialty CCA</vt:lpstr>
      <vt:lpstr>Growers Who Have A 4R Plan In Place</vt:lpstr>
      <vt:lpstr>Growers Who Have A 4R Plan In Place</vt:lpstr>
      <vt:lpstr>Benefits Of Having A 4R Plan In Place</vt:lpstr>
      <vt:lpstr>Reasons For Not Putting A 4R Plan In Place</vt:lpstr>
      <vt:lpstr>Reasons for Not Adopting 4R Practices</vt:lpstr>
      <vt:lpstr>Fee to Prepare 4R Plan</vt:lpstr>
      <vt:lpstr>Fee to Prepare 4R Plan</vt:lpstr>
      <vt:lpstr>Sources of Information About 4R Nutrient Stewardship Program</vt:lpstr>
      <vt:lpstr>Programs Used to Measure Environmental Footprint </vt:lpstr>
      <vt:lpstr>Demographics</vt:lpstr>
      <vt:lpstr>Geographic Distribution</vt:lpstr>
      <vt:lpstr>Farm Size and Crop Acre Categories</vt:lpstr>
      <vt:lpstr>Demographics</vt:lpstr>
      <vt:lpstr>Study Methodology &amp; Sample</vt:lpstr>
      <vt:lpstr>Study Methodology &amp; Sample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Kent Fraser</dc:creator>
  <cp:lastModifiedBy>Sarah Healy</cp:lastModifiedBy>
  <cp:revision>3230</cp:revision>
  <dcterms:created xsi:type="dcterms:W3CDTF">2019-05-02T20:15:01Z</dcterms:created>
  <dcterms:modified xsi:type="dcterms:W3CDTF">2024-02-21T17:24:02Z</dcterms:modified>
</cp:coreProperties>
</file>